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357" r:id="rId3"/>
    <p:sldId id="258" r:id="rId4"/>
    <p:sldId id="361" r:id="rId5"/>
    <p:sldId id="362" r:id="rId6"/>
    <p:sldId id="363" r:id="rId7"/>
    <p:sldId id="364" r:id="rId8"/>
    <p:sldId id="265" r:id="rId9"/>
    <p:sldId id="266" r:id="rId10"/>
    <p:sldId id="267" r:id="rId11"/>
    <p:sldId id="366" r:id="rId12"/>
    <p:sldId id="368" r:id="rId13"/>
    <p:sldId id="369" r:id="rId14"/>
    <p:sldId id="268" r:id="rId15"/>
    <p:sldId id="269" r:id="rId16"/>
    <p:sldId id="270" r:id="rId17"/>
    <p:sldId id="352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59" r:id="rId79"/>
    <p:sldId id="358" r:id="rId80"/>
    <p:sldId id="354" r:id="rId81"/>
    <p:sldId id="355" r:id="rId82"/>
    <p:sldId id="367" r:id="rId83"/>
    <p:sldId id="356" r:id="rId84"/>
  </p:sldIdLst>
  <p:sldSz cx="12192000" cy="6858000"/>
  <p:notesSz cx="12192000" cy="6858000"/>
  <p:custDataLst>
    <p:tags r:id="rId8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1146" autoAdjust="0"/>
  </p:normalViewPr>
  <p:slideViewPr>
    <p:cSldViewPr>
      <p:cViewPr varScale="1">
        <p:scale>
          <a:sx n="64" d="100"/>
          <a:sy n="64" d="100"/>
        </p:scale>
        <p:origin x="758" y="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A43C7-719E-4788-864C-256346A7BF50}" type="datetimeFigureOut">
              <a:rPr lang="en-SG" smtClean="0"/>
              <a:t>6/7/2019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944D6-A536-4C18-982C-6EFBE6094F9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918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944D6-A536-4C18-982C-6EFBE6094F9E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3994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16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79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Keras</a:t>
            </a:r>
            <a:r>
              <a:rPr lang="en-SG" dirty="0"/>
              <a:t> is an API designed for human beings, not machines. </a:t>
            </a:r>
            <a:r>
              <a:rPr lang="en-SG" dirty="0" err="1"/>
              <a:t>Keras</a:t>
            </a:r>
            <a:r>
              <a:rPr lang="en-SG" dirty="0"/>
              <a:t> follows best practices for reducing cognitive load: it offers consistent &amp; simple APIs, it minimizes the number of user actions required for common use cases, and it provides clear and actionable feedback upon user error.</a:t>
            </a:r>
          </a:p>
          <a:p>
            <a:r>
              <a:rPr lang="en-SG" dirty="0"/>
              <a:t>This makes </a:t>
            </a:r>
            <a:r>
              <a:rPr lang="en-SG" dirty="0" err="1"/>
              <a:t>Keras</a:t>
            </a:r>
            <a:r>
              <a:rPr lang="en-SG" dirty="0"/>
              <a:t> easy to learn and easy to use. As a </a:t>
            </a:r>
            <a:r>
              <a:rPr lang="en-SG" dirty="0" err="1"/>
              <a:t>Keras</a:t>
            </a:r>
            <a:r>
              <a:rPr lang="en-SG" dirty="0"/>
              <a:t> user, you are more productive, allowing you to try more ideas than your competition, faster -- which in turn helps you win machine learning competitions.</a:t>
            </a:r>
          </a:p>
          <a:p>
            <a:r>
              <a:rPr lang="en-SG" dirty="0"/>
              <a:t>This ease of use does not come at the cost of reduced flexibility: because </a:t>
            </a:r>
            <a:r>
              <a:rPr lang="en-SG" dirty="0" err="1"/>
              <a:t>Keras</a:t>
            </a:r>
            <a:r>
              <a:rPr lang="en-SG" dirty="0"/>
              <a:t> integrates with lower-level deep learning languages (in particular TensorFlow), it enables you to implement anything you could have built in the base language. In particular, as </a:t>
            </a:r>
            <a:r>
              <a:rPr lang="en-SG" dirty="0" err="1"/>
              <a:t>tf.keras</a:t>
            </a:r>
            <a:r>
              <a:rPr lang="en-SG" dirty="0"/>
              <a:t>, the </a:t>
            </a:r>
            <a:r>
              <a:rPr lang="en-SG" dirty="0" err="1"/>
              <a:t>Keras</a:t>
            </a:r>
            <a:r>
              <a:rPr lang="en-SG" dirty="0"/>
              <a:t> API integrates seamlessly with your TensorFlow workflows.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238D4-70F8-4543-BC8D-DEE52481CE91}" type="slidenum">
              <a:rPr lang="en-SG" smtClean="0"/>
              <a:t>80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7411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over 250,000 individual users as of mid-2018, 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Keras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stronger adoption in both the industry and the research community than any other deep learning framework except TensorFlow itself (and the 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Keras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is the official frontend of TensorFlow, via the </a:t>
            </a:r>
            <a:r>
              <a:rPr lang="en-SG" dirty="0" err="1"/>
              <a:t>tf.keras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module).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944D6-A536-4C18-982C-6EFBE6094F9E}" type="slidenum">
              <a:rPr lang="en-SG" smtClean="0"/>
              <a:t>81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8819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over 250,000 individual users as of mid-2018, 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Keras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stronger adoption in both the industry and the research community than any other deep learning framework except TensorFlow itself (and the 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Keras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is the official frontend of TensorFlow, via the </a:t>
            </a:r>
            <a:r>
              <a:rPr lang="en-SG" dirty="0" err="1"/>
              <a:t>tf.keras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module).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944D6-A536-4C18-982C-6EFBE6094F9E}" type="slidenum">
              <a:rPr lang="en-SG" smtClean="0"/>
              <a:t>82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5910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 userDrawn="1"/>
        </p:nvSpPr>
        <p:spPr>
          <a:xfrm>
            <a:off x="0" y="6095"/>
            <a:ext cx="3596640" cy="6851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22077" y="2130044"/>
            <a:ext cx="7600315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39200" y="6496362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25929" y="1313348"/>
            <a:ext cx="4676775" cy="4551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479852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0" y="64621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575">
            <a:solidFill>
              <a:srgbClr val="B401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55341" y="269748"/>
            <a:ext cx="708131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4648" y="2130044"/>
            <a:ext cx="5044440" cy="3418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43157" y="6479852"/>
            <a:ext cx="2305684" cy="37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/>
  <p:txStyles>
    <p:titleStyle>
      <a:lvl1pPr>
        <a:defRPr b="0" i="0" u="none"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510.png"/><Relationship Id="rId7" Type="http://schemas.openxmlformats.org/officeDocument/2006/relationships/image" Target="../media/image19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22.png"/><Relationship Id="rId10" Type="http://schemas.openxmlformats.org/officeDocument/2006/relationships/image" Target="../media/image210.png"/><Relationship Id="rId4" Type="http://schemas.openxmlformats.org/officeDocument/2006/relationships/image" Target="../media/image1610.png"/><Relationship Id="rId9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0.png"/><Relationship Id="rId5" Type="http://schemas.openxmlformats.org/officeDocument/2006/relationships/image" Target="../media/image25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0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0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3.png"/><Relationship Id="rId5" Type="http://schemas.openxmlformats.org/officeDocument/2006/relationships/image" Target="../media/image25.png"/><Relationship Id="rId10" Type="http://schemas.openxmlformats.org/officeDocument/2006/relationships/image" Target="../media/image33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0.png"/><Relationship Id="rId3" Type="http://schemas.openxmlformats.org/officeDocument/2006/relationships/image" Target="../media/image34.pn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35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jp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22.pn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image" Target="../media/image57.png"/><Relationship Id="rId7" Type="http://schemas.openxmlformats.org/officeDocument/2006/relationships/image" Target="../media/image49.png"/><Relationship Id="rId12" Type="http://schemas.openxmlformats.org/officeDocument/2006/relationships/image" Target="../media/image30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59.png"/><Relationship Id="rId10" Type="http://schemas.openxmlformats.org/officeDocument/2006/relationships/image" Target="../media/image51.png"/><Relationship Id="rId4" Type="http://schemas.openxmlformats.org/officeDocument/2006/relationships/image" Target="../media/image58.png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9.png"/><Relationship Id="rId17" Type="http://schemas.openxmlformats.org/officeDocument/2006/relationships/image" Target="../media/image63.png"/><Relationship Id="rId2" Type="http://schemas.openxmlformats.org/officeDocument/2006/relationships/image" Target="../media/image47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57.png"/><Relationship Id="rId5" Type="http://schemas.openxmlformats.org/officeDocument/2006/relationships/image" Target="../media/image50.png"/><Relationship Id="rId15" Type="http://schemas.openxmlformats.org/officeDocument/2006/relationships/image" Target="../media/image61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300.png"/><Relationship Id="rId1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6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4.png"/><Relationship Id="rId5" Type="http://schemas.openxmlformats.org/officeDocument/2006/relationships/image" Target="../media/image22.png"/><Relationship Id="rId15" Type="http://schemas.openxmlformats.org/officeDocument/2006/relationships/image" Target="../media/image58.png"/><Relationship Id="rId10" Type="http://schemas.openxmlformats.org/officeDocument/2006/relationships/image" Target="../media/image57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Relationship Id="rId1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6.png"/><Relationship Id="rId7" Type="http://schemas.openxmlformats.org/officeDocument/2006/relationships/image" Target="../media/image9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6.png"/><Relationship Id="rId5" Type="http://schemas.openxmlformats.org/officeDocument/2006/relationships/image" Target="../media/image88.png"/><Relationship Id="rId10" Type="http://schemas.openxmlformats.org/officeDocument/2006/relationships/image" Target="../media/image95.png"/><Relationship Id="rId4" Type="http://schemas.openxmlformats.org/officeDocument/2006/relationships/image" Target="../media/image87.png"/><Relationship Id="rId9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8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8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5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23.png"/><Relationship Id="rId5" Type="http://schemas.openxmlformats.org/officeDocument/2006/relationships/image" Target="../media/image113.png"/><Relationship Id="rId10" Type="http://schemas.openxmlformats.org/officeDocument/2006/relationships/image" Target="../media/image122.png"/><Relationship Id="rId4" Type="http://schemas.openxmlformats.org/officeDocument/2006/relationships/image" Target="../media/image118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5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23.png"/><Relationship Id="rId5" Type="http://schemas.openxmlformats.org/officeDocument/2006/relationships/image" Target="../media/image113.png"/><Relationship Id="rId10" Type="http://schemas.openxmlformats.org/officeDocument/2006/relationships/image" Target="../media/image122.png"/><Relationship Id="rId4" Type="http://schemas.openxmlformats.org/officeDocument/2006/relationships/image" Target="../media/image118.png"/><Relationship Id="rId9" Type="http://schemas.openxmlformats.org/officeDocument/2006/relationships/image" Target="../media/image121.png"/><Relationship Id="rId14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5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31.png"/><Relationship Id="rId5" Type="http://schemas.openxmlformats.org/officeDocument/2006/relationships/image" Target="../media/image113.png"/><Relationship Id="rId10" Type="http://schemas.openxmlformats.org/officeDocument/2006/relationships/image" Target="../media/image130.png"/><Relationship Id="rId4" Type="http://schemas.openxmlformats.org/officeDocument/2006/relationships/image" Target="../media/image118.png"/><Relationship Id="rId9" Type="http://schemas.openxmlformats.org/officeDocument/2006/relationships/image" Target="../media/image121.png"/><Relationship Id="rId14" Type="http://schemas.openxmlformats.org/officeDocument/2006/relationships/image" Target="../media/image1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56.png"/><Relationship Id="rId4" Type="http://schemas.openxmlformats.org/officeDocument/2006/relationships/image" Target="../media/image148.png"/><Relationship Id="rId9" Type="http://schemas.openxmlformats.org/officeDocument/2006/relationships/image" Target="../media/image15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61.png"/><Relationship Id="rId7" Type="http://schemas.openxmlformats.org/officeDocument/2006/relationships/image" Target="../media/image15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162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64.png"/><Relationship Id="rId7" Type="http://schemas.openxmlformats.org/officeDocument/2006/relationships/image" Target="../media/image15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162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4.png"/><Relationship Id="rId2" Type="http://schemas.openxmlformats.org/officeDocument/2006/relationships/hyperlink" Target="http://ruder.io/optimizing-gradient-desce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nN8seMm7UI" TargetMode="External"/><Relationship Id="rId4" Type="http://schemas.openxmlformats.org/officeDocument/2006/relationships/image" Target="../media/image180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keras/basic_classification" TargetMode="External"/><Relationship Id="rId2" Type="http://schemas.openxmlformats.org/officeDocument/2006/relationships/hyperlink" Target="https://jupyter.org/install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Introduction </a:t>
            </a:r>
            <a:r>
              <a:rPr spc="120" dirty="0"/>
              <a:t>to </a:t>
            </a:r>
            <a:r>
              <a:rPr spc="-220" dirty="0"/>
              <a:t>Deep</a:t>
            </a:r>
            <a:r>
              <a:rPr spc="-114" dirty="0"/>
              <a:t> </a:t>
            </a:r>
            <a:r>
              <a:rPr spc="-27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26732" y="2804666"/>
            <a:ext cx="2590165" cy="18800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0000"/>
              </a:lnSpc>
              <a:spcBef>
                <a:spcPts val="1575"/>
              </a:spcBef>
            </a:pPr>
            <a:endParaRPr lang="en-SG" sz="3000" spc="-114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5080" algn="ctr">
              <a:lnSpc>
                <a:spcPct val="120000"/>
              </a:lnSpc>
              <a:spcBef>
                <a:spcPts val="1575"/>
              </a:spcBef>
            </a:pPr>
            <a:r>
              <a:rPr lang="en-SG" sz="3000" spc="-114" dirty="0">
                <a:solidFill>
                  <a:srgbClr val="FFFFFF"/>
                </a:solidFill>
                <a:latin typeface="Arial"/>
                <a:cs typeface="Arial"/>
              </a:rPr>
              <a:t>Rang Nguyen June 2019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67FFD-D732-49B6-9E25-3D9DEBFAE151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lang="en-SG" sz="11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1DAFE-A848-4529-AA7E-E567EB10808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1</a:t>
            </a:fld>
            <a:endParaRPr lang="en-SG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8847" y="269748"/>
            <a:ext cx="25952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Why</a:t>
            </a:r>
            <a:r>
              <a:rPr spc="-75" dirty="0"/>
              <a:t> </a:t>
            </a:r>
            <a:r>
              <a:rPr spc="-204" dirty="0"/>
              <a:t>Now?</a:t>
            </a:r>
          </a:p>
        </p:txBody>
      </p:sp>
      <p:sp>
        <p:nvSpPr>
          <p:cNvPr id="3" name="object 3"/>
          <p:cNvSpPr/>
          <p:nvPr/>
        </p:nvSpPr>
        <p:spPr>
          <a:xfrm>
            <a:off x="1115373" y="1715833"/>
            <a:ext cx="337185" cy="4565015"/>
          </a:xfrm>
          <a:custGeom>
            <a:avLst/>
            <a:gdLst/>
            <a:ahLst/>
            <a:cxnLst/>
            <a:rect l="l" t="t" r="r" b="b"/>
            <a:pathLst>
              <a:path w="337184" h="4565015">
                <a:moveTo>
                  <a:pt x="0" y="0"/>
                </a:moveTo>
                <a:lnTo>
                  <a:pt x="0" y="4396098"/>
                </a:lnTo>
                <a:lnTo>
                  <a:pt x="168558" y="4564651"/>
                </a:lnTo>
                <a:lnTo>
                  <a:pt x="337112" y="4396098"/>
                </a:lnTo>
                <a:lnTo>
                  <a:pt x="337112" y="168554"/>
                </a:lnTo>
                <a:lnTo>
                  <a:pt x="168558" y="168554"/>
                </a:lnTo>
                <a:lnTo>
                  <a:pt x="0" y="0"/>
                </a:lnTo>
                <a:close/>
              </a:path>
              <a:path w="337184" h="4565015">
                <a:moveTo>
                  <a:pt x="337112" y="0"/>
                </a:moveTo>
                <a:lnTo>
                  <a:pt x="168558" y="168554"/>
                </a:lnTo>
                <a:lnTo>
                  <a:pt x="337112" y="168554"/>
                </a:lnTo>
                <a:lnTo>
                  <a:pt x="337112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5378" y="1715833"/>
            <a:ext cx="337185" cy="4565015"/>
          </a:xfrm>
          <a:custGeom>
            <a:avLst/>
            <a:gdLst/>
            <a:ahLst/>
            <a:cxnLst/>
            <a:rect l="l" t="t" r="r" b="b"/>
            <a:pathLst>
              <a:path w="337184" h="4565015">
                <a:moveTo>
                  <a:pt x="337108" y="0"/>
                </a:moveTo>
                <a:lnTo>
                  <a:pt x="337108" y="4396092"/>
                </a:lnTo>
                <a:lnTo>
                  <a:pt x="168554" y="4564652"/>
                </a:lnTo>
                <a:lnTo>
                  <a:pt x="0" y="4396092"/>
                </a:lnTo>
                <a:lnTo>
                  <a:pt x="0" y="0"/>
                </a:lnTo>
                <a:lnTo>
                  <a:pt x="168554" y="168554"/>
                </a:lnTo>
                <a:lnTo>
                  <a:pt x="337108" y="0"/>
                </a:lnTo>
                <a:close/>
              </a:path>
            </a:pathLst>
          </a:custGeom>
          <a:ln w="28575">
            <a:solidFill>
              <a:srgbClr val="2E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9079" y="2207259"/>
            <a:ext cx="431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Arial"/>
                <a:cs typeface="Arial"/>
              </a:rPr>
              <a:t>1952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8935" y="2097531"/>
            <a:ext cx="158305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-120" dirty="0">
                <a:latin typeface="Arial"/>
                <a:cs typeface="Arial"/>
              </a:rPr>
              <a:t>Stochastic </a:t>
            </a:r>
            <a:r>
              <a:rPr sz="1600" spc="-75" dirty="0">
                <a:latin typeface="Arial"/>
                <a:cs typeface="Arial"/>
              </a:rPr>
              <a:t>Gradient  </a:t>
            </a:r>
            <a:r>
              <a:rPr sz="1600" spc="-100" dirty="0">
                <a:latin typeface="Arial"/>
                <a:cs typeface="Arial"/>
              </a:rPr>
              <a:t>Descent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079" y="2893059"/>
            <a:ext cx="431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Arial"/>
                <a:cs typeface="Arial"/>
              </a:rPr>
              <a:t>1958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8935" y="2783331"/>
            <a:ext cx="9080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90" dirty="0">
                <a:latin typeface="Arial"/>
                <a:cs typeface="Arial"/>
              </a:rPr>
              <a:t>P</a:t>
            </a:r>
            <a:r>
              <a:rPr sz="1600" spc="-180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140" dirty="0">
                <a:latin typeface="Arial"/>
                <a:cs typeface="Arial"/>
              </a:rPr>
              <a:t>c</a:t>
            </a:r>
            <a:r>
              <a:rPr sz="1600" spc="-130" dirty="0">
                <a:latin typeface="Arial"/>
                <a:cs typeface="Arial"/>
              </a:rPr>
              <a:t>e</a:t>
            </a:r>
            <a:r>
              <a:rPr sz="1600" spc="-80" dirty="0">
                <a:latin typeface="Arial"/>
                <a:cs typeface="Arial"/>
              </a:rPr>
              <a:t>p</a:t>
            </a:r>
            <a:r>
              <a:rPr sz="1600" spc="40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30" dirty="0">
                <a:latin typeface="Arial"/>
                <a:cs typeface="Arial"/>
              </a:rPr>
              <a:t>o</a:t>
            </a:r>
            <a:r>
              <a:rPr sz="1600" spc="-110" dirty="0"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88935" y="3025140"/>
            <a:ext cx="15919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-100" dirty="0">
                <a:latin typeface="Arial"/>
                <a:cs typeface="Arial"/>
              </a:rPr>
              <a:t>Learnable</a:t>
            </a:r>
            <a:r>
              <a:rPr sz="1400" spc="-200" dirty="0">
                <a:latin typeface="Arial"/>
                <a:cs typeface="Arial"/>
              </a:rPr>
              <a:t> </a:t>
            </a:r>
            <a:r>
              <a:rPr sz="1400" spc="-85" dirty="0">
                <a:latin typeface="Arial"/>
                <a:cs typeface="Arial"/>
              </a:rPr>
              <a:t>Weights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079" y="4758435"/>
            <a:ext cx="431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Arial"/>
                <a:cs typeface="Arial"/>
              </a:rPr>
              <a:t>1995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88935" y="4758435"/>
            <a:ext cx="2012950" cy="48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spc="-80" dirty="0">
                <a:latin typeface="Arial"/>
                <a:cs typeface="Arial"/>
              </a:rPr>
              <a:t>Deep Convolutional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NN</a:t>
            </a:r>
            <a:endParaRPr sz="1600">
              <a:latin typeface="Arial"/>
              <a:cs typeface="Arial"/>
            </a:endParaRPr>
          </a:p>
          <a:p>
            <a:pPr marL="298450" indent="-285750">
              <a:lnSpc>
                <a:spcPts val="167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spc="-50" dirty="0">
                <a:latin typeface="Arial"/>
                <a:cs typeface="Arial"/>
              </a:rPr>
              <a:t>Digit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85" dirty="0">
                <a:latin typeface="Arial"/>
                <a:cs typeface="Arial"/>
              </a:rPr>
              <a:t>Recognition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079" y="4115307"/>
            <a:ext cx="431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Arial"/>
                <a:cs typeface="Arial"/>
              </a:rPr>
              <a:t>1986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88935" y="4115307"/>
            <a:ext cx="1908810" cy="48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spc="-110" dirty="0">
                <a:latin typeface="Arial"/>
                <a:cs typeface="Arial"/>
              </a:rPr>
              <a:t>Backpropagation</a:t>
            </a:r>
            <a:endParaRPr sz="1600">
              <a:latin typeface="Arial"/>
              <a:cs typeface="Arial"/>
            </a:endParaRPr>
          </a:p>
          <a:p>
            <a:pPr marL="298450" indent="-285750">
              <a:lnSpc>
                <a:spcPts val="167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spc="-80" dirty="0">
                <a:latin typeface="Arial"/>
                <a:cs typeface="Arial"/>
              </a:rPr>
              <a:t>Multi-Layer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80" dirty="0">
                <a:latin typeface="Arial"/>
                <a:cs typeface="Arial"/>
              </a:rPr>
              <a:t>Perceptron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1505" y="3459873"/>
            <a:ext cx="75826" cy="76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1505" y="3596551"/>
            <a:ext cx="75826" cy="76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1505" y="3733241"/>
            <a:ext cx="75826" cy="76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7424" y="5377027"/>
            <a:ext cx="75826" cy="764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7424" y="5513704"/>
            <a:ext cx="75826" cy="764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7424" y="5650397"/>
            <a:ext cx="75826" cy="764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457623" y="2466744"/>
            <a:ext cx="1977389" cy="155956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985"/>
              </a:spcBef>
            </a:pPr>
            <a:r>
              <a:rPr sz="2800" b="1" spc="-254" dirty="0">
                <a:latin typeface="Trebuchet MS"/>
                <a:cs typeface="Trebuchet MS"/>
              </a:rPr>
              <a:t>1. </a:t>
            </a:r>
            <a:r>
              <a:rPr sz="2800" b="1" spc="-30" dirty="0">
                <a:latin typeface="Trebuchet MS"/>
                <a:cs typeface="Trebuchet MS"/>
              </a:rPr>
              <a:t>Big</a:t>
            </a:r>
            <a:r>
              <a:rPr sz="2800" b="1" spc="65" dirty="0">
                <a:latin typeface="Trebuchet MS"/>
                <a:cs typeface="Trebuchet MS"/>
              </a:rPr>
              <a:t> </a:t>
            </a:r>
            <a:r>
              <a:rPr sz="2800" b="1" dirty="0">
                <a:latin typeface="Trebuchet MS"/>
                <a:cs typeface="Trebuchet MS"/>
              </a:rPr>
              <a:t>Data</a:t>
            </a:r>
            <a:endParaRPr sz="28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630"/>
              </a:spcBef>
              <a:buChar char="•"/>
              <a:tabLst>
                <a:tab pos="297815" algn="l"/>
                <a:tab pos="298450" algn="l"/>
              </a:tabLst>
            </a:pPr>
            <a:r>
              <a:rPr sz="2000" spc="-140" dirty="0">
                <a:latin typeface="Arial"/>
                <a:cs typeface="Arial"/>
              </a:rPr>
              <a:t>Larger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45" dirty="0">
                <a:latin typeface="Arial"/>
                <a:cs typeface="Arial"/>
              </a:rPr>
              <a:t>Datasets</a:t>
            </a:r>
            <a:endParaRPr sz="2000">
              <a:latin typeface="Arial"/>
              <a:cs typeface="Arial"/>
            </a:endParaRPr>
          </a:p>
          <a:p>
            <a:pPr marL="298450" marR="508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2000" spc="-190" dirty="0">
                <a:latin typeface="Arial"/>
                <a:cs typeface="Arial"/>
              </a:rPr>
              <a:t>Easier </a:t>
            </a:r>
            <a:r>
              <a:rPr sz="2000" spc="-80" dirty="0">
                <a:latin typeface="Arial"/>
                <a:cs typeface="Arial"/>
              </a:rPr>
              <a:t>Collection  </a:t>
            </a:r>
            <a:r>
              <a:rPr sz="2000" spc="-105" dirty="0">
                <a:latin typeface="Arial"/>
                <a:cs typeface="Arial"/>
              </a:rPr>
              <a:t>&amp;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50" dirty="0">
                <a:latin typeface="Arial"/>
                <a:cs typeface="Arial"/>
              </a:rPr>
              <a:t>Storage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78679" y="4593335"/>
            <a:ext cx="1566672" cy="225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50664" y="4943855"/>
            <a:ext cx="749808" cy="862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40679" y="5132832"/>
            <a:ext cx="1082040" cy="5882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058799" y="2563875"/>
            <a:ext cx="1946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4" dirty="0">
                <a:latin typeface="Trebuchet MS"/>
                <a:cs typeface="Trebuchet MS"/>
              </a:rPr>
              <a:t>2.</a:t>
            </a:r>
            <a:r>
              <a:rPr sz="2800" b="1" spc="-120" dirty="0">
                <a:latin typeface="Trebuchet MS"/>
                <a:cs typeface="Trebuchet MS"/>
              </a:rPr>
              <a:t> </a:t>
            </a:r>
            <a:r>
              <a:rPr sz="2800" b="1" spc="-75" dirty="0">
                <a:latin typeface="Trebuchet MS"/>
                <a:cs typeface="Trebuchet MS"/>
              </a:rPr>
              <a:t>Hardware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39812" y="3073908"/>
            <a:ext cx="193802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</a:tabLst>
            </a:pPr>
            <a:r>
              <a:rPr sz="2000" spc="-140" dirty="0">
                <a:latin typeface="Arial"/>
                <a:cs typeface="Arial"/>
              </a:rPr>
              <a:t>Graphics  </a:t>
            </a:r>
            <a:r>
              <a:rPr sz="2000" spc="-175" dirty="0">
                <a:latin typeface="Arial"/>
                <a:cs typeface="Arial"/>
              </a:rPr>
              <a:t>Processing </a:t>
            </a:r>
            <a:r>
              <a:rPr sz="2000" spc="-105" dirty="0">
                <a:latin typeface="Arial"/>
                <a:cs typeface="Arial"/>
              </a:rPr>
              <a:t>Units  </a:t>
            </a:r>
            <a:r>
              <a:rPr sz="2000" spc="-130" dirty="0">
                <a:latin typeface="Arial"/>
                <a:cs typeface="Arial"/>
              </a:rPr>
              <a:t>(GPUs)</a:t>
            </a:r>
            <a:endParaRPr sz="2000">
              <a:latin typeface="Arial"/>
              <a:cs typeface="Arial"/>
            </a:endParaRPr>
          </a:p>
          <a:p>
            <a:pPr marL="298450" marR="382905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2000" spc="-185" dirty="0">
                <a:latin typeface="Arial"/>
                <a:cs typeface="Arial"/>
              </a:rPr>
              <a:t>Massively  </a:t>
            </a:r>
            <a:r>
              <a:rPr sz="2000" spc="-350" dirty="0">
                <a:latin typeface="Arial"/>
                <a:cs typeface="Arial"/>
              </a:rPr>
              <a:t>P</a:t>
            </a:r>
            <a:r>
              <a:rPr sz="2000" spc="-270" dirty="0">
                <a:latin typeface="Arial"/>
                <a:cs typeface="Arial"/>
              </a:rPr>
              <a:t>a</a:t>
            </a:r>
            <a:r>
              <a:rPr sz="2000" spc="45" dirty="0">
                <a:latin typeface="Arial"/>
                <a:cs typeface="Arial"/>
              </a:rPr>
              <a:t>r</a:t>
            </a:r>
            <a:r>
              <a:rPr sz="2000" spc="-265" dirty="0">
                <a:latin typeface="Arial"/>
                <a:cs typeface="Arial"/>
              </a:rPr>
              <a:t>a</a:t>
            </a:r>
            <a:r>
              <a:rPr sz="2000" spc="-75" dirty="0">
                <a:latin typeface="Arial"/>
                <a:cs typeface="Arial"/>
              </a:rPr>
              <a:t>ll</a:t>
            </a:r>
            <a:r>
              <a:rPr sz="2000" spc="-150" dirty="0">
                <a:latin typeface="Arial"/>
                <a:cs typeface="Arial"/>
              </a:rPr>
              <a:t>e</a:t>
            </a:r>
            <a:r>
              <a:rPr sz="2000" spc="-75" dirty="0">
                <a:latin typeface="Arial"/>
                <a:cs typeface="Arial"/>
              </a:rPr>
              <a:t>li</a:t>
            </a:r>
            <a:r>
              <a:rPr sz="2000" spc="-215" dirty="0">
                <a:latin typeface="Arial"/>
                <a:cs typeface="Arial"/>
              </a:rPr>
              <a:t>z</a:t>
            </a:r>
            <a:r>
              <a:rPr sz="2000" spc="-265" dirty="0">
                <a:latin typeface="Arial"/>
                <a:cs typeface="Arial"/>
              </a:rPr>
              <a:t>a</a:t>
            </a:r>
            <a:r>
              <a:rPr sz="2000" spc="-120" dirty="0">
                <a:latin typeface="Arial"/>
                <a:cs typeface="Arial"/>
              </a:rPr>
              <a:t>b</a:t>
            </a:r>
            <a:r>
              <a:rPr sz="2000" spc="-75" dirty="0">
                <a:latin typeface="Arial"/>
                <a:cs typeface="Arial"/>
              </a:rPr>
              <a:t>l</a:t>
            </a:r>
            <a:r>
              <a:rPr sz="2000" spc="-155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26807" y="4733544"/>
            <a:ext cx="1612392" cy="1188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609899" y="2462477"/>
            <a:ext cx="1885950" cy="187134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1015"/>
              </a:spcBef>
            </a:pPr>
            <a:r>
              <a:rPr sz="2800" b="1" spc="-254" dirty="0">
                <a:latin typeface="Trebuchet MS"/>
                <a:cs typeface="Trebuchet MS"/>
              </a:rPr>
              <a:t>3.</a:t>
            </a:r>
            <a:r>
              <a:rPr sz="2800" b="1" spc="-145" dirty="0">
                <a:latin typeface="Trebuchet MS"/>
                <a:cs typeface="Trebuchet MS"/>
              </a:rPr>
              <a:t> </a:t>
            </a:r>
            <a:r>
              <a:rPr sz="2800" b="1" spc="-95" dirty="0">
                <a:latin typeface="Trebuchet MS"/>
                <a:cs typeface="Trebuchet MS"/>
              </a:rPr>
              <a:t>Software</a:t>
            </a:r>
            <a:endParaRPr sz="2800">
              <a:latin typeface="Trebuchet MS"/>
              <a:cs typeface="Trebuchet MS"/>
            </a:endParaRPr>
          </a:p>
          <a:p>
            <a:pPr marL="298450" marR="475615" indent="-285750">
              <a:lnSpc>
                <a:spcPct val="100000"/>
              </a:lnSpc>
              <a:spcBef>
                <a:spcPts val="660"/>
              </a:spcBef>
              <a:buChar char="•"/>
              <a:tabLst>
                <a:tab pos="297815" algn="l"/>
                <a:tab pos="298450" algn="l"/>
              </a:tabLst>
            </a:pPr>
            <a:r>
              <a:rPr sz="2000" spc="-110" dirty="0">
                <a:latin typeface="Arial"/>
                <a:cs typeface="Arial"/>
              </a:rPr>
              <a:t>Improved  </a:t>
            </a:r>
            <a:r>
              <a:rPr sz="2000" spc="-340" dirty="0">
                <a:latin typeface="Arial"/>
                <a:cs typeface="Arial"/>
              </a:rPr>
              <a:t>T</a:t>
            </a:r>
            <a:r>
              <a:rPr sz="2000" spc="-155" dirty="0">
                <a:latin typeface="Arial"/>
                <a:cs typeface="Arial"/>
              </a:rPr>
              <a:t>e</a:t>
            </a:r>
            <a:r>
              <a:rPr sz="2000" spc="-170" dirty="0">
                <a:latin typeface="Arial"/>
                <a:cs typeface="Arial"/>
              </a:rPr>
              <a:t>c</a:t>
            </a:r>
            <a:r>
              <a:rPr sz="2000" spc="-140" dirty="0">
                <a:latin typeface="Arial"/>
                <a:cs typeface="Arial"/>
              </a:rPr>
              <a:t>hn</a:t>
            </a:r>
            <a:r>
              <a:rPr sz="2000" spc="-50" dirty="0">
                <a:latin typeface="Arial"/>
                <a:cs typeface="Arial"/>
              </a:rPr>
              <a:t>i</a:t>
            </a:r>
            <a:r>
              <a:rPr sz="2000" spc="-114" dirty="0">
                <a:latin typeface="Arial"/>
                <a:cs typeface="Arial"/>
              </a:rPr>
              <a:t>q</a:t>
            </a:r>
            <a:r>
              <a:rPr sz="2000" spc="-140" dirty="0">
                <a:latin typeface="Arial"/>
                <a:cs typeface="Arial"/>
              </a:rPr>
              <a:t>u</a:t>
            </a:r>
            <a:r>
              <a:rPr sz="2000" spc="-155" dirty="0">
                <a:latin typeface="Arial"/>
                <a:cs typeface="Arial"/>
              </a:rPr>
              <a:t>e</a:t>
            </a:r>
            <a:r>
              <a:rPr sz="2000" spc="-295" dirty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2000" spc="-30" dirty="0">
                <a:latin typeface="Arial"/>
                <a:cs typeface="Arial"/>
              </a:rPr>
              <a:t>New </a:t>
            </a:r>
            <a:r>
              <a:rPr sz="2000" spc="-125" dirty="0">
                <a:latin typeface="Arial"/>
                <a:cs typeface="Arial"/>
              </a:rPr>
              <a:t>Models</a:t>
            </a:r>
            <a:endParaRPr sz="20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2000" spc="-130" dirty="0">
                <a:latin typeface="Arial"/>
                <a:cs typeface="Arial"/>
              </a:rPr>
              <a:t>Toolboxes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924288" y="4681728"/>
            <a:ext cx="1356359" cy="11582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284954" y="1532635"/>
            <a:ext cx="73380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0" dirty="0">
                <a:latin typeface="Arial"/>
                <a:cs typeface="Arial"/>
              </a:rPr>
              <a:t>Neural </a:t>
            </a:r>
            <a:r>
              <a:rPr sz="2400" spc="-75" dirty="0">
                <a:latin typeface="Arial"/>
                <a:cs typeface="Arial"/>
              </a:rPr>
              <a:t>Networks </a:t>
            </a:r>
            <a:r>
              <a:rPr sz="2400" spc="-140" dirty="0">
                <a:latin typeface="Arial"/>
                <a:cs typeface="Arial"/>
              </a:rPr>
              <a:t>date </a:t>
            </a:r>
            <a:r>
              <a:rPr sz="2400" spc="-200" dirty="0">
                <a:latin typeface="Arial"/>
                <a:cs typeface="Arial"/>
              </a:rPr>
              <a:t>back </a:t>
            </a:r>
            <a:r>
              <a:rPr sz="2400" spc="-220" dirty="0">
                <a:latin typeface="Arial"/>
                <a:cs typeface="Arial"/>
              </a:rPr>
              <a:t>decades, </a:t>
            </a:r>
            <a:r>
              <a:rPr sz="2400" spc="-195" dirty="0">
                <a:latin typeface="Arial"/>
                <a:cs typeface="Arial"/>
              </a:rPr>
              <a:t>so </a:t>
            </a:r>
            <a:r>
              <a:rPr sz="2400" spc="-145" dirty="0">
                <a:latin typeface="Arial"/>
                <a:cs typeface="Arial"/>
              </a:rPr>
              <a:t>why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215" dirty="0">
                <a:latin typeface="Arial"/>
                <a:cs typeface="Arial"/>
              </a:rPr>
              <a:t>resurgence?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6803573F-BFEA-40A7-B6A1-BB5ECCEB31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10</a:t>
            </a:fld>
            <a:endParaRPr lang="en-SG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18" y="1028862"/>
            <a:ext cx="7469964" cy="520513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State of the art in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4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95400"/>
            <a:ext cx="7937500" cy="484696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State of the art in 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9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95400" y="1447800"/>
            <a:ext cx="55903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Several big improvements in recent years in NLP 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2400" dirty="0"/>
              <a:t>Machine Translation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2400" dirty="0"/>
              <a:t>Sentiment Analysis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2400" dirty="0"/>
              <a:t>Dialogue Agents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2400" dirty="0"/>
              <a:t>Question Answering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2400" dirty="0"/>
              <a:t>Text Classification     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State of the art in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90577" y="4724400"/>
            <a:ext cx="63120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Leverage different levels of representation</a:t>
            </a:r>
          </a:p>
          <a:p>
            <a:pPr marL="285750" indent="-285750">
              <a:buFont typeface="Courier New"/>
              <a:buChar char="o"/>
            </a:pPr>
            <a:r>
              <a:rPr lang="en-US" sz="2400" dirty="0"/>
              <a:t>words &amp; characters</a:t>
            </a:r>
          </a:p>
          <a:p>
            <a:pPr marL="285750" indent="-285750">
              <a:buFont typeface="Courier New"/>
              <a:buChar char="o"/>
            </a:pPr>
            <a:r>
              <a:rPr lang="en-US" sz="2400" dirty="0"/>
              <a:t>syntax &amp; semantics</a:t>
            </a:r>
          </a:p>
        </p:txBody>
      </p:sp>
    </p:spTree>
    <p:extLst>
      <p:ext uri="{BB962C8B-B14F-4D97-AF65-F5344CB8AC3E}">
        <p14:creationId xmlns:p14="http://schemas.microsoft.com/office/powerpoint/2010/main" val="63394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6325" y="2805685"/>
            <a:ext cx="7499984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5100"/>
              </a:lnSpc>
              <a:spcBef>
                <a:spcPts val="100"/>
              </a:spcBef>
            </a:pPr>
            <a:r>
              <a:rPr spc="-210" dirty="0">
                <a:solidFill>
                  <a:srgbClr val="FFFFFF"/>
                </a:solidFill>
              </a:rPr>
              <a:t>The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175" dirty="0">
                <a:solidFill>
                  <a:srgbClr val="FFFFFF"/>
                </a:solidFill>
              </a:rPr>
              <a:t>Perceptron</a:t>
            </a:r>
          </a:p>
          <a:p>
            <a:pPr algn="ctr">
              <a:lnSpc>
                <a:spcPts val="3660"/>
              </a:lnSpc>
            </a:pPr>
            <a:r>
              <a:rPr sz="3200" spc="-150" dirty="0">
                <a:solidFill>
                  <a:srgbClr val="FFFFFF"/>
                </a:solidFill>
              </a:rPr>
              <a:t>The </a:t>
            </a:r>
            <a:r>
              <a:rPr sz="3200" spc="-65" dirty="0">
                <a:solidFill>
                  <a:srgbClr val="FFFFFF"/>
                </a:solidFill>
              </a:rPr>
              <a:t>structural </a:t>
            </a:r>
            <a:r>
              <a:rPr sz="3200" spc="-145" dirty="0">
                <a:solidFill>
                  <a:srgbClr val="FFFFFF"/>
                </a:solidFill>
              </a:rPr>
              <a:t>building </a:t>
            </a:r>
            <a:r>
              <a:rPr sz="3200" spc="-100" dirty="0">
                <a:solidFill>
                  <a:srgbClr val="FFFFFF"/>
                </a:solidFill>
              </a:rPr>
              <a:t>block </a:t>
            </a:r>
            <a:r>
              <a:rPr sz="3200" spc="-55" dirty="0">
                <a:solidFill>
                  <a:srgbClr val="FFFFFF"/>
                </a:solidFill>
              </a:rPr>
              <a:t>of </a:t>
            </a:r>
            <a:r>
              <a:rPr sz="3200" spc="-204" dirty="0">
                <a:solidFill>
                  <a:srgbClr val="FFFFFF"/>
                </a:solidFill>
              </a:rPr>
              <a:t>deep</a:t>
            </a:r>
            <a:r>
              <a:rPr sz="3200" spc="470" dirty="0">
                <a:solidFill>
                  <a:srgbClr val="FFFFFF"/>
                </a:solidFill>
              </a:rPr>
              <a:t> </a:t>
            </a:r>
            <a:r>
              <a:rPr sz="3200" spc="-160" dirty="0">
                <a:solidFill>
                  <a:srgbClr val="FFFFFF"/>
                </a:solidFill>
              </a:rPr>
              <a:t>learning</a:t>
            </a:r>
            <a:endParaRPr sz="32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27549-131F-49DC-940F-4382A557FD3C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lang="en-SG" sz="11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3F4A3-AAE2-4646-BAC3-BAF040D939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14</a:t>
            </a:fld>
            <a:endParaRPr lang="en-S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2074" y="269748"/>
            <a:ext cx="85680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85" dirty="0"/>
              <a:t>Perceptron: </a:t>
            </a:r>
            <a:r>
              <a:rPr spc="-150" dirty="0"/>
              <a:t>Forward</a:t>
            </a:r>
            <a:r>
              <a:rPr spc="-20" dirty="0"/>
              <a:t> </a:t>
            </a:r>
            <a:r>
              <a:rPr spc="-240" dirty="0"/>
              <a:t>Propagation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607451" y="3562337"/>
            <a:ext cx="1804035" cy="114300"/>
          </a:xfrm>
          <a:custGeom>
            <a:avLst/>
            <a:gdLst/>
            <a:ahLst/>
            <a:cxnLst/>
            <a:rect l="l" t="t" r="r" b="b"/>
            <a:pathLst>
              <a:path w="1804035" h="114300">
                <a:moveTo>
                  <a:pt x="1689582" y="0"/>
                </a:moveTo>
                <a:lnTo>
                  <a:pt x="1689582" y="114299"/>
                </a:lnTo>
                <a:lnTo>
                  <a:pt x="1765782" y="76199"/>
                </a:lnTo>
                <a:lnTo>
                  <a:pt x="1708632" y="76199"/>
                </a:lnTo>
                <a:lnTo>
                  <a:pt x="1708632" y="38100"/>
                </a:lnTo>
                <a:lnTo>
                  <a:pt x="1765782" y="38100"/>
                </a:lnTo>
                <a:lnTo>
                  <a:pt x="1689582" y="0"/>
                </a:lnTo>
                <a:close/>
              </a:path>
              <a:path w="1804035" h="114300">
                <a:moveTo>
                  <a:pt x="1689582" y="38100"/>
                </a:moveTo>
                <a:lnTo>
                  <a:pt x="0" y="38100"/>
                </a:lnTo>
                <a:lnTo>
                  <a:pt x="0" y="76199"/>
                </a:lnTo>
                <a:lnTo>
                  <a:pt x="1689582" y="76199"/>
                </a:lnTo>
                <a:lnTo>
                  <a:pt x="1689582" y="38100"/>
                </a:lnTo>
                <a:close/>
              </a:path>
              <a:path w="1804035" h="114300">
                <a:moveTo>
                  <a:pt x="1765782" y="38100"/>
                </a:moveTo>
                <a:lnTo>
                  <a:pt x="1708632" y="38100"/>
                </a:lnTo>
                <a:lnTo>
                  <a:pt x="1708632" y="76199"/>
                </a:lnTo>
                <a:lnTo>
                  <a:pt x="1765782" y="76199"/>
                </a:lnTo>
                <a:lnTo>
                  <a:pt x="1803882" y="57149"/>
                </a:lnTo>
                <a:lnTo>
                  <a:pt x="1765782" y="381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441" y="2735948"/>
            <a:ext cx="1811020" cy="743585"/>
          </a:xfrm>
          <a:custGeom>
            <a:avLst/>
            <a:gdLst/>
            <a:ahLst/>
            <a:cxnLst/>
            <a:rect l="l" t="t" r="r" b="b"/>
            <a:pathLst>
              <a:path w="1811020" h="743585">
                <a:moveTo>
                  <a:pt x="1697608" y="707593"/>
                </a:moveTo>
                <a:lnTo>
                  <a:pt x="1683575" y="743026"/>
                </a:lnTo>
                <a:lnTo>
                  <a:pt x="1810892" y="731964"/>
                </a:lnTo>
                <a:lnTo>
                  <a:pt x="1795352" y="714603"/>
                </a:lnTo>
                <a:lnTo>
                  <a:pt x="1715312" y="714603"/>
                </a:lnTo>
                <a:lnTo>
                  <a:pt x="1697608" y="707593"/>
                </a:lnTo>
                <a:close/>
              </a:path>
              <a:path w="1811020" h="743585">
                <a:moveTo>
                  <a:pt x="1711636" y="672171"/>
                </a:moveTo>
                <a:lnTo>
                  <a:pt x="1697608" y="707593"/>
                </a:lnTo>
                <a:lnTo>
                  <a:pt x="1715312" y="714603"/>
                </a:lnTo>
                <a:lnTo>
                  <a:pt x="1729346" y="679183"/>
                </a:lnTo>
                <a:lnTo>
                  <a:pt x="1711636" y="672171"/>
                </a:lnTo>
                <a:close/>
              </a:path>
              <a:path w="1811020" h="743585">
                <a:moveTo>
                  <a:pt x="1725663" y="636752"/>
                </a:moveTo>
                <a:lnTo>
                  <a:pt x="1711636" y="672171"/>
                </a:lnTo>
                <a:lnTo>
                  <a:pt x="1729346" y="679183"/>
                </a:lnTo>
                <a:lnTo>
                  <a:pt x="1715312" y="714603"/>
                </a:lnTo>
                <a:lnTo>
                  <a:pt x="1795352" y="714603"/>
                </a:lnTo>
                <a:lnTo>
                  <a:pt x="1725663" y="636752"/>
                </a:lnTo>
                <a:close/>
              </a:path>
              <a:path w="1811020" h="743585">
                <a:moveTo>
                  <a:pt x="14020" y="0"/>
                </a:moveTo>
                <a:lnTo>
                  <a:pt x="0" y="35420"/>
                </a:lnTo>
                <a:lnTo>
                  <a:pt x="1697608" y="707593"/>
                </a:lnTo>
                <a:lnTo>
                  <a:pt x="1711636" y="672171"/>
                </a:lnTo>
                <a:lnTo>
                  <a:pt x="14020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339" y="3748989"/>
            <a:ext cx="1811020" cy="754380"/>
          </a:xfrm>
          <a:custGeom>
            <a:avLst/>
            <a:gdLst/>
            <a:ahLst/>
            <a:cxnLst/>
            <a:rect l="l" t="t" r="r" b="b"/>
            <a:pathLst>
              <a:path w="1811020" h="754379">
                <a:moveTo>
                  <a:pt x="1697849" y="35342"/>
                </a:moveTo>
                <a:lnTo>
                  <a:pt x="0" y="718642"/>
                </a:lnTo>
                <a:lnTo>
                  <a:pt x="14224" y="753986"/>
                </a:lnTo>
                <a:lnTo>
                  <a:pt x="1712073" y="70686"/>
                </a:lnTo>
                <a:lnTo>
                  <a:pt x="1697849" y="35342"/>
                </a:lnTo>
                <a:close/>
              </a:path>
              <a:path w="1811020" h="754379">
                <a:moveTo>
                  <a:pt x="1795156" y="28232"/>
                </a:moveTo>
                <a:lnTo>
                  <a:pt x="1715516" y="28232"/>
                </a:lnTo>
                <a:lnTo>
                  <a:pt x="1729740" y="63576"/>
                </a:lnTo>
                <a:lnTo>
                  <a:pt x="1712073" y="70686"/>
                </a:lnTo>
                <a:lnTo>
                  <a:pt x="1726298" y="106032"/>
                </a:lnTo>
                <a:lnTo>
                  <a:pt x="1795156" y="28232"/>
                </a:lnTo>
                <a:close/>
              </a:path>
              <a:path w="1811020" h="754379">
                <a:moveTo>
                  <a:pt x="1715516" y="28232"/>
                </a:moveTo>
                <a:lnTo>
                  <a:pt x="1697849" y="35342"/>
                </a:lnTo>
                <a:lnTo>
                  <a:pt x="1712073" y="70686"/>
                </a:lnTo>
                <a:lnTo>
                  <a:pt x="1729740" y="63576"/>
                </a:lnTo>
                <a:lnTo>
                  <a:pt x="1715516" y="28232"/>
                </a:lnTo>
                <a:close/>
              </a:path>
              <a:path w="1811020" h="754379">
                <a:moveTo>
                  <a:pt x="1683626" y="0"/>
                </a:moveTo>
                <a:lnTo>
                  <a:pt x="1697849" y="35342"/>
                </a:lnTo>
                <a:lnTo>
                  <a:pt x="1715516" y="28232"/>
                </a:lnTo>
                <a:lnTo>
                  <a:pt x="1795156" y="28232"/>
                </a:lnTo>
                <a:lnTo>
                  <a:pt x="1810994" y="10337"/>
                </a:lnTo>
                <a:lnTo>
                  <a:pt x="168362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/>
              <p:nvPr/>
            </p:nvSpPr>
            <p:spPr>
              <a:xfrm>
                <a:off x="1911673" y="2649845"/>
                <a:ext cx="796481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673" y="2649845"/>
                <a:ext cx="796481" cy="289823"/>
              </a:xfrm>
              <a:prstGeom prst="rect">
                <a:avLst/>
              </a:prstGeom>
              <a:blipFill>
                <a:blip r:embed="rId2"/>
                <a:stretch>
                  <a:fillRect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2142909" y="3836923"/>
                <a:ext cx="33401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09" y="3836923"/>
                <a:ext cx="334010" cy="289823"/>
              </a:xfrm>
              <a:prstGeom prst="rect">
                <a:avLst/>
              </a:prstGeom>
              <a:blipFill>
                <a:blip r:embed="rId3"/>
                <a:stretch>
                  <a:fillRect l="-7407" r="-7407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2170239" y="3276091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239" y="3276091"/>
                <a:ext cx="281940" cy="289823"/>
              </a:xfrm>
              <a:prstGeom prst="rect">
                <a:avLst/>
              </a:prstGeom>
              <a:blipFill>
                <a:blip r:embed="rId4"/>
                <a:stretch>
                  <a:fillRect l="-17391" r="-17391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/>
          <p:nvPr/>
        </p:nvSpPr>
        <p:spPr>
          <a:xfrm>
            <a:off x="3411334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05961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DejaVu Sans"/>
                <a:cs typeface="DejaVu Sans"/>
              </a:rPr>
              <a:t>Σ</a:t>
            </a:r>
            <a:endParaRPr sz="3200" dirty="0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51325" y="3567315"/>
            <a:ext cx="555625" cy="114300"/>
          </a:xfrm>
          <a:custGeom>
            <a:avLst/>
            <a:gdLst/>
            <a:ahLst/>
            <a:cxnLst/>
            <a:rect l="l" t="t" r="r" b="b"/>
            <a:pathLst>
              <a:path w="555625" h="114300">
                <a:moveTo>
                  <a:pt x="441236" y="0"/>
                </a:moveTo>
                <a:lnTo>
                  <a:pt x="441066" y="38103"/>
                </a:lnTo>
                <a:lnTo>
                  <a:pt x="460108" y="38188"/>
                </a:lnTo>
                <a:lnTo>
                  <a:pt x="459943" y="76288"/>
                </a:lnTo>
                <a:lnTo>
                  <a:pt x="440897" y="76288"/>
                </a:lnTo>
                <a:lnTo>
                  <a:pt x="440728" y="114299"/>
                </a:lnTo>
                <a:lnTo>
                  <a:pt x="517619" y="76288"/>
                </a:lnTo>
                <a:lnTo>
                  <a:pt x="459943" y="76288"/>
                </a:lnTo>
                <a:lnTo>
                  <a:pt x="517793" y="76203"/>
                </a:lnTo>
                <a:lnTo>
                  <a:pt x="555282" y="57670"/>
                </a:lnTo>
                <a:lnTo>
                  <a:pt x="441236" y="0"/>
                </a:lnTo>
                <a:close/>
              </a:path>
              <a:path w="555625" h="114300">
                <a:moveTo>
                  <a:pt x="441066" y="38103"/>
                </a:moveTo>
                <a:lnTo>
                  <a:pt x="440897" y="76203"/>
                </a:lnTo>
                <a:lnTo>
                  <a:pt x="459943" y="76288"/>
                </a:lnTo>
                <a:lnTo>
                  <a:pt x="460108" y="38188"/>
                </a:lnTo>
                <a:lnTo>
                  <a:pt x="441066" y="38103"/>
                </a:lnTo>
                <a:close/>
              </a:path>
              <a:path w="555625" h="114300">
                <a:moveTo>
                  <a:pt x="177" y="36118"/>
                </a:moveTo>
                <a:lnTo>
                  <a:pt x="0" y="74218"/>
                </a:lnTo>
                <a:lnTo>
                  <a:pt x="440897" y="76203"/>
                </a:lnTo>
                <a:lnTo>
                  <a:pt x="441066" y="38103"/>
                </a:lnTo>
                <a:lnTo>
                  <a:pt x="177" y="36118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45163" y="3574897"/>
            <a:ext cx="586105" cy="114300"/>
          </a:xfrm>
          <a:custGeom>
            <a:avLst/>
            <a:gdLst/>
            <a:ahLst/>
            <a:cxnLst/>
            <a:rect l="l" t="t" r="r" b="b"/>
            <a:pathLst>
              <a:path w="586104" h="114300">
                <a:moveTo>
                  <a:pt x="472313" y="0"/>
                </a:moveTo>
                <a:lnTo>
                  <a:pt x="471741" y="38094"/>
                </a:lnTo>
                <a:lnTo>
                  <a:pt x="490791" y="38379"/>
                </a:lnTo>
                <a:lnTo>
                  <a:pt x="490220" y="76479"/>
                </a:lnTo>
                <a:lnTo>
                  <a:pt x="471165" y="76479"/>
                </a:lnTo>
                <a:lnTo>
                  <a:pt x="470598" y="114287"/>
                </a:lnTo>
                <a:lnTo>
                  <a:pt x="549133" y="76479"/>
                </a:lnTo>
                <a:lnTo>
                  <a:pt x="490220" y="76479"/>
                </a:lnTo>
                <a:lnTo>
                  <a:pt x="471169" y="76194"/>
                </a:lnTo>
                <a:lnTo>
                  <a:pt x="549725" y="76194"/>
                </a:lnTo>
                <a:lnTo>
                  <a:pt x="585749" y="58851"/>
                </a:lnTo>
                <a:lnTo>
                  <a:pt x="472313" y="0"/>
                </a:lnTo>
                <a:close/>
              </a:path>
              <a:path w="586104" h="114300">
                <a:moveTo>
                  <a:pt x="471741" y="38094"/>
                </a:moveTo>
                <a:lnTo>
                  <a:pt x="471169" y="76194"/>
                </a:lnTo>
                <a:lnTo>
                  <a:pt x="490220" y="76479"/>
                </a:lnTo>
                <a:lnTo>
                  <a:pt x="490791" y="38379"/>
                </a:lnTo>
                <a:lnTo>
                  <a:pt x="471741" y="38094"/>
                </a:lnTo>
                <a:close/>
              </a:path>
              <a:path w="586104" h="114300">
                <a:moveTo>
                  <a:pt x="571" y="31038"/>
                </a:moveTo>
                <a:lnTo>
                  <a:pt x="0" y="69138"/>
                </a:lnTo>
                <a:lnTo>
                  <a:pt x="471169" y="76194"/>
                </a:lnTo>
                <a:lnTo>
                  <a:pt x="471741" y="38094"/>
                </a:lnTo>
                <a:lnTo>
                  <a:pt x="571" y="31038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05375" y="330494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33544" y="3392423"/>
            <a:ext cx="384048" cy="4632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967367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7367" y="41652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19"/>
              <p:cNvSpPr txBox="1"/>
              <p:nvPr/>
            </p:nvSpPr>
            <p:spPr>
              <a:xfrm>
                <a:off x="1188186" y="4301104"/>
                <a:ext cx="1606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9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86" y="4301104"/>
                <a:ext cx="160655" cy="289823"/>
              </a:xfrm>
              <a:prstGeom prst="rect">
                <a:avLst/>
              </a:prstGeom>
              <a:blipFill>
                <a:blip r:embed="rId6"/>
                <a:stretch>
                  <a:fillRect l="-38462" r="-76923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21"/>
          <p:cNvSpPr/>
          <p:nvPr/>
        </p:nvSpPr>
        <p:spPr>
          <a:xfrm>
            <a:off x="967367" y="243362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79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39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2"/>
              <p:cNvSpPr txBox="1"/>
              <p:nvPr/>
            </p:nvSpPr>
            <p:spPr>
              <a:xfrm>
                <a:off x="1151390" y="2577084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2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390" y="2577084"/>
                <a:ext cx="262255" cy="289823"/>
              </a:xfrm>
              <a:prstGeom prst="rect">
                <a:avLst/>
              </a:prstGeom>
              <a:blipFill>
                <a:blip r:embed="rId7"/>
                <a:stretch>
                  <a:fillRect l="-16279" r="-13953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bject 25"/>
          <p:cNvSpPr txBox="1"/>
          <p:nvPr/>
        </p:nvSpPr>
        <p:spPr>
          <a:xfrm>
            <a:off x="8020202" y="3935476"/>
            <a:ext cx="148082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69875">
              <a:lnSpc>
                <a:spcPts val="1900"/>
              </a:lnSpc>
              <a:spcBef>
                <a:spcPts val="180"/>
              </a:spcBef>
            </a:pPr>
            <a:r>
              <a:rPr sz="1600" spc="-70" dirty="0">
                <a:latin typeface="Arial"/>
                <a:cs typeface="Arial"/>
              </a:rPr>
              <a:t>Non-linear  </a:t>
            </a:r>
            <a:r>
              <a:rPr sz="1600" spc="-85" dirty="0">
                <a:latin typeface="Arial"/>
                <a:cs typeface="Arial"/>
              </a:rPr>
              <a:t>activation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function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703627" y="3486759"/>
            <a:ext cx="114300" cy="427355"/>
          </a:xfrm>
          <a:custGeom>
            <a:avLst/>
            <a:gdLst/>
            <a:ahLst/>
            <a:cxnLst/>
            <a:rect l="l" t="t" r="r" b="b"/>
            <a:pathLst>
              <a:path w="114300" h="427354">
                <a:moveTo>
                  <a:pt x="76200" y="95250"/>
                </a:moveTo>
                <a:lnTo>
                  <a:pt x="38100" y="95250"/>
                </a:lnTo>
                <a:lnTo>
                  <a:pt x="38100" y="427240"/>
                </a:lnTo>
                <a:lnTo>
                  <a:pt x="76200" y="427240"/>
                </a:lnTo>
                <a:lnTo>
                  <a:pt x="76200" y="95250"/>
                </a:lnTo>
                <a:close/>
              </a:path>
              <a:path w="114300" h="4273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273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962227" y="2106675"/>
            <a:ext cx="619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Arial"/>
                <a:cs typeface="Arial"/>
              </a:rPr>
              <a:t>O</a:t>
            </a:r>
            <a:r>
              <a:rPr sz="1600" spc="-15" dirty="0">
                <a:latin typeface="Arial"/>
                <a:cs typeface="Arial"/>
              </a:rPr>
              <a:t>u</a:t>
            </a:r>
            <a:r>
              <a:rPr sz="1600" spc="35" dirty="0">
                <a:latin typeface="Arial"/>
                <a:cs typeface="Arial"/>
              </a:rPr>
              <a:t>t</a:t>
            </a:r>
            <a:r>
              <a:rPr sz="1600" spc="-80" dirty="0">
                <a:latin typeface="Arial"/>
                <a:cs typeface="Arial"/>
              </a:rPr>
              <a:t>p</a:t>
            </a:r>
            <a:r>
              <a:rPr sz="1600" spc="-110" dirty="0">
                <a:latin typeface="Arial"/>
                <a:cs typeface="Arial"/>
              </a:rPr>
              <a:t>u</a:t>
            </a:r>
            <a:r>
              <a:rPr sz="1600" spc="35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211057" y="2424048"/>
            <a:ext cx="114300" cy="515620"/>
          </a:xfrm>
          <a:custGeom>
            <a:avLst/>
            <a:gdLst/>
            <a:ahLst/>
            <a:cxnLst/>
            <a:rect l="l" t="t" r="r" b="b"/>
            <a:pathLst>
              <a:path w="114300" h="515619">
                <a:moveTo>
                  <a:pt x="0" y="400418"/>
                </a:moveTo>
                <a:lnTo>
                  <a:pt x="56121" y="515226"/>
                </a:lnTo>
                <a:lnTo>
                  <a:pt x="104724" y="420141"/>
                </a:lnTo>
                <a:lnTo>
                  <a:pt x="76022" y="420141"/>
                </a:lnTo>
                <a:lnTo>
                  <a:pt x="37922" y="419798"/>
                </a:lnTo>
                <a:lnTo>
                  <a:pt x="38092" y="400756"/>
                </a:lnTo>
                <a:lnTo>
                  <a:pt x="0" y="400418"/>
                </a:lnTo>
                <a:close/>
              </a:path>
              <a:path w="114300" h="515619">
                <a:moveTo>
                  <a:pt x="38092" y="400756"/>
                </a:moveTo>
                <a:lnTo>
                  <a:pt x="37922" y="419798"/>
                </a:lnTo>
                <a:lnTo>
                  <a:pt x="76022" y="420141"/>
                </a:lnTo>
                <a:lnTo>
                  <a:pt x="76192" y="401095"/>
                </a:lnTo>
                <a:lnTo>
                  <a:pt x="38092" y="400756"/>
                </a:lnTo>
                <a:close/>
              </a:path>
              <a:path w="114300" h="515619">
                <a:moveTo>
                  <a:pt x="76192" y="401095"/>
                </a:moveTo>
                <a:lnTo>
                  <a:pt x="76022" y="420141"/>
                </a:lnTo>
                <a:lnTo>
                  <a:pt x="104724" y="420141"/>
                </a:lnTo>
                <a:lnTo>
                  <a:pt x="114287" y="401434"/>
                </a:lnTo>
                <a:lnTo>
                  <a:pt x="76192" y="401095"/>
                </a:lnTo>
                <a:close/>
              </a:path>
              <a:path w="114300" h="515619">
                <a:moveTo>
                  <a:pt x="41681" y="0"/>
                </a:moveTo>
                <a:lnTo>
                  <a:pt x="38092" y="400756"/>
                </a:lnTo>
                <a:lnTo>
                  <a:pt x="76192" y="401095"/>
                </a:lnTo>
                <a:lnTo>
                  <a:pt x="79781" y="330"/>
                </a:lnTo>
                <a:lnTo>
                  <a:pt x="4168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899411" y="1881123"/>
            <a:ext cx="155765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33070" marR="5080" indent="-421005">
              <a:lnSpc>
                <a:spcPts val="1900"/>
              </a:lnSpc>
              <a:spcBef>
                <a:spcPts val="180"/>
              </a:spcBef>
            </a:pPr>
            <a:r>
              <a:rPr sz="1600" spc="-110" dirty="0">
                <a:latin typeface="Arial"/>
                <a:cs typeface="Arial"/>
              </a:rPr>
              <a:t>Linear </a:t>
            </a:r>
            <a:r>
              <a:rPr sz="1600" spc="-85" dirty="0">
                <a:latin typeface="Arial"/>
                <a:cs typeface="Arial"/>
              </a:rPr>
              <a:t>combination  </a:t>
            </a:r>
            <a:r>
              <a:rPr sz="1600" spc="-45" dirty="0">
                <a:latin typeface="Arial"/>
                <a:cs typeface="Arial"/>
              </a:rPr>
              <a:t>of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90" dirty="0">
                <a:latin typeface="Arial"/>
                <a:cs typeface="Arial"/>
              </a:rPr>
              <a:t>inputs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620936" y="2446337"/>
            <a:ext cx="114300" cy="290195"/>
          </a:xfrm>
          <a:custGeom>
            <a:avLst/>
            <a:gdLst/>
            <a:ahLst/>
            <a:cxnLst/>
            <a:rect l="l" t="t" r="r" b="b"/>
            <a:pathLst>
              <a:path w="114300" h="290194">
                <a:moveTo>
                  <a:pt x="38098" y="175348"/>
                </a:moveTo>
                <a:lnTo>
                  <a:pt x="0" y="175348"/>
                </a:lnTo>
                <a:lnTo>
                  <a:pt x="57150" y="289648"/>
                </a:lnTo>
                <a:lnTo>
                  <a:pt x="104775" y="194398"/>
                </a:lnTo>
                <a:lnTo>
                  <a:pt x="38100" y="194398"/>
                </a:lnTo>
                <a:lnTo>
                  <a:pt x="38098" y="175348"/>
                </a:lnTo>
                <a:close/>
              </a:path>
              <a:path w="114300" h="290194">
                <a:moveTo>
                  <a:pt x="76187" y="0"/>
                </a:moveTo>
                <a:lnTo>
                  <a:pt x="38087" y="0"/>
                </a:lnTo>
                <a:lnTo>
                  <a:pt x="38100" y="194398"/>
                </a:lnTo>
                <a:lnTo>
                  <a:pt x="76200" y="194398"/>
                </a:lnTo>
                <a:lnTo>
                  <a:pt x="76187" y="0"/>
                </a:lnTo>
                <a:close/>
              </a:path>
              <a:path w="114300" h="290194">
                <a:moveTo>
                  <a:pt x="114300" y="175348"/>
                </a:moveTo>
                <a:lnTo>
                  <a:pt x="76198" y="175348"/>
                </a:lnTo>
                <a:lnTo>
                  <a:pt x="76200" y="194398"/>
                </a:lnTo>
                <a:lnTo>
                  <a:pt x="104775" y="194398"/>
                </a:lnTo>
                <a:lnTo>
                  <a:pt x="114300" y="175348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59259" y="330657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bject 32"/>
              <p:cNvSpPr txBox="1"/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2" name="object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  <a:blipFill>
                <a:blip r:embed="rId8"/>
                <a:stretch>
                  <a:fillRect l="-50000" t="-15385" r="-96154" b="-288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33" name="object 33"/>
          <p:cNvSpPr txBox="1"/>
          <p:nvPr/>
        </p:nvSpPr>
        <p:spPr>
          <a:xfrm>
            <a:off x="1071059" y="5618988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latin typeface="+mj-lt"/>
                <a:cs typeface="Arial"/>
              </a:rPr>
              <a:t>I</a:t>
            </a:r>
            <a:r>
              <a:rPr sz="2000" spc="-195" dirty="0">
                <a:latin typeface="+mj-lt"/>
                <a:cs typeface="Arial"/>
              </a:rPr>
              <a:t>n</a:t>
            </a:r>
            <a:r>
              <a:rPr sz="2000" spc="-90" dirty="0">
                <a:latin typeface="+mj-lt"/>
                <a:cs typeface="Arial"/>
              </a:rPr>
              <a:t>p</a:t>
            </a:r>
            <a:r>
              <a:rPr sz="2000" spc="-145" dirty="0">
                <a:latin typeface="+mj-lt"/>
                <a:cs typeface="Arial"/>
              </a:rPr>
              <a:t>u</a:t>
            </a:r>
            <a:r>
              <a:rPr sz="2000" spc="-130" dirty="0">
                <a:latin typeface="+mj-lt"/>
                <a:cs typeface="Arial"/>
              </a:rPr>
              <a:t>ts</a:t>
            </a:r>
            <a:endParaRPr sz="2000">
              <a:latin typeface="+mj-lt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54466" y="5603748"/>
            <a:ext cx="838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5" dirty="0">
                <a:latin typeface="+mj-lt"/>
                <a:cs typeface="Arial"/>
              </a:rPr>
              <a:t>Weights</a:t>
            </a:r>
            <a:endParaRPr sz="2000">
              <a:latin typeface="+mj-lt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93897" y="5618988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70" dirty="0">
                <a:latin typeface="+mj-lt"/>
                <a:cs typeface="Arial"/>
              </a:rPr>
              <a:t>Su</a:t>
            </a:r>
            <a:r>
              <a:rPr sz="2000" spc="-125" dirty="0">
                <a:latin typeface="+mj-lt"/>
                <a:cs typeface="Arial"/>
              </a:rPr>
              <a:t>m</a:t>
            </a:r>
            <a:endParaRPr sz="2000">
              <a:latin typeface="+mj-lt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37850" y="5603748"/>
            <a:ext cx="1403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+mj-lt"/>
                <a:cs typeface="Arial"/>
              </a:rPr>
              <a:t>Non-Linearity</a:t>
            </a:r>
            <a:endParaRPr sz="2000">
              <a:latin typeface="+mj-lt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51943" y="5603748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+mj-lt"/>
                <a:cs typeface="Arial"/>
              </a:rPr>
              <a:t>O</a:t>
            </a:r>
            <a:r>
              <a:rPr sz="2000" spc="-30" dirty="0">
                <a:latin typeface="+mj-lt"/>
                <a:cs typeface="Arial"/>
              </a:rPr>
              <a:t>u</a:t>
            </a:r>
            <a:r>
              <a:rPr sz="2000" spc="40" dirty="0">
                <a:latin typeface="+mj-lt"/>
                <a:cs typeface="Arial"/>
              </a:rPr>
              <a:t>t</a:t>
            </a:r>
            <a:r>
              <a:rPr sz="2000" spc="-90" dirty="0">
                <a:latin typeface="+mj-lt"/>
                <a:cs typeface="Arial"/>
              </a:rPr>
              <a:t>p</a:t>
            </a:r>
            <a:r>
              <a:rPr sz="2000" spc="-145" dirty="0">
                <a:latin typeface="+mj-lt"/>
                <a:cs typeface="Arial"/>
              </a:rPr>
              <a:t>u</a:t>
            </a:r>
            <a:r>
              <a:rPr sz="2000" spc="45" dirty="0">
                <a:latin typeface="+mj-lt"/>
                <a:cs typeface="Arial"/>
              </a:rPr>
              <a:t>t</a:t>
            </a:r>
            <a:endParaRPr sz="2000">
              <a:latin typeface="+mj-lt"/>
              <a:cs typeface="Arial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D6DD02CF-67EC-489E-93A5-D8B58EFC78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15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0A9EA57-36C0-4BF6-B1CE-60BCC23FF269}"/>
                  </a:ext>
                </a:extLst>
              </p:cNvPr>
              <p:cNvSpPr txBox="1"/>
              <p:nvPr/>
            </p:nvSpPr>
            <p:spPr>
              <a:xfrm>
                <a:off x="8176148" y="2791206"/>
                <a:ext cx="1874744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0A9EA57-36C0-4BF6-B1CE-60BCC23FF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48" y="2791206"/>
                <a:ext cx="1874744" cy="8917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bject 22">
                <a:extLst>
                  <a:ext uri="{FF2B5EF4-FFF2-40B4-BE49-F238E27FC236}">
                    <a16:creationId xmlns:a16="http://schemas.microsoft.com/office/drawing/2014/main" id="{F2308D5F-6B69-4894-8F6F-024E8386CAE1}"/>
                  </a:ext>
                </a:extLst>
              </p:cNvPr>
              <p:cNvSpPr txBox="1"/>
              <p:nvPr/>
            </p:nvSpPr>
            <p:spPr>
              <a:xfrm>
                <a:off x="1156519" y="3486759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9" name="object 22">
                <a:extLst>
                  <a:ext uri="{FF2B5EF4-FFF2-40B4-BE49-F238E27FC236}">
                    <a16:creationId xmlns:a16="http://schemas.microsoft.com/office/drawing/2014/main" id="{F2308D5F-6B69-4894-8F6F-024E8386C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19" y="3486759"/>
                <a:ext cx="262255" cy="289823"/>
              </a:xfrm>
              <a:prstGeom prst="rect">
                <a:avLst/>
              </a:prstGeom>
              <a:blipFill>
                <a:blip r:embed="rId10"/>
                <a:stretch>
                  <a:fillRect l="-16279" r="-11628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1297" y="3672865"/>
            <a:ext cx="1762760" cy="403860"/>
          </a:xfrm>
          <a:custGeom>
            <a:avLst/>
            <a:gdLst/>
            <a:ahLst/>
            <a:cxnLst/>
            <a:rect l="l" t="t" r="r" b="b"/>
            <a:pathLst>
              <a:path w="1762760" h="403860">
                <a:moveTo>
                  <a:pt x="1646817" y="37362"/>
                </a:moveTo>
                <a:lnTo>
                  <a:pt x="0" y="366344"/>
                </a:lnTo>
                <a:lnTo>
                  <a:pt x="7454" y="403707"/>
                </a:lnTo>
                <a:lnTo>
                  <a:pt x="1654280" y="74724"/>
                </a:lnTo>
                <a:lnTo>
                  <a:pt x="1646817" y="37362"/>
                </a:lnTo>
                <a:close/>
              </a:path>
              <a:path w="1762760" h="403860">
                <a:moveTo>
                  <a:pt x="1762539" y="33629"/>
                </a:moveTo>
                <a:lnTo>
                  <a:pt x="1665503" y="33629"/>
                </a:lnTo>
                <a:lnTo>
                  <a:pt x="1672958" y="70993"/>
                </a:lnTo>
                <a:lnTo>
                  <a:pt x="1654280" y="74724"/>
                </a:lnTo>
                <a:lnTo>
                  <a:pt x="1661744" y="112090"/>
                </a:lnTo>
                <a:lnTo>
                  <a:pt x="1762633" y="33655"/>
                </a:lnTo>
                <a:close/>
              </a:path>
              <a:path w="1762760" h="403860">
                <a:moveTo>
                  <a:pt x="1665503" y="33629"/>
                </a:moveTo>
                <a:lnTo>
                  <a:pt x="1646817" y="37362"/>
                </a:lnTo>
                <a:lnTo>
                  <a:pt x="1654280" y="74724"/>
                </a:lnTo>
                <a:lnTo>
                  <a:pt x="1672958" y="70993"/>
                </a:lnTo>
                <a:lnTo>
                  <a:pt x="1665503" y="33629"/>
                </a:lnTo>
                <a:close/>
              </a:path>
              <a:path w="1762760" h="403860">
                <a:moveTo>
                  <a:pt x="1639354" y="0"/>
                </a:moveTo>
                <a:lnTo>
                  <a:pt x="1646817" y="37362"/>
                </a:lnTo>
                <a:lnTo>
                  <a:pt x="1665503" y="33629"/>
                </a:lnTo>
                <a:lnTo>
                  <a:pt x="1762539" y="33629"/>
                </a:lnTo>
                <a:lnTo>
                  <a:pt x="163935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41144" y="3173425"/>
            <a:ext cx="1763395" cy="417830"/>
          </a:xfrm>
          <a:custGeom>
            <a:avLst/>
            <a:gdLst/>
            <a:ahLst/>
            <a:cxnLst/>
            <a:rect l="l" t="t" r="r" b="b"/>
            <a:pathLst>
              <a:path w="1763395" h="417829">
                <a:moveTo>
                  <a:pt x="1647002" y="380114"/>
                </a:moveTo>
                <a:lnTo>
                  <a:pt x="1639239" y="417410"/>
                </a:lnTo>
                <a:lnTo>
                  <a:pt x="1762785" y="384746"/>
                </a:lnTo>
                <a:lnTo>
                  <a:pt x="1761837" y="383997"/>
                </a:lnTo>
                <a:lnTo>
                  <a:pt x="1665655" y="383997"/>
                </a:lnTo>
                <a:lnTo>
                  <a:pt x="1647002" y="380114"/>
                </a:lnTo>
                <a:close/>
              </a:path>
              <a:path w="1763395" h="417829">
                <a:moveTo>
                  <a:pt x="1654769" y="342803"/>
                </a:moveTo>
                <a:lnTo>
                  <a:pt x="1647002" y="380114"/>
                </a:lnTo>
                <a:lnTo>
                  <a:pt x="1665655" y="383997"/>
                </a:lnTo>
                <a:lnTo>
                  <a:pt x="1673415" y="346684"/>
                </a:lnTo>
                <a:lnTo>
                  <a:pt x="1654769" y="342803"/>
                </a:lnTo>
                <a:close/>
              </a:path>
              <a:path w="1763395" h="417829">
                <a:moveTo>
                  <a:pt x="1662531" y="305511"/>
                </a:moveTo>
                <a:lnTo>
                  <a:pt x="1654769" y="342803"/>
                </a:lnTo>
                <a:lnTo>
                  <a:pt x="1673415" y="346684"/>
                </a:lnTo>
                <a:lnTo>
                  <a:pt x="1665655" y="383997"/>
                </a:lnTo>
                <a:lnTo>
                  <a:pt x="1761837" y="383997"/>
                </a:lnTo>
                <a:lnTo>
                  <a:pt x="1662531" y="305511"/>
                </a:lnTo>
                <a:close/>
              </a:path>
              <a:path w="1763395" h="417829">
                <a:moveTo>
                  <a:pt x="7759" y="0"/>
                </a:moveTo>
                <a:lnTo>
                  <a:pt x="0" y="37299"/>
                </a:lnTo>
                <a:lnTo>
                  <a:pt x="1647002" y="380114"/>
                </a:lnTo>
                <a:lnTo>
                  <a:pt x="1654769" y="342803"/>
                </a:lnTo>
                <a:lnTo>
                  <a:pt x="7759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4998" y="3807155"/>
            <a:ext cx="1814195" cy="1132840"/>
          </a:xfrm>
          <a:custGeom>
            <a:avLst/>
            <a:gdLst/>
            <a:ahLst/>
            <a:cxnLst/>
            <a:rect l="l" t="t" r="r" b="b"/>
            <a:pathLst>
              <a:path w="1814195" h="1132839">
                <a:moveTo>
                  <a:pt x="1706703" y="43956"/>
                </a:moveTo>
                <a:lnTo>
                  <a:pt x="0" y="1100366"/>
                </a:lnTo>
                <a:lnTo>
                  <a:pt x="20053" y="1132763"/>
                </a:lnTo>
                <a:lnTo>
                  <a:pt x="1726750" y="76345"/>
                </a:lnTo>
                <a:lnTo>
                  <a:pt x="1706703" y="43956"/>
                </a:lnTo>
                <a:close/>
              </a:path>
              <a:path w="1814195" h="1132839">
                <a:moveTo>
                  <a:pt x="1792975" y="33934"/>
                </a:moveTo>
                <a:lnTo>
                  <a:pt x="1722894" y="33934"/>
                </a:lnTo>
                <a:lnTo>
                  <a:pt x="1742948" y="66319"/>
                </a:lnTo>
                <a:lnTo>
                  <a:pt x="1726750" y="76345"/>
                </a:lnTo>
                <a:lnTo>
                  <a:pt x="1746808" y="108750"/>
                </a:lnTo>
                <a:lnTo>
                  <a:pt x="1792975" y="33934"/>
                </a:lnTo>
                <a:close/>
              </a:path>
              <a:path w="1814195" h="1132839">
                <a:moveTo>
                  <a:pt x="1722894" y="33934"/>
                </a:moveTo>
                <a:lnTo>
                  <a:pt x="1706703" y="43956"/>
                </a:lnTo>
                <a:lnTo>
                  <a:pt x="1726750" y="76345"/>
                </a:lnTo>
                <a:lnTo>
                  <a:pt x="1742948" y="66319"/>
                </a:lnTo>
                <a:lnTo>
                  <a:pt x="1722894" y="33934"/>
                </a:lnTo>
                <a:close/>
              </a:path>
              <a:path w="1814195" h="1132839">
                <a:moveTo>
                  <a:pt x="1813915" y="0"/>
                </a:moveTo>
                <a:lnTo>
                  <a:pt x="1686648" y="11556"/>
                </a:lnTo>
                <a:lnTo>
                  <a:pt x="1706703" y="43956"/>
                </a:lnTo>
                <a:lnTo>
                  <a:pt x="1722894" y="33934"/>
                </a:lnTo>
                <a:lnTo>
                  <a:pt x="1792975" y="33934"/>
                </a:lnTo>
                <a:lnTo>
                  <a:pt x="181391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71059" y="5618988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latin typeface="Arial"/>
                <a:cs typeface="Arial"/>
              </a:rPr>
              <a:t>I</a:t>
            </a:r>
            <a:r>
              <a:rPr sz="2000" spc="-195" dirty="0">
                <a:latin typeface="Arial"/>
                <a:cs typeface="Arial"/>
              </a:rPr>
              <a:t>n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-130" dirty="0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4466" y="5603748"/>
            <a:ext cx="838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5" dirty="0">
                <a:latin typeface="Arial"/>
                <a:cs typeface="Arial"/>
              </a:rPr>
              <a:t>Weights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93897" y="5618988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70" dirty="0">
                <a:latin typeface="Arial"/>
                <a:cs typeface="Arial"/>
              </a:rPr>
              <a:t>Su</a:t>
            </a:r>
            <a:r>
              <a:rPr sz="2000" spc="-12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7850" y="5603748"/>
            <a:ext cx="1403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Arial"/>
                <a:cs typeface="Arial"/>
              </a:rPr>
              <a:t>Non-Linearity</a:t>
            </a:r>
            <a:endParaRPr sz="20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>
              <a:xfrm>
                <a:off x="2194966" y="4115494"/>
                <a:ext cx="19431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966" y="4115494"/>
                <a:ext cx="194310" cy="289823"/>
              </a:xfrm>
              <a:prstGeom prst="rect">
                <a:avLst/>
              </a:prstGeom>
              <a:blipFill>
                <a:blip r:embed="rId2"/>
                <a:stretch>
                  <a:fillRect l="-31250" r="-62500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1"/>
              <p:cNvSpPr txBox="1"/>
              <p:nvPr/>
            </p:nvSpPr>
            <p:spPr>
              <a:xfrm>
                <a:off x="2207818" y="3010915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818" y="3010915"/>
                <a:ext cx="281940" cy="289823"/>
              </a:xfrm>
              <a:prstGeom prst="rect">
                <a:avLst/>
              </a:prstGeom>
              <a:blipFill>
                <a:blip r:embed="rId3"/>
                <a:stretch>
                  <a:fillRect l="-17391" r="-17391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2"/>
          <p:cNvSpPr/>
          <p:nvPr/>
        </p:nvSpPr>
        <p:spPr>
          <a:xfrm>
            <a:off x="1629689" y="2309990"/>
            <a:ext cx="1819275" cy="1122680"/>
          </a:xfrm>
          <a:custGeom>
            <a:avLst/>
            <a:gdLst/>
            <a:ahLst/>
            <a:cxnLst/>
            <a:rect l="l" t="t" r="r" b="b"/>
            <a:pathLst>
              <a:path w="1819275" h="1122679">
                <a:moveTo>
                  <a:pt x="1711765" y="1078957"/>
                </a:moveTo>
                <a:lnTo>
                  <a:pt x="1691893" y="1111465"/>
                </a:lnTo>
                <a:lnTo>
                  <a:pt x="1819224" y="1122324"/>
                </a:lnTo>
                <a:lnTo>
                  <a:pt x="1798339" y="1088898"/>
                </a:lnTo>
                <a:lnTo>
                  <a:pt x="1728025" y="1088898"/>
                </a:lnTo>
                <a:lnTo>
                  <a:pt x="1711765" y="1078957"/>
                </a:lnTo>
                <a:close/>
              </a:path>
              <a:path w="1819275" h="1122679">
                <a:moveTo>
                  <a:pt x="1731636" y="1046450"/>
                </a:moveTo>
                <a:lnTo>
                  <a:pt x="1711765" y="1078957"/>
                </a:lnTo>
                <a:lnTo>
                  <a:pt x="1728025" y="1088898"/>
                </a:lnTo>
                <a:lnTo>
                  <a:pt x="1747888" y="1056386"/>
                </a:lnTo>
                <a:lnTo>
                  <a:pt x="1731636" y="1046450"/>
                </a:lnTo>
                <a:close/>
              </a:path>
              <a:path w="1819275" h="1122679">
                <a:moveTo>
                  <a:pt x="1751507" y="1013942"/>
                </a:moveTo>
                <a:lnTo>
                  <a:pt x="1731636" y="1046450"/>
                </a:lnTo>
                <a:lnTo>
                  <a:pt x="1747888" y="1056386"/>
                </a:lnTo>
                <a:lnTo>
                  <a:pt x="1728025" y="1088898"/>
                </a:lnTo>
                <a:lnTo>
                  <a:pt x="1798339" y="1088898"/>
                </a:lnTo>
                <a:lnTo>
                  <a:pt x="1751507" y="1013942"/>
                </a:lnTo>
                <a:close/>
              </a:path>
              <a:path w="1819275" h="1122679">
                <a:moveTo>
                  <a:pt x="19862" y="0"/>
                </a:moveTo>
                <a:lnTo>
                  <a:pt x="0" y="32512"/>
                </a:lnTo>
                <a:lnTo>
                  <a:pt x="1711765" y="1078957"/>
                </a:lnTo>
                <a:lnTo>
                  <a:pt x="1731636" y="1046450"/>
                </a:lnTo>
                <a:lnTo>
                  <a:pt x="198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2207818" y="2431796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818" y="2431796"/>
                <a:ext cx="281940" cy="289823"/>
              </a:xfrm>
              <a:prstGeom prst="rect">
                <a:avLst/>
              </a:prstGeom>
              <a:blipFill>
                <a:blip r:embed="rId4"/>
                <a:stretch>
                  <a:fillRect l="-17391" r="-17391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/>
          <p:cNvSpPr/>
          <p:nvPr/>
        </p:nvSpPr>
        <p:spPr>
          <a:xfrm>
            <a:off x="1004945" y="373785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80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40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5"/>
              <p:cNvSpPr txBox="1"/>
              <p:nvPr/>
            </p:nvSpPr>
            <p:spPr>
              <a:xfrm>
                <a:off x="1186016" y="3878579"/>
                <a:ext cx="26860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016" y="3878579"/>
                <a:ext cx="268605" cy="289823"/>
              </a:xfrm>
              <a:prstGeom prst="rect">
                <a:avLst/>
              </a:prstGeom>
              <a:blipFill>
                <a:blip r:embed="rId5"/>
                <a:stretch>
                  <a:fillRect l="-13636" r="-13636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bject 16"/>
          <p:cNvSpPr/>
          <p:nvPr/>
        </p:nvSpPr>
        <p:spPr>
          <a:xfrm>
            <a:off x="1004945" y="460367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17"/>
              <p:cNvSpPr txBox="1"/>
              <p:nvPr/>
            </p:nvSpPr>
            <p:spPr>
              <a:xfrm>
                <a:off x="1151884" y="4747260"/>
                <a:ext cx="33655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7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84" y="4747260"/>
                <a:ext cx="336550" cy="289823"/>
              </a:xfrm>
              <a:prstGeom prst="rect">
                <a:avLst/>
              </a:prstGeom>
              <a:blipFill>
                <a:blip r:embed="rId6"/>
                <a:stretch>
                  <a:fillRect l="-1818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18"/>
          <p:cNvSpPr/>
          <p:nvPr/>
        </p:nvSpPr>
        <p:spPr>
          <a:xfrm>
            <a:off x="999539" y="20062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1" y="0"/>
                </a:moveTo>
                <a:lnTo>
                  <a:pt x="272748" y="3469"/>
                </a:lnTo>
                <a:lnTo>
                  <a:pt x="227609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5" y="588520"/>
                </a:lnTo>
                <a:lnTo>
                  <a:pt x="185120" y="610335"/>
                </a:lnTo>
                <a:lnTo>
                  <a:pt x="227609" y="626530"/>
                </a:lnTo>
                <a:lnTo>
                  <a:pt x="272748" y="636610"/>
                </a:lnTo>
                <a:lnTo>
                  <a:pt x="320041" y="640080"/>
                </a:lnTo>
                <a:lnTo>
                  <a:pt x="367335" y="636610"/>
                </a:lnTo>
                <a:lnTo>
                  <a:pt x="412475" y="626530"/>
                </a:lnTo>
                <a:lnTo>
                  <a:pt x="454964" y="610335"/>
                </a:lnTo>
                <a:lnTo>
                  <a:pt x="494308" y="588520"/>
                </a:lnTo>
                <a:lnTo>
                  <a:pt x="530013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6" y="454963"/>
                </a:lnTo>
                <a:lnTo>
                  <a:pt x="626531" y="412473"/>
                </a:lnTo>
                <a:lnTo>
                  <a:pt x="636611" y="367334"/>
                </a:lnTo>
                <a:lnTo>
                  <a:pt x="640081" y="320039"/>
                </a:lnTo>
                <a:lnTo>
                  <a:pt x="636611" y="272745"/>
                </a:lnTo>
                <a:lnTo>
                  <a:pt x="626531" y="227606"/>
                </a:lnTo>
                <a:lnTo>
                  <a:pt x="610336" y="185116"/>
                </a:lnTo>
                <a:lnTo>
                  <a:pt x="588522" y="145772"/>
                </a:lnTo>
                <a:lnTo>
                  <a:pt x="561582" y="110068"/>
                </a:lnTo>
                <a:lnTo>
                  <a:pt x="530013" y="78498"/>
                </a:lnTo>
                <a:lnTo>
                  <a:pt x="494308" y="51559"/>
                </a:lnTo>
                <a:lnTo>
                  <a:pt x="454964" y="29744"/>
                </a:lnTo>
                <a:lnTo>
                  <a:pt x="412475" y="13549"/>
                </a:lnTo>
                <a:lnTo>
                  <a:pt x="367335" y="3469"/>
                </a:lnTo>
                <a:lnTo>
                  <a:pt x="320041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35442" y="2147316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65" dirty="0">
                <a:cs typeface="DejaVu Sans"/>
              </a:rPr>
              <a:t>1</a:t>
            </a:r>
            <a:endParaRPr sz="2000" dirty="0">
              <a:cs typeface="DejaVu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04945" y="287202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1"/>
              <p:cNvSpPr txBox="1"/>
              <p:nvPr/>
            </p:nvSpPr>
            <p:spPr>
              <a:xfrm>
                <a:off x="1188968" y="3012948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1" name="object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968" y="3012948"/>
                <a:ext cx="262255" cy="289823"/>
              </a:xfrm>
              <a:prstGeom prst="rect">
                <a:avLst/>
              </a:prstGeom>
              <a:blipFill>
                <a:blip r:embed="rId7"/>
                <a:stretch>
                  <a:fillRect l="-16279" r="-13953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bject 25"/>
          <p:cNvSpPr txBox="1"/>
          <p:nvPr/>
        </p:nvSpPr>
        <p:spPr>
          <a:xfrm>
            <a:off x="7597584" y="3914139"/>
            <a:ext cx="148082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69875">
              <a:lnSpc>
                <a:spcPts val="1900"/>
              </a:lnSpc>
              <a:spcBef>
                <a:spcPts val="180"/>
              </a:spcBef>
            </a:pPr>
            <a:r>
              <a:rPr sz="1600" spc="-70" dirty="0">
                <a:latin typeface="Arial"/>
                <a:cs typeface="Arial"/>
              </a:rPr>
              <a:t>Non-linear  </a:t>
            </a:r>
            <a:r>
              <a:rPr sz="1600" spc="-85" dirty="0">
                <a:latin typeface="Arial"/>
                <a:cs typeface="Arial"/>
              </a:rPr>
              <a:t>activation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function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319427" y="3412159"/>
            <a:ext cx="144780" cy="483870"/>
          </a:xfrm>
          <a:custGeom>
            <a:avLst/>
            <a:gdLst/>
            <a:ahLst/>
            <a:cxnLst/>
            <a:rect l="l" t="t" r="r" b="b"/>
            <a:pathLst>
              <a:path w="144779" h="483870">
                <a:moveTo>
                  <a:pt x="69717" y="108752"/>
                </a:moveTo>
                <a:lnTo>
                  <a:pt x="0" y="476605"/>
                </a:lnTo>
                <a:lnTo>
                  <a:pt x="37439" y="483704"/>
                </a:lnTo>
                <a:lnTo>
                  <a:pt x="107158" y="115845"/>
                </a:lnTo>
                <a:lnTo>
                  <a:pt x="69717" y="108752"/>
                </a:lnTo>
                <a:close/>
              </a:path>
              <a:path w="144779" h="483870">
                <a:moveTo>
                  <a:pt x="135258" y="90030"/>
                </a:moveTo>
                <a:lnTo>
                  <a:pt x="73266" y="90030"/>
                </a:lnTo>
                <a:lnTo>
                  <a:pt x="110705" y="97129"/>
                </a:lnTo>
                <a:lnTo>
                  <a:pt x="107158" y="115845"/>
                </a:lnTo>
                <a:lnTo>
                  <a:pt x="144589" y="122936"/>
                </a:lnTo>
                <a:lnTo>
                  <a:pt x="135258" y="90030"/>
                </a:lnTo>
                <a:close/>
              </a:path>
              <a:path w="144779" h="483870">
                <a:moveTo>
                  <a:pt x="73266" y="90030"/>
                </a:moveTo>
                <a:lnTo>
                  <a:pt x="69717" y="108752"/>
                </a:lnTo>
                <a:lnTo>
                  <a:pt x="107158" y="115845"/>
                </a:lnTo>
                <a:lnTo>
                  <a:pt x="110705" y="97129"/>
                </a:lnTo>
                <a:lnTo>
                  <a:pt x="73266" y="90030"/>
                </a:lnTo>
                <a:close/>
              </a:path>
              <a:path w="144779" h="483870">
                <a:moveTo>
                  <a:pt x="109727" y="0"/>
                </a:moveTo>
                <a:lnTo>
                  <a:pt x="32296" y="101663"/>
                </a:lnTo>
                <a:lnTo>
                  <a:pt x="69717" y="108752"/>
                </a:lnTo>
                <a:lnTo>
                  <a:pt x="73266" y="90030"/>
                </a:lnTo>
                <a:lnTo>
                  <a:pt x="135258" y="90030"/>
                </a:lnTo>
                <a:lnTo>
                  <a:pt x="109727" y="0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727492" y="2085339"/>
            <a:ext cx="619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Arial"/>
                <a:cs typeface="Arial"/>
              </a:rPr>
              <a:t>O</a:t>
            </a:r>
            <a:r>
              <a:rPr sz="1600" spc="-15" dirty="0">
                <a:latin typeface="Arial"/>
                <a:cs typeface="Arial"/>
              </a:rPr>
              <a:t>u</a:t>
            </a:r>
            <a:r>
              <a:rPr sz="1600" spc="35" dirty="0">
                <a:latin typeface="Arial"/>
                <a:cs typeface="Arial"/>
              </a:rPr>
              <a:t>t</a:t>
            </a:r>
            <a:r>
              <a:rPr sz="1600" spc="-80" dirty="0">
                <a:latin typeface="Arial"/>
                <a:cs typeface="Arial"/>
              </a:rPr>
              <a:t>p</a:t>
            </a:r>
            <a:r>
              <a:rPr sz="1600" spc="-110" dirty="0">
                <a:latin typeface="Arial"/>
                <a:cs typeface="Arial"/>
              </a:rPr>
              <a:t>u</a:t>
            </a:r>
            <a:r>
              <a:rPr sz="1600" spc="35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976260" y="2371585"/>
            <a:ext cx="114300" cy="546100"/>
          </a:xfrm>
          <a:custGeom>
            <a:avLst/>
            <a:gdLst/>
            <a:ahLst/>
            <a:cxnLst/>
            <a:rect l="l" t="t" r="r" b="b"/>
            <a:pathLst>
              <a:path w="114300" h="546100">
                <a:moveTo>
                  <a:pt x="0" y="431215"/>
                </a:moveTo>
                <a:lnTo>
                  <a:pt x="56172" y="545998"/>
                </a:lnTo>
                <a:lnTo>
                  <a:pt x="104722" y="450913"/>
                </a:lnTo>
                <a:lnTo>
                  <a:pt x="76034" y="450913"/>
                </a:lnTo>
                <a:lnTo>
                  <a:pt x="37934" y="450596"/>
                </a:lnTo>
                <a:lnTo>
                  <a:pt x="38096" y="431537"/>
                </a:lnTo>
                <a:lnTo>
                  <a:pt x="0" y="431215"/>
                </a:lnTo>
                <a:close/>
              </a:path>
              <a:path w="114300" h="546100">
                <a:moveTo>
                  <a:pt x="38096" y="431537"/>
                </a:moveTo>
                <a:lnTo>
                  <a:pt x="37934" y="450596"/>
                </a:lnTo>
                <a:lnTo>
                  <a:pt x="76034" y="450913"/>
                </a:lnTo>
                <a:lnTo>
                  <a:pt x="76196" y="431859"/>
                </a:lnTo>
                <a:lnTo>
                  <a:pt x="38096" y="431537"/>
                </a:lnTo>
                <a:close/>
              </a:path>
              <a:path w="114300" h="546100">
                <a:moveTo>
                  <a:pt x="76196" y="431859"/>
                </a:moveTo>
                <a:lnTo>
                  <a:pt x="76034" y="450913"/>
                </a:lnTo>
                <a:lnTo>
                  <a:pt x="104722" y="450913"/>
                </a:lnTo>
                <a:lnTo>
                  <a:pt x="114287" y="432181"/>
                </a:lnTo>
                <a:lnTo>
                  <a:pt x="76196" y="431859"/>
                </a:lnTo>
                <a:close/>
              </a:path>
              <a:path w="114300" h="546100">
                <a:moveTo>
                  <a:pt x="41744" y="0"/>
                </a:moveTo>
                <a:lnTo>
                  <a:pt x="38096" y="431537"/>
                </a:lnTo>
                <a:lnTo>
                  <a:pt x="76196" y="431859"/>
                </a:lnTo>
                <a:lnTo>
                  <a:pt x="79844" y="330"/>
                </a:lnTo>
                <a:lnTo>
                  <a:pt x="41744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265919" y="1859787"/>
            <a:ext cx="155765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33070" marR="5080" indent="-421005">
              <a:lnSpc>
                <a:spcPts val="1900"/>
              </a:lnSpc>
              <a:spcBef>
                <a:spcPts val="180"/>
              </a:spcBef>
            </a:pPr>
            <a:r>
              <a:rPr sz="1600" spc="-110" dirty="0">
                <a:latin typeface="Arial"/>
                <a:cs typeface="Arial"/>
              </a:rPr>
              <a:t>Linear </a:t>
            </a:r>
            <a:r>
              <a:rPr sz="1600" spc="-85" dirty="0">
                <a:latin typeface="Arial"/>
                <a:cs typeface="Arial"/>
              </a:rPr>
              <a:t>combination  </a:t>
            </a:r>
            <a:r>
              <a:rPr sz="1600" spc="-45" dirty="0">
                <a:latin typeface="Arial"/>
                <a:cs typeface="Arial"/>
              </a:rPr>
              <a:t>of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90" dirty="0">
                <a:latin typeface="Arial"/>
                <a:cs typeface="Arial"/>
              </a:rPr>
              <a:t>inputs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987445" y="240825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38100" y="236905"/>
                </a:moveTo>
                <a:lnTo>
                  <a:pt x="0" y="236905"/>
                </a:lnTo>
                <a:lnTo>
                  <a:pt x="57150" y="351205"/>
                </a:lnTo>
                <a:lnTo>
                  <a:pt x="104775" y="255955"/>
                </a:lnTo>
                <a:lnTo>
                  <a:pt x="38100" y="255955"/>
                </a:lnTo>
                <a:lnTo>
                  <a:pt x="38100" y="236905"/>
                </a:lnTo>
                <a:close/>
              </a:path>
              <a:path w="114300" h="351789">
                <a:moveTo>
                  <a:pt x="76200" y="0"/>
                </a:moveTo>
                <a:lnTo>
                  <a:pt x="38100" y="0"/>
                </a:lnTo>
                <a:lnTo>
                  <a:pt x="38100" y="255955"/>
                </a:lnTo>
                <a:lnTo>
                  <a:pt x="76200" y="255955"/>
                </a:lnTo>
                <a:lnTo>
                  <a:pt x="76200" y="0"/>
                </a:lnTo>
                <a:close/>
              </a:path>
              <a:path w="114300" h="351789">
                <a:moveTo>
                  <a:pt x="114300" y="236905"/>
                </a:moveTo>
                <a:lnTo>
                  <a:pt x="76200" y="236905"/>
                </a:lnTo>
                <a:lnTo>
                  <a:pt x="76200" y="255955"/>
                </a:lnTo>
                <a:lnTo>
                  <a:pt x="104775" y="255955"/>
                </a:lnTo>
                <a:lnTo>
                  <a:pt x="114300" y="236905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03930" y="329921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598557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DejaVu Sans"/>
                <a:cs typeface="DejaVu Sans"/>
              </a:rPr>
              <a:t>Σ</a:t>
            </a:r>
            <a:endParaRPr sz="3200">
              <a:latin typeface="DejaVu Sans"/>
              <a:cs typeface="DejaVu San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043934" y="3567086"/>
            <a:ext cx="555625" cy="114300"/>
          </a:xfrm>
          <a:custGeom>
            <a:avLst/>
            <a:gdLst/>
            <a:ahLst/>
            <a:cxnLst/>
            <a:rect l="l" t="t" r="r" b="b"/>
            <a:pathLst>
              <a:path w="555625" h="114300">
                <a:moveTo>
                  <a:pt x="441223" y="0"/>
                </a:moveTo>
                <a:lnTo>
                  <a:pt x="441054" y="38103"/>
                </a:lnTo>
                <a:lnTo>
                  <a:pt x="460108" y="38188"/>
                </a:lnTo>
                <a:lnTo>
                  <a:pt x="459930" y="76288"/>
                </a:lnTo>
                <a:lnTo>
                  <a:pt x="440884" y="76288"/>
                </a:lnTo>
                <a:lnTo>
                  <a:pt x="440715" y="114300"/>
                </a:lnTo>
                <a:lnTo>
                  <a:pt x="517607" y="76288"/>
                </a:lnTo>
                <a:lnTo>
                  <a:pt x="459930" y="76288"/>
                </a:lnTo>
                <a:lnTo>
                  <a:pt x="517780" y="76203"/>
                </a:lnTo>
                <a:lnTo>
                  <a:pt x="555269" y="57670"/>
                </a:lnTo>
                <a:lnTo>
                  <a:pt x="441223" y="0"/>
                </a:lnTo>
                <a:close/>
              </a:path>
              <a:path w="555625" h="114300">
                <a:moveTo>
                  <a:pt x="441054" y="38103"/>
                </a:moveTo>
                <a:lnTo>
                  <a:pt x="440884" y="76203"/>
                </a:lnTo>
                <a:lnTo>
                  <a:pt x="459930" y="76288"/>
                </a:lnTo>
                <a:lnTo>
                  <a:pt x="460108" y="38188"/>
                </a:lnTo>
                <a:lnTo>
                  <a:pt x="441054" y="38103"/>
                </a:lnTo>
                <a:close/>
              </a:path>
              <a:path w="555625" h="114300">
                <a:moveTo>
                  <a:pt x="165" y="36118"/>
                </a:moveTo>
                <a:lnTo>
                  <a:pt x="0" y="74218"/>
                </a:lnTo>
                <a:lnTo>
                  <a:pt x="440884" y="76203"/>
                </a:lnTo>
                <a:lnTo>
                  <a:pt x="441054" y="38103"/>
                </a:lnTo>
                <a:lnTo>
                  <a:pt x="165" y="36118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37772" y="3574669"/>
            <a:ext cx="586105" cy="114300"/>
          </a:xfrm>
          <a:custGeom>
            <a:avLst/>
            <a:gdLst/>
            <a:ahLst/>
            <a:cxnLst/>
            <a:rect l="l" t="t" r="r" b="b"/>
            <a:pathLst>
              <a:path w="586104" h="114300">
                <a:moveTo>
                  <a:pt x="472313" y="0"/>
                </a:moveTo>
                <a:lnTo>
                  <a:pt x="471741" y="38094"/>
                </a:lnTo>
                <a:lnTo>
                  <a:pt x="490778" y="38379"/>
                </a:lnTo>
                <a:lnTo>
                  <a:pt x="490207" y="76479"/>
                </a:lnTo>
                <a:lnTo>
                  <a:pt x="471165" y="76479"/>
                </a:lnTo>
                <a:lnTo>
                  <a:pt x="470598" y="114287"/>
                </a:lnTo>
                <a:lnTo>
                  <a:pt x="549124" y="76479"/>
                </a:lnTo>
                <a:lnTo>
                  <a:pt x="490207" y="76479"/>
                </a:lnTo>
                <a:lnTo>
                  <a:pt x="471169" y="76193"/>
                </a:lnTo>
                <a:lnTo>
                  <a:pt x="549717" y="76193"/>
                </a:lnTo>
                <a:lnTo>
                  <a:pt x="585736" y="58851"/>
                </a:lnTo>
                <a:lnTo>
                  <a:pt x="472313" y="0"/>
                </a:lnTo>
                <a:close/>
              </a:path>
              <a:path w="586104" h="114300">
                <a:moveTo>
                  <a:pt x="471741" y="38094"/>
                </a:moveTo>
                <a:lnTo>
                  <a:pt x="471169" y="76193"/>
                </a:lnTo>
                <a:lnTo>
                  <a:pt x="490207" y="76479"/>
                </a:lnTo>
                <a:lnTo>
                  <a:pt x="490778" y="38379"/>
                </a:lnTo>
                <a:lnTo>
                  <a:pt x="471741" y="38094"/>
                </a:lnTo>
                <a:close/>
              </a:path>
              <a:path w="586104" h="114300">
                <a:moveTo>
                  <a:pt x="558" y="31038"/>
                </a:moveTo>
                <a:lnTo>
                  <a:pt x="0" y="69126"/>
                </a:lnTo>
                <a:lnTo>
                  <a:pt x="471169" y="76193"/>
                </a:lnTo>
                <a:lnTo>
                  <a:pt x="471741" y="38094"/>
                </a:lnTo>
                <a:lnTo>
                  <a:pt x="558" y="31038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51855" y="330634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851943" y="5603748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O</a:t>
            </a:r>
            <a:r>
              <a:rPr sz="2000" spc="-30" dirty="0">
                <a:latin typeface="Arial"/>
                <a:cs typeface="Arial"/>
              </a:rPr>
              <a:t>u</a:t>
            </a:r>
            <a:r>
              <a:rPr sz="2000" spc="40" dirty="0">
                <a:latin typeface="Arial"/>
                <a:cs typeface="Arial"/>
              </a:rPr>
              <a:t>t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45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421444" y="3923283"/>
            <a:ext cx="330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4" dirty="0">
                <a:latin typeface="Arial"/>
                <a:cs typeface="Arial"/>
              </a:rPr>
              <a:t>B</a:t>
            </a:r>
            <a:r>
              <a:rPr sz="1600" spc="-75" dirty="0">
                <a:latin typeface="Arial"/>
                <a:cs typeface="Arial"/>
              </a:rPr>
              <a:t>i</a:t>
            </a:r>
            <a:r>
              <a:rPr sz="1600" spc="-204" dirty="0">
                <a:latin typeface="Arial"/>
                <a:cs typeface="Arial"/>
              </a:rPr>
              <a:t>a</a:t>
            </a:r>
            <a:r>
              <a:rPr sz="1600" spc="-235" dirty="0"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935034" y="3299219"/>
            <a:ext cx="516509" cy="569506"/>
          </a:xfrm>
          <a:custGeom>
            <a:avLst/>
            <a:gdLst/>
            <a:ahLst/>
            <a:cxnLst/>
            <a:rect l="l" t="t" r="r" b="b"/>
            <a:pathLst>
              <a:path w="316865" h="456564">
                <a:moveTo>
                  <a:pt x="79799" y="84025"/>
                </a:moveTo>
                <a:lnTo>
                  <a:pt x="48238" y="105359"/>
                </a:lnTo>
                <a:lnTo>
                  <a:pt x="285254" y="455942"/>
                </a:lnTo>
                <a:lnTo>
                  <a:pt x="316814" y="434606"/>
                </a:lnTo>
                <a:lnTo>
                  <a:pt x="79799" y="84025"/>
                </a:lnTo>
                <a:close/>
              </a:path>
              <a:path w="316865" h="456564">
                <a:moveTo>
                  <a:pt x="0" y="0"/>
                </a:moveTo>
                <a:lnTo>
                  <a:pt x="16675" y="126695"/>
                </a:lnTo>
                <a:lnTo>
                  <a:pt x="48238" y="105359"/>
                </a:lnTo>
                <a:lnTo>
                  <a:pt x="37566" y="89573"/>
                </a:lnTo>
                <a:lnTo>
                  <a:pt x="69126" y="68237"/>
                </a:lnTo>
                <a:lnTo>
                  <a:pt x="103155" y="68237"/>
                </a:lnTo>
                <a:lnTo>
                  <a:pt x="111366" y="62687"/>
                </a:lnTo>
                <a:lnTo>
                  <a:pt x="0" y="0"/>
                </a:lnTo>
                <a:close/>
              </a:path>
              <a:path w="316865" h="456564">
                <a:moveTo>
                  <a:pt x="69126" y="68237"/>
                </a:moveTo>
                <a:lnTo>
                  <a:pt x="37566" y="89573"/>
                </a:lnTo>
                <a:lnTo>
                  <a:pt x="48238" y="105359"/>
                </a:lnTo>
                <a:lnTo>
                  <a:pt x="79799" y="84025"/>
                </a:lnTo>
                <a:lnTo>
                  <a:pt x="69126" y="68237"/>
                </a:lnTo>
                <a:close/>
              </a:path>
              <a:path w="316865" h="456564">
                <a:moveTo>
                  <a:pt x="103155" y="68237"/>
                </a:moveTo>
                <a:lnTo>
                  <a:pt x="69126" y="68237"/>
                </a:lnTo>
                <a:lnTo>
                  <a:pt x="79799" y="84025"/>
                </a:lnTo>
                <a:lnTo>
                  <a:pt x="103155" y="68237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1812074" y="269748"/>
            <a:ext cx="85680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85" dirty="0"/>
              <a:t>Perceptron: </a:t>
            </a:r>
            <a:r>
              <a:rPr spc="-150" dirty="0"/>
              <a:t>Forward</a:t>
            </a:r>
            <a:r>
              <a:rPr spc="-20" dirty="0"/>
              <a:t> </a:t>
            </a:r>
            <a:r>
              <a:rPr spc="-240" dirty="0"/>
              <a:t>Propagation</a:t>
            </a:r>
          </a:p>
        </p:txBody>
      </p:sp>
      <p:sp>
        <p:nvSpPr>
          <p:cNvPr id="41" name="object 41"/>
          <p:cNvSpPr/>
          <p:nvPr/>
        </p:nvSpPr>
        <p:spPr>
          <a:xfrm>
            <a:off x="4605375" y="330494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5A4909CF-A072-422C-BEA6-0760F0620F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16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11">
                <a:extLst>
                  <a:ext uri="{FF2B5EF4-FFF2-40B4-BE49-F238E27FC236}">
                    <a16:creationId xmlns:a16="http://schemas.microsoft.com/office/drawing/2014/main" id="{02550842-6465-4F89-B48D-0DFE459529D4}"/>
                  </a:ext>
                </a:extLst>
              </p:cNvPr>
              <p:cNvSpPr txBox="1"/>
              <p:nvPr/>
            </p:nvSpPr>
            <p:spPr>
              <a:xfrm>
                <a:off x="2180488" y="3559294"/>
                <a:ext cx="281940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7" name="object 11">
                <a:extLst>
                  <a:ext uri="{FF2B5EF4-FFF2-40B4-BE49-F238E27FC236}">
                    <a16:creationId xmlns:a16="http://schemas.microsoft.com/office/drawing/2014/main" id="{02550842-6465-4F89-B48D-0DFE45952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488" y="3559294"/>
                <a:ext cx="281940" cy="566822"/>
              </a:xfrm>
              <a:prstGeom prst="rect">
                <a:avLst/>
              </a:prstGeom>
              <a:blipFill>
                <a:blip r:embed="rId8"/>
                <a:stretch>
                  <a:fillRect l="-17391" r="-173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9E57945-E47E-4DE0-93A2-18C687A5BF90}"/>
                  </a:ext>
                </a:extLst>
              </p:cNvPr>
              <p:cNvSpPr/>
              <p:nvPr/>
            </p:nvSpPr>
            <p:spPr>
              <a:xfrm>
                <a:off x="7848600" y="2612283"/>
                <a:ext cx="2618409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SG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SG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9E57945-E47E-4DE0-93A2-18C687A5B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2612283"/>
                <a:ext cx="2618409" cy="9840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bject 14">
            <a:extLst>
              <a:ext uri="{FF2B5EF4-FFF2-40B4-BE49-F238E27FC236}">
                <a16:creationId xmlns:a16="http://schemas.microsoft.com/office/drawing/2014/main" id="{12DB9DB6-EDE4-49DB-8350-C8F82404E554}"/>
              </a:ext>
            </a:extLst>
          </p:cNvPr>
          <p:cNvSpPr/>
          <p:nvPr/>
        </p:nvSpPr>
        <p:spPr>
          <a:xfrm>
            <a:off x="4733544" y="3392423"/>
            <a:ext cx="384048" cy="4632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bject 32">
                <a:extLst>
                  <a:ext uri="{FF2B5EF4-FFF2-40B4-BE49-F238E27FC236}">
                    <a16:creationId xmlns:a16="http://schemas.microsoft.com/office/drawing/2014/main" id="{C994539B-8D06-4F8A-9995-07478F16B6DA}"/>
                  </a:ext>
                </a:extLst>
              </p:cNvPr>
              <p:cNvSpPr txBox="1"/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49" name="object 32">
                <a:extLst>
                  <a:ext uri="{FF2B5EF4-FFF2-40B4-BE49-F238E27FC236}">
                    <a16:creationId xmlns:a16="http://schemas.microsoft.com/office/drawing/2014/main" id="{C994539B-8D06-4F8A-9995-07478F16B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  <a:blipFill>
                <a:blip r:embed="rId11"/>
                <a:stretch>
                  <a:fillRect l="-50000" t="-15385" r="-96154" b="-288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1297" y="3672865"/>
            <a:ext cx="1762760" cy="403860"/>
          </a:xfrm>
          <a:custGeom>
            <a:avLst/>
            <a:gdLst/>
            <a:ahLst/>
            <a:cxnLst/>
            <a:rect l="l" t="t" r="r" b="b"/>
            <a:pathLst>
              <a:path w="1762760" h="403860">
                <a:moveTo>
                  <a:pt x="1646817" y="37362"/>
                </a:moveTo>
                <a:lnTo>
                  <a:pt x="0" y="366344"/>
                </a:lnTo>
                <a:lnTo>
                  <a:pt x="7454" y="403707"/>
                </a:lnTo>
                <a:lnTo>
                  <a:pt x="1654280" y="74724"/>
                </a:lnTo>
                <a:lnTo>
                  <a:pt x="1646817" y="37362"/>
                </a:lnTo>
                <a:close/>
              </a:path>
              <a:path w="1762760" h="403860">
                <a:moveTo>
                  <a:pt x="1762539" y="33629"/>
                </a:moveTo>
                <a:lnTo>
                  <a:pt x="1665503" y="33629"/>
                </a:lnTo>
                <a:lnTo>
                  <a:pt x="1672958" y="70993"/>
                </a:lnTo>
                <a:lnTo>
                  <a:pt x="1654280" y="74724"/>
                </a:lnTo>
                <a:lnTo>
                  <a:pt x="1661744" y="112090"/>
                </a:lnTo>
                <a:lnTo>
                  <a:pt x="1762633" y="33655"/>
                </a:lnTo>
                <a:close/>
              </a:path>
              <a:path w="1762760" h="403860">
                <a:moveTo>
                  <a:pt x="1665503" y="33629"/>
                </a:moveTo>
                <a:lnTo>
                  <a:pt x="1646817" y="37362"/>
                </a:lnTo>
                <a:lnTo>
                  <a:pt x="1654280" y="74724"/>
                </a:lnTo>
                <a:lnTo>
                  <a:pt x="1672958" y="70993"/>
                </a:lnTo>
                <a:lnTo>
                  <a:pt x="1665503" y="33629"/>
                </a:lnTo>
                <a:close/>
              </a:path>
              <a:path w="1762760" h="403860">
                <a:moveTo>
                  <a:pt x="1639354" y="0"/>
                </a:moveTo>
                <a:lnTo>
                  <a:pt x="1646817" y="37362"/>
                </a:lnTo>
                <a:lnTo>
                  <a:pt x="1665503" y="33629"/>
                </a:lnTo>
                <a:lnTo>
                  <a:pt x="1762539" y="33629"/>
                </a:lnTo>
                <a:lnTo>
                  <a:pt x="163935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41144" y="3173425"/>
            <a:ext cx="1763395" cy="417830"/>
          </a:xfrm>
          <a:custGeom>
            <a:avLst/>
            <a:gdLst/>
            <a:ahLst/>
            <a:cxnLst/>
            <a:rect l="l" t="t" r="r" b="b"/>
            <a:pathLst>
              <a:path w="1763395" h="417829">
                <a:moveTo>
                  <a:pt x="1647002" y="380114"/>
                </a:moveTo>
                <a:lnTo>
                  <a:pt x="1639239" y="417410"/>
                </a:lnTo>
                <a:lnTo>
                  <a:pt x="1762785" y="384746"/>
                </a:lnTo>
                <a:lnTo>
                  <a:pt x="1761837" y="383997"/>
                </a:lnTo>
                <a:lnTo>
                  <a:pt x="1665655" y="383997"/>
                </a:lnTo>
                <a:lnTo>
                  <a:pt x="1647002" y="380114"/>
                </a:lnTo>
                <a:close/>
              </a:path>
              <a:path w="1763395" h="417829">
                <a:moveTo>
                  <a:pt x="1654769" y="342803"/>
                </a:moveTo>
                <a:lnTo>
                  <a:pt x="1647002" y="380114"/>
                </a:lnTo>
                <a:lnTo>
                  <a:pt x="1665655" y="383997"/>
                </a:lnTo>
                <a:lnTo>
                  <a:pt x="1673415" y="346684"/>
                </a:lnTo>
                <a:lnTo>
                  <a:pt x="1654769" y="342803"/>
                </a:lnTo>
                <a:close/>
              </a:path>
              <a:path w="1763395" h="417829">
                <a:moveTo>
                  <a:pt x="1662531" y="305511"/>
                </a:moveTo>
                <a:lnTo>
                  <a:pt x="1654769" y="342803"/>
                </a:lnTo>
                <a:lnTo>
                  <a:pt x="1673415" y="346684"/>
                </a:lnTo>
                <a:lnTo>
                  <a:pt x="1665655" y="383997"/>
                </a:lnTo>
                <a:lnTo>
                  <a:pt x="1761837" y="383997"/>
                </a:lnTo>
                <a:lnTo>
                  <a:pt x="1662531" y="305511"/>
                </a:lnTo>
                <a:close/>
              </a:path>
              <a:path w="1763395" h="417829">
                <a:moveTo>
                  <a:pt x="7759" y="0"/>
                </a:moveTo>
                <a:lnTo>
                  <a:pt x="0" y="37299"/>
                </a:lnTo>
                <a:lnTo>
                  <a:pt x="1647002" y="380114"/>
                </a:lnTo>
                <a:lnTo>
                  <a:pt x="1654769" y="342803"/>
                </a:lnTo>
                <a:lnTo>
                  <a:pt x="7759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4998" y="3807155"/>
            <a:ext cx="1814195" cy="1132840"/>
          </a:xfrm>
          <a:custGeom>
            <a:avLst/>
            <a:gdLst/>
            <a:ahLst/>
            <a:cxnLst/>
            <a:rect l="l" t="t" r="r" b="b"/>
            <a:pathLst>
              <a:path w="1814195" h="1132839">
                <a:moveTo>
                  <a:pt x="1706703" y="43956"/>
                </a:moveTo>
                <a:lnTo>
                  <a:pt x="0" y="1100366"/>
                </a:lnTo>
                <a:lnTo>
                  <a:pt x="20053" y="1132763"/>
                </a:lnTo>
                <a:lnTo>
                  <a:pt x="1726750" y="76345"/>
                </a:lnTo>
                <a:lnTo>
                  <a:pt x="1706703" y="43956"/>
                </a:lnTo>
                <a:close/>
              </a:path>
              <a:path w="1814195" h="1132839">
                <a:moveTo>
                  <a:pt x="1792975" y="33934"/>
                </a:moveTo>
                <a:lnTo>
                  <a:pt x="1722894" y="33934"/>
                </a:lnTo>
                <a:lnTo>
                  <a:pt x="1742948" y="66319"/>
                </a:lnTo>
                <a:lnTo>
                  <a:pt x="1726750" y="76345"/>
                </a:lnTo>
                <a:lnTo>
                  <a:pt x="1746808" y="108750"/>
                </a:lnTo>
                <a:lnTo>
                  <a:pt x="1792975" y="33934"/>
                </a:lnTo>
                <a:close/>
              </a:path>
              <a:path w="1814195" h="1132839">
                <a:moveTo>
                  <a:pt x="1722894" y="33934"/>
                </a:moveTo>
                <a:lnTo>
                  <a:pt x="1706703" y="43956"/>
                </a:lnTo>
                <a:lnTo>
                  <a:pt x="1726750" y="76345"/>
                </a:lnTo>
                <a:lnTo>
                  <a:pt x="1742948" y="66319"/>
                </a:lnTo>
                <a:lnTo>
                  <a:pt x="1722894" y="33934"/>
                </a:lnTo>
                <a:close/>
              </a:path>
              <a:path w="1814195" h="1132839">
                <a:moveTo>
                  <a:pt x="1813915" y="0"/>
                </a:moveTo>
                <a:lnTo>
                  <a:pt x="1686648" y="11556"/>
                </a:lnTo>
                <a:lnTo>
                  <a:pt x="1706703" y="43956"/>
                </a:lnTo>
                <a:lnTo>
                  <a:pt x="1722894" y="33934"/>
                </a:lnTo>
                <a:lnTo>
                  <a:pt x="1792975" y="33934"/>
                </a:lnTo>
                <a:lnTo>
                  <a:pt x="181391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71059" y="5618988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latin typeface="Arial"/>
                <a:cs typeface="Arial"/>
              </a:rPr>
              <a:t>I</a:t>
            </a:r>
            <a:r>
              <a:rPr sz="2000" spc="-195" dirty="0">
                <a:latin typeface="Arial"/>
                <a:cs typeface="Arial"/>
              </a:rPr>
              <a:t>n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-130" dirty="0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4466" y="5603748"/>
            <a:ext cx="838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5" dirty="0">
                <a:latin typeface="Arial"/>
                <a:cs typeface="Arial"/>
              </a:rPr>
              <a:t>Weights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93897" y="5618988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70" dirty="0">
                <a:latin typeface="Arial"/>
                <a:cs typeface="Arial"/>
              </a:rPr>
              <a:t>Su</a:t>
            </a:r>
            <a:r>
              <a:rPr sz="2000" spc="-12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7850" y="5603748"/>
            <a:ext cx="1403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Arial"/>
                <a:cs typeface="Arial"/>
              </a:rPr>
              <a:t>Non-Linearity</a:t>
            </a:r>
            <a:endParaRPr sz="20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>
              <a:xfrm>
                <a:off x="2194966" y="4115494"/>
                <a:ext cx="19431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966" y="4115494"/>
                <a:ext cx="194310" cy="289823"/>
              </a:xfrm>
              <a:prstGeom prst="rect">
                <a:avLst/>
              </a:prstGeom>
              <a:blipFill>
                <a:blip r:embed="rId2"/>
                <a:stretch>
                  <a:fillRect l="-31250" r="-62500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1"/>
              <p:cNvSpPr txBox="1"/>
              <p:nvPr/>
            </p:nvSpPr>
            <p:spPr>
              <a:xfrm>
                <a:off x="2207818" y="3010915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818" y="3010915"/>
                <a:ext cx="281940" cy="289823"/>
              </a:xfrm>
              <a:prstGeom prst="rect">
                <a:avLst/>
              </a:prstGeom>
              <a:blipFill>
                <a:blip r:embed="rId3"/>
                <a:stretch>
                  <a:fillRect l="-17391" r="-17391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2"/>
          <p:cNvSpPr/>
          <p:nvPr/>
        </p:nvSpPr>
        <p:spPr>
          <a:xfrm>
            <a:off x="1629689" y="2309990"/>
            <a:ext cx="1819275" cy="1122680"/>
          </a:xfrm>
          <a:custGeom>
            <a:avLst/>
            <a:gdLst/>
            <a:ahLst/>
            <a:cxnLst/>
            <a:rect l="l" t="t" r="r" b="b"/>
            <a:pathLst>
              <a:path w="1819275" h="1122679">
                <a:moveTo>
                  <a:pt x="1711765" y="1078957"/>
                </a:moveTo>
                <a:lnTo>
                  <a:pt x="1691893" y="1111465"/>
                </a:lnTo>
                <a:lnTo>
                  <a:pt x="1819224" y="1122324"/>
                </a:lnTo>
                <a:lnTo>
                  <a:pt x="1798339" y="1088898"/>
                </a:lnTo>
                <a:lnTo>
                  <a:pt x="1728025" y="1088898"/>
                </a:lnTo>
                <a:lnTo>
                  <a:pt x="1711765" y="1078957"/>
                </a:lnTo>
                <a:close/>
              </a:path>
              <a:path w="1819275" h="1122679">
                <a:moveTo>
                  <a:pt x="1731636" y="1046450"/>
                </a:moveTo>
                <a:lnTo>
                  <a:pt x="1711765" y="1078957"/>
                </a:lnTo>
                <a:lnTo>
                  <a:pt x="1728025" y="1088898"/>
                </a:lnTo>
                <a:lnTo>
                  <a:pt x="1747888" y="1056386"/>
                </a:lnTo>
                <a:lnTo>
                  <a:pt x="1731636" y="1046450"/>
                </a:lnTo>
                <a:close/>
              </a:path>
              <a:path w="1819275" h="1122679">
                <a:moveTo>
                  <a:pt x="1751507" y="1013942"/>
                </a:moveTo>
                <a:lnTo>
                  <a:pt x="1731636" y="1046450"/>
                </a:lnTo>
                <a:lnTo>
                  <a:pt x="1747888" y="1056386"/>
                </a:lnTo>
                <a:lnTo>
                  <a:pt x="1728025" y="1088898"/>
                </a:lnTo>
                <a:lnTo>
                  <a:pt x="1798339" y="1088898"/>
                </a:lnTo>
                <a:lnTo>
                  <a:pt x="1751507" y="1013942"/>
                </a:lnTo>
                <a:close/>
              </a:path>
              <a:path w="1819275" h="1122679">
                <a:moveTo>
                  <a:pt x="19862" y="0"/>
                </a:moveTo>
                <a:lnTo>
                  <a:pt x="0" y="32512"/>
                </a:lnTo>
                <a:lnTo>
                  <a:pt x="1711765" y="1078957"/>
                </a:lnTo>
                <a:lnTo>
                  <a:pt x="1731636" y="1046450"/>
                </a:lnTo>
                <a:lnTo>
                  <a:pt x="198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2207818" y="2431796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818" y="2431796"/>
                <a:ext cx="281940" cy="289823"/>
              </a:xfrm>
              <a:prstGeom prst="rect">
                <a:avLst/>
              </a:prstGeom>
              <a:blipFill>
                <a:blip r:embed="rId4"/>
                <a:stretch>
                  <a:fillRect l="-17391" r="-17391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/>
          <p:cNvSpPr/>
          <p:nvPr/>
        </p:nvSpPr>
        <p:spPr>
          <a:xfrm>
            <a:off x="1004945" y="373785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80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40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5"/>
              <p:cNvSpPr txBox="1"/>
              <p:nvPr/>
            </p:nvSpPr>
            <p:spPr>
              <a:xfrm>
                <a:off x="1186016" y="3878579"/>
                <a:ext cx="26860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016" y="3878579"/>
                <a:ext cx="268605" cy="289823"/>
              </a:xfrm>
              <a:prstGeom prst="rect">
                <a:avLst/>
              </a:prstGeom>
              <a:blipFill>
                <a:blip r:embed="rId5"/>
                <a:stretch>
                  <a:fillRect l="-13636" r="-13636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bject 16"/>
          <p:cNvSpPr/>
          <p:nvPr/>
        </p:nvSpPr>
        <p:spPr>
          <a:xfrm>
            <a:off x="1004945" y="460367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17"/>
              <p:cNvSpPr txBox="1"/>
              <p:nvPr/>
            </p:nvSpPr>
            <p:spPr>
              <a:xfrm>
                <a:off x="1151884" y="4747260"/>
                <a:ext cx="33655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7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84" y="4747260"/>
                <a:ext cx="336550" cy="289823"/>
              </a:xfrm>
              <a:prstGeom prst="rect">
                <a:avLst/>
              </a:prstGeom>
              <a:blipFill>
                <a:blip r:embed="rId6"/>
                <a:stretch>
                  <a:fillRect l="-1818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18"/>
          <p:cNvSpPr/>
          <p:nvPr/>
        </p:nvSpPr>
        <p:spPr>
          <a:xfrm>
            <a:off x="999539" y="20062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1" y="0"/>
                </a:moveTo>
                <a:lnTo>
                  <a:pt x="272748" y="3469"/>
                </a:lnTo>
                <a:lnTo>
                  <a:pt x="227609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5" y="588520"/>
                </a:lnTo>
                <a:lnTo>
                  <a:pt x="185120" y="610335"/>
                </a:lnTo>
                <a:lnTo>
                  <a:pt x="227609" y="626530"/>
                </a:lnTo>
                <a:lnTo>
                  <a:pt x="272748" y="636610"/>
                </a:lnTo>
                <a:lnTo>
                  <a:pt x="320041" y="640080"/>
                </a:lnTo>
                <a:lnTo>
                  <a:pt x="367335" y="636610"/>
                </a:lnTo>
                <a:lnTo>
                  <a:pt x="412475" y="626530"/>
                </a:lnTo>
                <a:lnTo>
                  <a:pt x="454964" y="610335"/>
                </a:lnTo>
                <a:lnTo>
                  <a:pt x="494308" y="588520"/>
                </a:lnTo>
                <a:lnTo>
                  <a:pt x="530013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6" y="454963"/>
                </a:lnTo>
                <a:lnTo>
                  <a:pt x="626531" y="412473"/>
                </a:lnTo>
                <a:lnTo>
                  <a:pt x="636611" y="367334"/>
                </a:lnTo>
                <a:lnTo>
                  <a:pt x="640081" y="320039"/>
                </a:lnTo>
                <a:lnTo>
                  <a:pt x="636611" y="272745"/>
                </a:lnTo>
                <a:lnTo>
                  <a:pt x="626531" y="227606"/>
                </a:lnTo>
                <a:lnTo>
                  <a:pt x="610336" y="185116"/>
                </a:lnTo>
                <a:lnTo>
                  <a:pt x="588522" y="145772"/>
                </a:lnTo>
                <a:lnTo>
                  <a:pt x="561582" y="110068"/>
                </a:lnTo>
                <a:lnTo>
                  <a:pt x="530013" y="78498"/>
                </a:lnTo>
                <a:lnTo>
                  <a:pt x="494308" y="51559"/>
                </a:lnTo>
                <a:lnTo>
                  <a:pt x="454964" y="29744"/>
                </a:lnTo>
                <a:lnTo>
                  <a:pt x="412475" y="13549"/>
                </a:lnTo>
                <a:lnTo>
                  <a:pt x="367335" y="3469"/>
                </a:lnTo>
                <a:lnTo>
                  <a:pt x="320041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35442" y="2147316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65" dirty="0">
                <a:cs typeface="DejaVu Sans"/>
              </a:rPr>
              <a:t>1</a:t>
            </a:r>
            <a:endParaRPr sz="2000" dirty="0">
              <a:cs typeface="DejaVu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04945" y="287202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1"/>
              <p:cNvSpPr txBox="1"/>
              <p:nvPr/>
            </p:nvSpPr>
            <p:spPr>
              <a:xfrm>
                <a:off x="1188968" y="3012948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1" name="object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968" y="3012948"/>
                <a:ext cx="262255" cy="289823"/>
              </a:xfrm>
              <a:prstGeom prst="rect">
                <a:avLst/>
              </a:prstGeom>
              <a:blipFill>
                <a:blip r:embed="rId7"/>
                <a:stretch>
                  <a:fillRect l="-16279" r="-13953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bject 31"/>
          <p:cNvSpPr/>
          <p:nvPr/>
        </p:nvSpPr>
        <p:spPr>
          <a:xfrm>
            <a:off x="3403930" y="329921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598557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DejaVu Sans"/>
                <a:cs typeface="DejaVu Sans"/>
              </a:rPr>
              <a:t>Σ</a:t>
            </a:r>
            <a:endParaRPr sz="3200">
              <a:latin typeface="DejaVu Sans"/>
              <a:cs typeface="DejaVu San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043934" y="3567086"/>
            <a:ext cx="555625" cy="114300"/>
          </a:xfrm>
          <a:custGeom>
            <a:avLst/>
            <a:gdLst/>
            <a:ahLst/>
            <a:cxnLst/>
            <a:rect l="l" t="t" r="r" b="b"/>
            <a:pathLst>
              <a:path w="555625" h="114300">
                <a:moveTo>
                  <a:pt x="441223" y="0"/>
                </a:moveTo>
                <a:lnTo>
                  <a:pt x="441054" y="38103"/>
                </a:lnTo>
                <a:lnTo>
                  <a:pt x="460108" y="38188"/>
                </a:lnTo>
                <a:lnTo>
                  <a:pt x="459930" y="76288"/>
                </a:lnTo>
                <a:lnTo>
                  <a:pt x="440884" y="76288"/>
                </a:lnTo>
                <a:lnTo>
                  <a:pt x="440715" y="114300"/>
                </a:lnTo>
                <a:lnTo>
                  <a:pt x="517607" y="76288"/>
                </a:lnTo>
                <a:lnTo>
                  <a:pt x="459930" y="76288"/>
                </a:lnTo>
                <a:lnTo>
                  <a:pt x="517780" y="76203"/>
                </a:lnTo>
                <a:lnTo>
                  <a:pt x="555269" y="57670"/>
                </a:lnTo>
                <a:lnTo>
                  <a:pt x="441223" y="0"/>
                </a:lnTo>
                <a:close/>
              </a:path>
              <a:path w="555625" h="114300">
                <a:moveTo>
                  <a:pt x="441054" y="38103"/>
                </a:moveTo>
                <a:lnTo>
                  <a:pt x="440884" y="76203"/>
                </a:lnTo>
                <a:lnTo>
                  <a:pt x="459930" y="76288"/>
                </a:lnTo>
                <a:lnTo>
                  <a:pt x="460108" y="38188"/>
                </a:lnTo>
                <a:lnTo>
                  <a:pt x="441054" y="38103"/>
                </a:lnTo>
                <a:close/>
              </a:path>
              <a:path w="555625" h="114300">
                <a:moveTo>
                  <a:pt x="165" y="36118"/>
                </a:moveTo>
                <a:lnTo>
                  <a:pt x="0" y="74218"/>
                </a:lnTo>
                <a:lnTo>
                  <a:pt x="440884" y="76203"/>
                </a:lnTo>
                <a:lnTo>
                  <a:pt x="441054" y="38103"/>
                </a:lnTo>
                <a:lnTo>
                  <a:pt x="165" y="36118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37772" y="3574669"/>
            <a:ext cx="586105" cy="114300"/>
          </a:xfrm>
          <a:custGeom>
            <a:avLst/>
            <a:gdLst/>
            <a:ahLst/>
            <a:cxnLst/>
            <a:rect l="l" t="t" r="r" b="b"/>
            <a:pathLst>
              <a:path w="586104" h="114300">
                <a:moveTo>
                  <a:pt x="472313" y="0"/>
                </a:moveTo>
                <a:lnTo>
                  <a:pt x="471741" y="38094"/>
                </a:lnTo>
                <a:lnTo>
                  <a:pt x="490778" y="38379"/>
                </a:lnTo>
                <a:lnTo>
                  <a:pt x="490207" y="76479"/>
                </a:lnTo>
                <a:lnTo>
                  <a:pt x="471165" y="76479"/>
                </a:lnTo>
                <a:lnTo>
                  <a:pt x="470598" y="114287"/>
                </a:lnTo>
                <a:lnTo>
                  <a:pt x="549124" y="76479"/>
                </a:lnTo>
                <a:lnTo>
                  <a:pt x="490207" y="76479"/>
                </a:lnTo>
                <a:lnTo>
                  <a:pt x="471169" y="76193"/>
                </a:lnTo>
                <a:lnTo>
                  <a:pt x="549717" y="76193"/>
                </a:lnTo>
                <a:lnTo>
                  <a:pt x="585736" y="58851"/>
                </a:lnTo>
                <a:lnTo>
                  <a:pt x="472313" y="0"/>
                </a:lnTo>
                <a:close/>
              </a:path>
              <a:path w="586104" h="114300">
                <a:moveTo>
                  <a:pt x="471741" y="38094"/>
                </a:moveTo>
                <a:lnTo>
                  <a:pt x="471169" y="76193"/>
                </a:lnTo>
                <a:lnTo>
                  <a:pt x="490207" y="76479"/>
                </a:lnTo>
                <a:lnTo>
                  <a:pt x="490778" y="38379"/>
                </a:lnTo>
                <a:lnTo>
                  <a:pt x="471741" y="38094"/>
                </a:lnTo>
                <a:close/>
              </a:path>
              <a:path w="586104" h="114300">
                <a:moveTo>
                  <a:pt x="558" y="31038"/>
                </a:moveTo>
                <a:lnTo>
                  <a:pt x="0" y="69126"/>
                </a:lnTo>
                <a:lnTo>
                  <a:pt x="471169" y="76193"/>
                </a:lnTo>
                <a:lnTo>
                  <a:pt x="471741" y="38094"/>
                </a:lnTo>
                <a:lnTo>
                  <a:pt x="558" y="31038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51855" y="330634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851943" y="5603748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O</a:t>
            </a:r>
            <a:r>
              <a:rPr sz="2000" spc="-30" dirty="0">
                <a:latin typeface="Arial"/>
                <a:cs typeface="Arial"/>
              </a:rPr>
              <a:t>u</a:t>
            </a:r>
            <a:r>
              <a:rPr sz="2000" spc="40" dirty="0">
                <a:latin typeface="Arial"/>
                <a:cs typeface="Arial"/>
              </a:rPr>
              <a:t>t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45" dirty="0">
                <a:latin typeface="Arial"/>
                <a:cs typeface="Arial"/>
              </a:rPr>
              <a:t>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1812074" y="269748"/>
            <a:ext cx="85680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85" dirty="0"/>
              <a:t>Perceptron: </a:t>
            </a:r>
            <a:r>
              <a:rPr spc="-150" dirty="0"/>
              <a:t>Forward</a:t>
            </a:r>
            <a:r>
              <a:rPr spc="-20" dirty="0"/>
              <a:t> </a:t>
            </a:r>
            <a:r>
              <a:rPr spc="-240" dirty="0"/>
              <a:t>Propagation</a:t>
            </a:r>
          </a:p>
        </p:txBody>
      </p:sp>
      <p:sp>
        <p:nvSpPr>
          <p:cNvPr id="41" name="object 41"/>
          <p:cNvSpPr/>
          <p:nvPr/>
        </p:nvSpPr>
        <p:spPr>
          <a:xfrm>
            <a:off x="4605375" y="330494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5A4909CF-A072-422C-BEA6-0760F0620F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17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11">
                <a:extLst>
                  <a:ext uri="{FF2B5EF4-FFF2-40B4-BE49-F238E27FC236}">
                    <a16:creationId xmlns:a16="http://schemas.microsoft.com/office/drawing/2014/main" id="{02550842-6465-4F89-B48D-0DFE459529D4}"/>
                  </a:ext>
                </a:extLst>
              </p:cNvPr>
              <p:cNvSpPr txBox="1"/>
              <p:nvPr/>
            </p:nvSpPr>
            <p:spPr>
              <a:xfrm>
                <a:off x="2180488" y="3559294"/>
                <a:ext cx="281940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7" name="object 11">
                <a:extLst>
                  <a:ext uri="{FF2B5EF4-FFF2-40B4-BE49-F238E27FC236}">
                    <a16:creationId xmlns:a16="http://schemas.microsoft.com/office/drawing/2014/main" id="{02550842-6465-4F89-B48D-0DFE45952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488" y="3559294"/>
                <a:ext cx="281940" cy="566822"/>
              </a:xfrm>
              <a:prstGeom prst="rect">
                <a:avLst/>
              </a:prstGeom>
              <a:blipFill>
                <a:blip r:embed="rId8"/>
                <a:stretch>
                  <a:fillRect l="-17391" r="-173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9E57945-E47E-4DE0-93A2-18C687A5BF90}"/>
                  </a:ext>
                </a:extLst>
              </p:cNvPr>
              <p:cNvSpPr/>
              <p:nvPr/>
            </p:nvSpPr>
            <p:spPr>
              <a:xfrm>
                <a:off x="7848600" y="2612283"/>
                <a:ext cx="2618409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SG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9E57945-E47E-4DE0-93A2-18C687A5B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2612283"/>
                <a:ext cx="2618409" cy="9840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4E04D96-8CD8-415B-BE38-187FBE4309A2}"/>
                  </a:ext>
                </a:extLst>
              </p:cNvPr>
              <p:cNvSpPr/>
              <p:nvPr/>
            </p:nvSpPr>
            <p:spPr>
              <a:xfrm>
                <a:off x="8118801" y="3820998"/>
                <a:ext cx="2078005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4E04D96-8CD8-415B-BE38-187FBE430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801" y="3820998"/>
                <a:ext cx="2078005" cy="404983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bject 14">
            <a:extLst>
              <a:ext uri="{FF2B5EF4-FFF2-40B4-BE49-F238E27FC236}">
                <a16:creationId xmlns:a16="http://schemas.microsoft.com/office/drawing/2014/main" id="{FCD7D3EB-E7E6-4407-AC06-1E98FB5086FE}"/>
              </a:ext>
            </a:extLst>
          </p:cNvPr>
          <p:cNvSpPr/>
          <p:nvPr/>
        </p:nvSpPr>
        <p:spPr>
          <a:xfrm>
            <a:off x="4733544" y="3392423"/>
            <a:ext cx="384048" cy="4632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bject 32">
                <a:extLst>
                  <a:ext uri="{FF2B5EF4-FFF2-40B4-BE49-F238E27FC236}">
                    <a16:creationId xmlns:a16="http://schemas.microsoft.com/office/drawing/2014/main" id="{2FC6FD13-E2F5-4239-942E-5BD65755D066}"/>
                  </a:ext>
                </a:extLst>
              </p:cNvPr>
              <p:cNvSpPr txBox="1"/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49" name="object 32">
                <a:extLst>
                  <a:ext uri="{FF2B5EF4-FFF2-40B4-BE49-F238E27FC236}">
                    <a16:creationId xmlns:a16="http://schemas.microsoft.com/office/drawing/2014/main" id="{2FC6FD13-E2F5-4239-942E-5BD65755D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  <a:blipFill>
                <a:blip r:embed="rId12"/>
                <a:stretch>
                  <a:fillRect l="-50000" t="-15385" r="-96154" b="-288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06E1122-090F-4E79-9E53-E896EEE24EFF}"/>
                  </a:ext>
                </a:extLst>
              </p:cNvPr>
              <p:cNvSpPr/>
              <p:nvPr/>
            </p:nvSpPr>
            <p:spPr>
              <a:xfrm>
                <a:off x="7080334" y="4364352"/>
                <a:ext cx="3376374" cy="8811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S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where: </a:t>
                </a:r>
                <a14:m>
                  <m:oMath xmlns:m="http://schemas.openxmlformats.org/officeDocument/2006/math">
                    <m:r>
                      <a:rPr lang="en-SG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SG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G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G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b="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SG" b="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b="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S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SG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SG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G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G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SG" b="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SG" b="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SG" b="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06E1122-090F-4E79-9E53-E896EEE2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334" y="4364352"/>
                <a:ext cx="3376374" cy="881139"/>
              </a:xfrm>
              <a:prstGeom prst="rect">
                <a:avLst/>
              </a:prstGeom>
              <a:blipFill>
                <a:blip r:embed="rId13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98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60828" y="2582739"/>
            <a:ext cx="265430" cy="579120"/>
          </a:xfrm>
          <a:custGeom>
            <a:avLst/>
            <a:gdLst/>
            <a:ahLst/>
            <a:cxnLst/>
            <a:rect l="l" t="t" r="r" b="b"/>
            <a:pathLst>
              <a:path w="265429" h="579119">
                <a:moveTo>
                  <a:pt x="0" y="578570"/>
                </a:moveTo>
                <a:lnTo>
                  <a:pt x="265043" y="578570"/>
                </a:lnTo>
                <a:lnTo>
                  <a:pt x="265043" y="0"/>
                </a:lnTo>
                <a:lnTo>
                  <a:pt x="0" y="0"/>
                </a:lnTo>
                <a:lnTo>
                  <a:pt x="0" y="57857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71059" y="5618988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latin typeface="Arial"/>
                <a:cs typeface="Arial"/>
              </a:rPr>
              <a:t>I</a:t>
            </a:r>
            <a:r>
              <a:rPr sz="2000" spc="-195" dirty="0">
                <a:latin typeface="Arial"/>
                <a:cs typeface="Arial"/>
              </a:rPr>
              <a:t>n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-130" dirty="0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4466" y="5603748"/>
            <a:ext cx="838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5" dirty="0">
                <a:latin typeface="Arial"/>
                <a:cs typeface="Arial"/>
              </a:rPr>
              <a:t>Weights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93897" y="5618988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70" dirty="0">
                <a:latin typeface="Arial"/>
                <a:cs typeface="Arial"/>
              </a:rPr>
              <a:t>Su</a:t>
            </a:r>
            <a:r>
              <a:rPr sz="2000" spc="-12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37850" y="5603748"/>
            <a:ext cx="1403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Arial"/>
                <a:cs typeface="Arial"/>
              </a:rPr>
              <a:t>Non-Linearity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51943" y="5603748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O</a:t>
            </a:r>
            <a:r>
              <a:rPr sz="2000" spc="-30" dirty="0">
                <a:latin typeface="Arial"/>
                <a:cs typeface="Arial"/>
              </a:rPr>
              <a:t>u</a:t>
            </a:r>
            <a:r>
              <a:rPr sz="2000" spc="40" dirty="0">
                <a:latin typeface="Arial"/>
                <a:cs typeface="Arial"/>
              </a:rPr>
              <a:t>t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45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1812074" y="269748"/>
            <a:ext cx="85680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85" dirty="0"/>
              <a:t>Perceptron: </a:t>
            </a:r>
            <a:r>
              <a:rPr spc="-150" dirty="0"/>
              <a:t>Forward</a:t>
            </a:r>
            <a:r>
              <a:rPr spc="-20" dirty="0"/>
              <a:t> </a:t>
            </a:r>
            <a:r>
              <a:rPr spc="-240" dirty="0"/>
              <a:t>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bject 32"/>
              <p:cNvSpPr txBox="1"/>
              <p:nvPr/>
            </p:nvSpPr>
            <p:spPr>
              <a:xfrm>
                <a:off x="7765580" y="1771395"/>
                <a:ext cx="3193415" cy="200215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27329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800" spc="-60" dirty="0">
                    <a:latin typeface="Arial"/>
                    <a:cs typeface="Arial"/>
                  </a:rPr>
                  <a:t>Activation</a:t>
                </a:r>
                <a:r>
                  <a:rPr sz="2800" spc="-65" dirty="0">
                    <a:latin typeface="Arial"/>
                    <a:cs typeface="Arial"/>
                  </a:rPr>
                  <a:t> </a:t>
                </a:r>
                <a:r>
                  <a:rPr sz="2800" spc="-140" dirty="0">
                    <a:latin typeface="Arial"/>
                    <a:cs typeface="Arial"/>
                  </a:rPr>
                  <a:t>Functions</a:t>
                </a:r>
                <a:endParaRPr sz="2800" dirty="0">
                  <a:latin typeface="Arial"/>
                  <a:cs typeface="Arial"/>
                </a:endParaRPr>
              </a:p>
              <a:p>
                <a:pPr>
                  <a:lnSpc>
                    <a:spcPct val="100000"/>
                  </a:lnSpc>
                  <a:spcBef>
                    <a:spcPts val="50"/>
                  </a:spcBef>
                </a:pPr>
                <a:endParaRPr sz="3000" dirty="0">
                  <a:latin typeface="Times New Roman"/>
                  <a:cs typeface="Times New Roman"/>
                </a:endParaRPr>
              </a:p>
              <a:p>
                <a:pPr marL="42545">
                  <a:lnSpc>
                    <a:spcPct val="100000"/>
                  </a:lnSpc>
                  <a:spcBef>
                    <a:spcPts val="5"/>
                  </a:spcBef>
                  <a:tabLst>
                    <a:tab pos="13074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8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SG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sz="2800" dirty="0">
                  <a:latin typeface="DejaVu Sans"/>
                  <a:cs typeface="DejaVu Sans"/>
                </a:endParaRPr>
              </a:p>
              <a:p>
                <a:pPr marL="298450" indent="-285750">
                  <a:lnSpc>
                    <a:spcPct val="100000"/>
                  </a:lnSpc>
                  <a:spcBef>
                    <a:spcPts val="2510"/>
                  </a:spcBef>
                  <a:buChar char="•"/>
                  <a:tabLst>
                    <a:tab pos="297815" algn="l"/>
                    <a:tab pos="298450" algn="l"/>
                  </a:tabLst>
                </a:pPr>
                <a:r>
                  <a:rPr sz="1800" spc="-150" dirty="0">
                    <a:latin typeface="Arial"/>
                    <a:cs typeface="Arial"/>
                  </a:rPr>
                  <a:t>Example: </a:t>
                </a:r>
                <a:r>
                  <a:rPr sz="1800" spc="-125" dirty="0">
                    <a:latin typeface="Arial"/>
                    <a:cs typeface="Arial"/>
                  </a:rPr>
                  <a:t>sigmoid</a:t>
                </a:r>
                <a:r>
                  <a:rPr sz="1800" spc="-65" dirty="0">
                    <a:latin typeface="Arial"/>
                    <a:cs typeface="Arial"/>
                  </a:rPr>
                  <a:t> </a:t>
                </a:r>
                <a:r>
                  <a:rPr sz="1800" spc="-80" dirty="0">
                    <a:latin typeface="Arial"/>
                    <a:cs typeface="Arial"/>
                  </a:rPr>
                  <a:t>function</a:t>
                </a:r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2" name="object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580" y="1771395"/>
                <a:ext cx="3193415" cy="2002151"/>
              </a:xfrm>
              <a:prstGeom prst="rect">
                <a:avLst/>
              </a:prstGeom>
              <a:blipFill>
                <a:blip r:embed="rId2"/>
                <a:stretch>
                  <a:fillRect l="-3817" t="-4878" r="-4962" b="-640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bject 39"/>
          <p:cNvSpPr/>
          <p:nvPr/>
        </p:nvSpPr>
        <p:spPr>
          <a:xfrm>
            <a:off x="7991856" y="4495800"/>
            <a:ext cx="2907792" cy="1938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1036820" y="601624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80" dirty="0">
                <a:latin typeface="DejaVu Sans"/>
                <a:cs typeface="DejaVu Sans"/>
              </a:rPr>
              <a:t>1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6851B9A5-755C-425B-ABB7-2C2FEDEC24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18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92305F9-9F69-44A2-8355-3D02735620DA}"/>
                  </a:ext>
                </a:extLst>
              </p:cNvPr>
              <p:cNvSpPr/>
              <p:nvPr/>
            </p:nvSpPr>
            <p:spPr>
              <a:xfrm>
                <a:off x="8463259" y="3765675"/>
                <a:ext cx="1798056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SG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92305F9-9F69-44A2-8355-3D0273562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259" y="3765675"/>
                <a:ext cx="1798056" cy="617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bject 2">
            <a:extLst>
              <a:ext uri="{FF2B5EF4-FFF2-40B4-BE49-F238E27FC236}">
                <a16:creationId xmlns:a16="http://schemas.microsoft.com/office/drawing/2014/main" id="{8418D240-0D41-4AD6-852A-C40D69BC6415}"/>
              </a:ext>
            </a:extLst>
          </p:cNvPr>
          <p:cNvSpPr/>
          <p:nvPr/>
        </p:nvSpPr>
        <p:spPr>
          <a:xfrm>
            <a:off x="1641297" y="3672865"/>
            <a:ext cx="1762760" cy="403860"/>
          </a:xfrm>
          <a:custGeom>
            <a:avLst/>
            <a:gdLst/>
            <a:ahLst/>
            <a:cxnLst/>
            <a:rect l="l" t="t" r="r" b="b"/>
            <a:pathLst>
              <a:path w="1762760" h="403860">
                <a:moveTo>
                  <a:pt x="1646817" y="37362"/>
                </a:moveTo>
                <a:lnTo>
                  <a:pt x="0" y="366344"/>
                </a:lnTo>
                <a:lnTo>
                  <a:pt x="7454" y="403707"/>
                </a:lnTo>
                <a:lnTo>
                  <a:pt x="1654280" y="74724"/>
                </a:lnTo>
                <a:lnTo>
                  <a:pt x="1646817" y="37362"/>
                </a:lnTo>
                <a:close/>
              </a:path>
              <a:path w="1762760" h="403860">
                <a:moveTo>
                  <a:pt x="1762539" y="33629"/>
                </a:moveTo>
                <a:lnTo>
                  <a:pt x="1665503" y="33629"/>
                </a:lnTo>
                <a:lnTo>
                  <a:pt x="1672958" y="70993"/>
                </a:lnTo>
                <a:lnTo>
                  <a:pt x="1654280" y="74724"/>
                </a:lnTo>
                <a:lnTo>
                  <a:pt x="1661744" y="112090"/>
                </a:lnTo>
                <a:lnTo>
                  <a:pt x="1762633" y="33655"/>
                </a:lnTo>
                <a:close/>
              </a:path>
              <a:path w="1762760" h="403860">
                <a:moveTo>
                  <a:pt x="1665503" y="33629"/>
                </a:moveTo>
                <a:lnTo>
                  <a:pt x="1646817" y="37362"/>
                </a:lnTo>
                <a:lnTo>
                  <a:pt x="1654280" y="74724"/>
                </a:lnTo>
                <a:lnTo>
                  <a:pt x="1672958" y="70993"/>
                </a:lnTo>
                <a:lnTo>
                  <a:pt x="1665503" y="33629"/>
                </a:lnTo>
                <a:close/>
              </a:path>
              <a:path w="1762760" h="403860">
                <a:moveTo>
                  <a:pt x="1639354" y="0"/>
                </a:moveTo>
                <a:lnTo>
                  <a:pt x="1646817" y="37362"/>
                </a:lnTo>
                <a:lnTo>
                  <a:pt x="1665503" y="33629"/>
                </a:lnTo>
                <a:lnTo>
                  <a:pt x="1762539" y="33629"/>
                </a:lnTo>
                <a:lnTo>
                  <a:pt x="163935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76BA0A7A-9232-4A23-9204-657E9219322B}"/>
              </a:ext>
            </a:extLst>
          </p:cNvPr>
          <p:cNvSpPr/>
          <p:nvPr/>
        </p:nvSpPr>
        <p:spPr>
          <a:xfrm>
            <a:off x="1641144" y="3173425"/>
            <a:ext cx="1763395" cy="417830"/>
          </a:xfrm>
          <a:custGeom>
            <a:avLst/>
            <a:gdLst/>
            <a:ahLst/>
            <a:cxnLst/>
            <a:rect l="l" t="t" r="r" b="b"/>
            <a:pathLst>
              <a:path w="1763395" h="417829">
                <a:moveTo>
                  <a:pt x="1647002" y="380114"/>
                </a:moveTo>
                <a:lnTo>
                  <a:pt x="1639239" y="417410"/>
                </a:lnTo>
                <a:lnTo>
                  <a:pt x="1762785" y="384746"/>
                </a:lnTo>
                <a:lnTo>
                  <a:pt x="1761837" y="383997"/>
                </a:lnTo>
                <a:lnTo>
                  <a:pt x="1665655" y="383997"/>
                </a:lnTo>
                <a:lnTo>
                  <a:pt x="1647002" y="380114"/>
                </a:lnTo>
                <a:close/>
              </a:path>
              <a:path w="1763395" h="417829">
                <a:moveTo>
                  <a:pt x="1654769" y="342803"/>
                </a:moveTo>
                <a:lnTo>
                  <a:pt x="1647002" y="380114"/>
                </a:lnTo>
                <a:lnTo>
                  <a:pt x="1665655" y="383997"/>
                </a:lnTo>
                <a:lnTo>
                  <a:pt x="1673415" y="346684"/>
                </a:lnTo>
                <a:lnTo>
                  <a:pt x="1654769" y="342803"/>
                </a:lnTo>
                <a:close/>
              </a:path>
              <a:path w="1763395" h="417829">
                <a:moveTo>
                  <a:pt x="1662531" y="305511"/>
                </a:moveTo>
                <a:lnTo>
                  <a:pt x="1654769" y="342803"/>
                </a:lnTo>
                <a:lnTo>
                  <a:pt x="1673415" y="346684"/>
                </a:lnTo>
                <a:lnTo>
                  <a:pt x="1665655" y="383997"/>
                </a:lnTo>
                <a:lnTo>
                  <a:pt x="1761837" y="383997"/>
                </a:lnTo>
                <a:lnTo>
                  <a:pt x="1662531" y="305511"/>
                </a:lnTo>
                <a:close/>
              </a:path>
              <a:path w="1763395" h="417829">
                <a:moveTo>
                  <a:pt x="7759" y="0"/>
                </a:moveTo>
                <a:lnTo>
                  <a:pt x="0" y="37299"/>
                </a:lnTo>
                <a:lnTo>
                  <a:pt x="1647002" y="380114"/>
                </a:lnTo>
                <a:lnTo>
                  <a:pt x="1654769" y="342803"/>
                </a:lnTo>
                <a:lnTo>
                  <a:pt x="7759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">
            <a:extLst>
              <a:ext uri="{FF2B5EF4-FFF2-40B4-BE49-F238E27FC236}">
                <a16:creationId xmlns:a16="http://schemas.microsoft.com/office/drawing/2014/main" id="{FAF24912-ADEF-410B-9531-002599CC7579}"/>
              </a:ext>
            </a:extLst>
          </p:cNvPr>
          <p:cNvSpPr/>
          <p:nvPr/>
        </p:nvSpPr>
        <p:spPr>
          <a:xfrm>
            <a:off x="1634998" y="3807155"/>
            <a:ext cx="1814195" cy="1132840"/>
          </a:xfrm>
          <a:custGeom>
            <a:avLst/>
            <a:gdLst/>
            <a:ahLst/>
            <a:cxnLst/>
            <a:rect l="l" t="t" r="r" b="b"/>
            <a:pathLst>
              <a:path w="1814195" h="1132839">
                <a:moveTo>
                  <a:pt x="1706703" y="43956"/>
                </a:moveTo>
                <a:lnTo>
                  <a:pt x="0" y="1100366"/>
                </a:lnTo>
                <a:lnTo>
                  <a:pt x="20053" y="1132763"/>
                </a:lnTo>
                <a:lnTo>
                  <a:pt x="1726750" y="76345"/>
                </a:lnTo>
                <a:lnTo>
                  <a:pt x="1706703" y="43956"/>
                </a:lnTo>
                <a:close/>
              </a:path>
              <a:path w="1814195" h="1132839">
                <a:moveTo>
                  <a:pt x="1792975" y="33934"/>
                </a:moveTo>
                <a:lnTo>
                  <a:pt x="1722894" y="33934"/>
                </a:lnTo>
                <a:lnTo>
                  <a:pt x="1742948" y="66319"/>
                </a:lnTo>
                <a:lnTo>
                  <a:pt x="1726750" y="76345"/>
                </a:lnTo>
                <a:lnTo>
                  <a:pt x="1746808" y="108750"/>
                </a:lnTo>
                <a:lnTo>
                  <a:pt x="1792975" y="33934"/>
                </a:lnTo>
                <a:close/>
              </a:path>
              <a:path w="1814195" h="1132839">
                <a:moveTo>
                  <a:pt x="1722894" y="33934"/>
                </a:moveTo>
                <a:lnTo>
                  <a:pt x="1706703" y="43956"/>
                </a:lnTo>
                <a:lnTo>
                  <a:pt x="1726750" y="76345"/>
                </a:lnTo>
                <a:lnTo>
                  <a:pt x="1742948" y="66319"/>
                </a:lnTo>
                <a:lnTo>
                  <a:pt x="1722894" y="33934"/>
                </a:lnTo>
                <a:close/>
              </a:path>
              <a:path w="1814195" h="1132839">
                <a:moveTo>
                  <a:pt x="1813915" y="0"/>
                </a:moveTo>
                <a:lnTo>
                  <a:pt x="1686648" y="11556"/>
                </a:lnTo>
                <a:lnTo>
                  <a:pt x="1706703" y="43956"/>
                </a:lnTo>
                <a:lnTo>
                  <a:pt x="1722894" y="33934"/>
                </a:lnTo>
                <a:lnTo>
                  <a:pt x="1792975" y="33934"/>
                </a:lnTo>
                <a:lnTo>
                  <a:pt x="181391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9">
                <a:extLst>
                  <a:ext uri="{FF2B5EF4-FFF2-40B4-BE49-F238E27FC236}">
                    <a16:creationId xmlns:a16="http://schemas.microsoft.com/office/drawing/2014/main" id="{E8D0A476-B41F-4A57-997C-272F01227291}"/>
                  </a:ext>
                </a:extLst>
              </p:cNvPr>
              <p:cNvSpPr txBox="1"/>
              <p:nvPr/>
            </p:nvSpPr>
            <p:spPr>
              <a:xfrm>
                <a:off x="2194966" y="4115494"/>
                <a:ext cx="19431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0" name="object 9">
                <a:extLst>
                  <a:ext uri="{FF2B5EF4-FFF2-40B4-BE49-F238E27FC236}">
                    <a16:creationId xmlns:a16="http://schemas.microsoft.com/office/drawing/2014/main" id="{E8D0A476-B41F-4A57-997C-272F01227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966" y="4115494"/>
                <a:ext cx="194310" cy="289823"/>
              </a:xfrm>
              <a:prstGeom prst="rect">
                <a:avLst/>
              </a:prstGeom>
              <a:blipFill>
                <a:blip r:embed="rId5"/>
                <a:stretch>
                  <a:fillRect l="-31250" r="-62500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bject 11">
                <a:extLst>
                  <a:ext uri="{FF2B5EF4-FFF2-40B4-BE49-F238E27FC236}">
                    <a16:creationId xmlns:a16="http://schemas.microsoft.com/office/drawing/2014/main" id="{E6C9B386-0D54-479C-8015-85E79B993E2D}"/>
                  </a:ext>
                </a:extLst>
              </p:cNvPr>
              <p:cNvSpPr txBox="1"/>
              <p:nvPr/>
            </p:nvSpPr>
            <p:spPr>
              <a:xfrm>
                <a:off x="2207818" y="3010915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1" name="object 11">
                <a:extLst>
                  <a:ext uri="{FF2B5EF4-FFF2-40B4-BE49-F238E27FC236}">
                    <a16:creationId xmlns:a16="http://schemas.microsoft.com/office/drawing/2014/main" id="{E6C9B386-0D54-479C-8015-85E79B993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818" y="3010915"/>
                <a:ext cx="281940" cy="289823"/>
              </a:xfrm>
              <a:prstGeom prst="rect">
                <a:avLst/>
              </a:prstGeom>
              <a:blipFill>
                <a:blip r:embed="rId6"/>
                <a:stretch>
                  <a:fillRect l="-17391" r="-17391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bject 12">
            <a:extLst>
              <a:ext uri="{FF2B5EF4-FFF2-40B4-BE49-F238E27FC236}">
                <a16:creationId xmlns:a16="http://schemas.microsoft.com/office/drawing/2014/main" id="{A3604521-A96F-4770-9AC0-586A16BF23CC}"/>
              </a:ext>
            </a:extLst>
          </p:cNvPr>
          <p:cNvSpPr/>
          <p:nvPr/>
        </p:nvSpPr>
        <p:spPr>
          <a:xfrm>
            <a:off x="1629689" y="2309990"/>
            <a:ext cx="1819275" cy="1122680"/>
          </a:xfrm>
          <a:custGeom>
            <a:avLst/>
            <a:gdLst/>
            <a:ahLst/>
            <a:cxnLst/>
            <a:rect l="l" t="t" r="r" b="b"/>
            <a:pathLst>
              <a:path w="1819275" h="1122679">
                <a:moveTo>
                  <a:pt x="1711765" y="1078957"/>
                </a:moveTo>
                <a:lnTo>
                  <a:pt x="1691893" y="1111465"/>
                </a:lnTo>
                <a:lnTo>
                  <a:pt x="1819224" y="1122324"/>
                </a:lnTo>
                <a:lnTo>
                  <a:pt x="1798339" y="1088898"/>
                </a:lnTo>
                <a:lnTo>
                  <a:pt x="1728025" y="1088898"/>
                </a:lnTo>
                <a:lnTo>
                  <a:pt x="1711765" y="1078957"/>
                </a:lnTo>
                <a:close/>
              </a:path>
              <a:path w="1819275" h="1122679">
                <a:moveTo>
                  <a:pt x="1731636" y="1046450"/>
                </a:moveTo>
                <a:lnTo>
                  <a:pt x="1711765" y="1078957"/>
                </a:lnTo>
                <a:lnTo>
                  <a:pt x="1728025" y="1088898"/>
                </a:lnTo>
                <a:lnTo>
                  <a:pt x="1747888" y="1056386"/>
                </a:lnTo>
                <a:lnTo>
                  <a:pt x="1731636" y="1046450"/>
                </a:lnTo>
                <a:close/>
              </a:path>
              <a:path w="1819275" h="1122679">
                <a:moveTo>
                  <a:pt x="1751507" y="1013942"/>
                </a:moveTo>
                <a:lnTo>
                  <a:pt x="1731636" y="1046450"/>
                </a:lnTo>
                <a:lnTo>
                  <a:pt x="1747888" y="1056386"/>
                </a:lnTo>
                <a:lnTo>
                  <a:pt x="1728025" y="1088898"/>
                </a:lnTo>
                <a:lnTo>
                  <a:pt x="1798339" y="1088898"/>
                </a:lnTo>
                <a:lnTo>
                  <a:pt x="1751507" y="1013942"/>
                </a:lnTo>
                <a:close/>
              </a:path>
              <a:path w="1819275" h="1122679">
                <a:moveTo>
                  <a:pt x="19862" y="0"/>
                </a:moveTo>
                <a:lnTo>
                  <a:pt x="0" y="32512"/>
                </a:lnTo>
                <a:lnTo>
                  <a:pt x="1711765" y="1078957"/>
                </a:lnTo>
                <a:lnTo>
                  <a:pt x="1731636" y="1046450"/>
                </a:lnTo>
                <a:lnTo>
                  <a:pt x="198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bject 13">
                <a:extLst>
                  <a:ext uri="{FF2B5EF4-FFF2-40B4-BE49-F238E27FC236}">
                    <a16:creationId xmlns:a16="http://schemas.microsoft.com/office/drawing/2014/main" id="{8B1A592F-5537-48B9-A0AE-320032A97C26}"/>
                  </a:ext>
                </a:extLst>
              </p:cNvPr>
              <p:cNvSpPr txBox="1"/>
              <p:nvPr/>
            </p:nvSpPr>
            <p:spPr>
              <a:xfrm>
                <a:off x="2207818" y="2431796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3" name="object 13">
                <a:extLst>
                  <a:ext uri="{FF2B5EF4-FFF2-40B4-BE49-F238E27FC236}">
                    <a16:creationId xmlns:a16="http://schemas.microsoft.com/office/drawing/2014/main" id="{8B1A592F-5537-48B9-A0AE-320032A97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818" y="2431796"/>
                <a:ext cx="281940" cy="289823"/>
              </a:xfrm>
              <a:prstGeom prst="rect">
                <a:avLst/>
              </a:prstGeom>
              <a:blipFill>
                <a:blip r:embed="rId7"/>
                <a:stretch>
                  <a:fillRect l="-17391" r="-17391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bject 14">
            <a:extLst>
              <a:ext uri="{FF2B5EF4-FFF2-40B4-BE49-F238E27FC236}">
                <a16:creationId xmlns:a16="http://schemas.microsoft.com/office/drawing/2014/main" id="{10C3E1E7-F403-4E4F-A4E5-A168C43503B1}"/>
              </a:ext>
            </a:extLst>
          </p:cNvPr>
          <p:cNvSpPr/>
          <p:nvPr/>
        </p:nvSpPr>
        <p:spPr>
          <a:xfrm>
            <a:off x="1004945" y="373785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80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40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bject 15">
                <a:extLst>
                  <a:ext uri="{FF2B5EF4-FFF2-40B4-BE49-F238E27FC236}">
                    <a16:creationId xmlns:a16="http://schemas.microsoft.com/office/drawing/2014/main" id="{35481EFC-E954-4A4E-84C4-CD5A40A73228}"/>
                  </a:ext>
                </a:extLst>
              </p:cNvPr>
              <p:cNvSpPr txBox="1"/>
              <p:nvPr/>
            </p:nvSpPr>
            <p:spPr>
              <a:xfrm>
                <a:off x="1186016" y="3878579"/>
                <a:ext cx="26860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5" name="object 15">
                <a:extLst>
                  <a:ext uri="{FF2B5EF4-FFF2-40B4-BE49-F238E27FC236}">
                    <a16:creationId xmlns:a16="http://schemas.microsoft.com/office/drawing/2014/main" id="{35481EFC-E954-4A4E-84C4-CD5A40A73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016" y="3878579"/>
                <a:ext cx="268605" cy="289823"/>
              </a:xfrm>
              <a:prstGeom prst="rect">
                <a:avLst/>
              </a:prstGeom>
              <a:blipFill>
                <a:blip r:embed="rId8"/>
                <a:stretch>
                  <a:fillRect l="-13636" r="-13636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bject 16">
            <a:extLst>
              <a:ext uri="{FF2B5EF4-FFF2-40B4-BE49-F238E27FC236}">
                <a16:creationId xmlns:a16="http://schemas.microsoft.com/office/drawing/2014/main" id="{9CA0B4E9-FC76-4137-B97E-E4666204D29F}"/>
              </a:ext>
            </a:extLst>
          </p:cNvPr>
          <p:cNvSpPr/>
          <p:nvPr/>
        </p:nvSpPr>
        <p:spPr>
          <a:xfrm>
            <a:off x="1004945" y="460367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bject 17">
                <a:extLst>
                  <a:ext uri="{FF2B5EF4-FFF2-40B4-BE49-F238E27FC236}">
                    <a16:creationId xmlns:a16="http://schemas.microsoft.com/office/drawing/2014/main" id="{AE171EBF-EC98-417B-AB3B-7140A146077E}"/>
                  </a:ext>
                </a:extLst>
              </p:cNvPr>
              <p:cNvSpPr txBox="1"/>
              <p:nvPr/>
            </p:nvSpPr>
            <p:spPr>
              <a:xfrm>
                <a:off x="1151884" y="4747260"/>
                <a:ext cx="33655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7" name="object 17">
                <a:extLst>
                  <a:ext uri="{FF2B5EF4-FFF2-40B4-BE49-F238E27FC236}">
                    <a16:creationId xmlns:a16="http://schemas.microsoft.com/office/drawing/2014/main" id="{AE171EBF-EC98-417B-AB3B-7140A146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84" y="4747260"/>
                <a:ext cx="336550" cy="289823"/>
              </a:xfrm>
              <a:prstGeom prst="rect">
                <a:avLst/>
              </a:prstGeom>
              <a:blipFill>
                <a:blip r:embed="rId9"/>
                <a:stretch>
                  <a:fillRect l="-1818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bject 18">
            <a:extLst>
              <a:ext uri="{FF2B5EF4-FFF2-40B4-BE49-F238E27FC236}">
                <a16:creationId xmlns:a16="http://schemas.microsoft.com/office/drawing/2014/main" id="{966A1A93-22EF-427D-A1F4-11D03AFDFC5A}"/>
              </a:ext>
            </a:extLst>
          </p:cNvPr>
          <p:cNvSpPr/>
          <p:nvPr/>
        </p:nvSpPr>
        <p:spPr>
          <a:xfrm>
            <a:off x="999539" y="20062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1" y="0"/>
                </a:moveTo>
                <a:lnTo>
                  <a:pt x="272748" y="3469"/>
                </a:lnTo>
                <a:lnTo>
                  <a:pt x="227609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5" y="588520"/>
                </a:lnTo>
                <a:lnTo>
                  <a:pt x="185120" y="610335"/>
                </a:lnTo>
                <a:lnTo>
                  <a:pt x="227609" y="626530"/>
                </a:lnTo>
                <a:lnTo>
                  <a:pt x="272748" y="636610"/>
                </a:lnTo>
                <a:lnTo>
                  <a:pt x="320041" y="640080"/>
                </a:lnTo>
                <a:lnTo>
                  <a:pt x="367335" y="636610"/>
                </a:lnTo>
                <a:lnTo>
                  <a:pt x="412475" y="626530"/>
                </a:lnTo>
                <a:lnTo>
                  <a:pt x="454964" y="610335"/>
                </a:lnTo>
                <a:lnTo>
                  <a:pt x="494308" y="588520"/>
                </a:lnTo>
                <a:lnTo>
                  <a:pt x="530013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6" y="454963"/>
                </a:lnTo>
                <a:lnTo>
                  <a:pt x="626531" y="412473"/>
                </a:lnTo>
                <a:lnTo>
                  <a:pt x="636611" y="367334"/>
                </a:lnTo>
                <a:lnTo>
                  <a:pt x="640081" y="320039"/>
                </a:lnTo>
                <a:lnTo>
                  <a:pt x="636611" y="272745"/>
                </a:lnTo>
                <a:lnTo>
                  <a:pt x="626531" y="227606"/>
                </a:lnTo>
                <a:lnTo>
                  <a:pt x="610336" y="185116"/>
                </a:lnTo>
                <a:lnTo>
                  <a:pt x="588522" y="145772"/>
                </a:lnTo>
                <a:lnTo>
                  <a:pt x="561582" y="110068"/>
                </a:lnTo>
                <a:lnTo>
                  <a:pt x="530013" y="78498"/>
                </a:lnTo>
                <a:lnTo>
                  <a:pt x="494308" y="51559"/>
                </a:lnTo>
                <a:lnTo>
                  <a:pt x="454964" y="29744"/>
                </a:lnTo>
                <a:lnTo>
                  <a:pt x="412475" y="13549"/>
                </a:lnTo>
                <a:lnTo>
                  <a:pt x="367335" y="3469"/>
                </a:lnTo>
                <a:lnTo>
                  <a:pt x="320041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9">
            <a:extLst>
              <a:ext uri="{FF2B5EF4-FFF2-40B4-BE49-F238E27FC236}">
                <a16:creationId xmlns:a16="http://schemas.microsoft.com/office/drawing/2014/main" id="{FD0EB279-DC23-4A6D-8601-D33B91086F4D}"/>
              </a:ext>
            </a:extLst>
          </p:cNvPr>
          <p:cNvSpPr txBox="1"/>
          <p:nvPr/>
        </p:nvSpPr>
        <p:spPr>
          <a:xfrm>
            <a:off x="1235442" y="2147316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65" dirty="0">
                <a:cs typeface="DejaVu Sans"/>
              </a:rPr>
              <a:t>1</a:t>
            </a:r>
            <a:endParaRPr sz="2000" dirty="0">
              <a:cs typeface="DejaVu Sans"/>
            </a:endParaRPr>
          </a:p>
        </p:txBody>
      </p:sp>
      <p:sp>
        <p:nvSpPr>
          <p:cNvPr id="60" name="object 20">
            <a:extLst>
              <a:ext uri="{FF2B5EF4-FFF2-40B4-BE49-F238E27FC236}">
                <a16:creationId xmlns:a16="http://schemas.microsoft.com/office/drawing/2014/main" id="{6C7CE6BC-C950-4481-A8D6-D8B9DBF94050}"/>
              </a:ext>
            </a:extLst>
          </p:cNvPr>
          <p:cNvSpPr/>
          <p:nvPr/>
        </p:nvSpPr>
        <p:spPr>
          <a:xfrm>
            <a:off x="1004945" y="287202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bject 21">
                <a:extLst>
                  <a:ext uri="{FF2B5EF4-FFF2-40B4-BE49-F238E27FC236}">
                    <a16:creationId xmlns:a16="http://schemas.microsoft.com/office/drawing/2014/main" id="{845D9031-3471-4954-9056-5B96F9E42B13}"/>
                  </a:ext>
                </a:extLst>
              </p:cNvPr>
              <p:cNvSpPr txBox="1"/>
              <p:nvPr/>
            </p:nvSpPr>
            <p:spPr>
              <a:xfrm>
                <a:off x="1188968" y="3012948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1" name="object 21">
                <a:extLst>
                  <a:ext uri="{FF2B5EF4-FFF2-40B4-BE49-F238E27FC236}">
                    <a16:creationId xmlns:a16="http://schemas.microsoft.com/office/drawing/2014/main" id="{845D9031-3471-4954-9056-5B96F9E42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968" y="3012948"/>
                <a:ext cx="262255" cy="289823"/>
              </a:xfrm>
              <a:prstGeom prst="rect">
                <a:avLst/>
              </a:prstGeom>
              <a:blipFill>
                <a:blip r:embed="rId10"/>
                <a:stretch>
                  <a:fillRect l="-16279" r="-13953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bject 31">
            <a:extLst>
              <a:ext uri="{FF2B5EF4-FFF2-40B4-BE49-F238E27FC236}">
                <a16:creationId xmlns:a16="http://schemas.microsoft.com/office/drawing/2014/main" id="{E274DC85-27CA-4734-90D1-19F063246934}"/>
              </a:ext>
            </a:extLst>
          </p:cNvPr>
          <p:cNvSpPr/>
          <p:nvPr/>
        </p:nvSpPr>
        <p:spPr>
          <a:xfrm>
            <a:off x="3403930" y="329921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2">
            <a:extLst>
              <a:ext uri="{FF2B5EF4-FFF2-40B4-BE49-F238E27FC236}">
                <a16:creationId xmlns:a16="http://schemas.microsoft.com/office/drawing/2014/main" id="{6CC24954-384C-49A2-829F-ECC783C1E841}"/>
              </a:ext>
            </a:extLst>
          </p:cNvPr>
          <p:cNvSpPr txBox="1"/>
          <p:nvPr/>
        </p:nvSpPr>
        <p:spPr>
          <a:xfrm>
            <a:off x="3598557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DejaVu Sans"/>
                <a:cs typeface="DejaVu Sans"/>
              </a:rPr>
              <a:t>Σ</a:t>
            </a:r>
            <a:endParaRPr sz="3200">
              <a:latin typeface="DejaVu Sans"/>
              <a:cs typeface="DejaVu Sans"/>
            </a:endParaRPr>
          </a:p>
        </p:txBody>
      </p:sp>
      <p:sp>
        <p:nvSpPr>
          <p:cNvPr id="64" name="object 33">
            <a:extLst>
              <a:ext uri="{FF2B5EF4-FFF2-40B4-BE49-F238E27FC236}">
                <a16:creationId xmlns:a16="http://schemas.microsoft.com/office/drawing/2014/main" id="{595076ED-87A0-473B-9FC4-D4A678C29108}"/>
              </a:ext>
            </a:extLst>
          </p:cNvPr>
          <p:cNvSpPr/>
          <p:nvPr/>
        </p:nvSpPr>
        <p:spPr>
          <a:xfrm>
            <a:off x="4043934" y="3567086"/>
            <a:ext cx="555625" cy="114300"/>
          </a:xfrm>
          <a:custGeom>
            <a:avLst/>
            <a:gdLst/>
            <a:ahLst/>
            <a:cxnLst/>
            <a:rect l="l" t="t" r="r" b="b"/>
            <a:pathLst>
              <a:path w="555625" h="114300">
                <a:moveTo>
                  <a:pt x="441223" y="0"/>
                </a:moveTo>
                <a:lnTo>
                  <a:pt x="441054" y="38103"/>
                </a:lnTo>
                <a:lnTo>
                  <a:pt x="460108" y="38188"/>
                </a:lnTo>
                <a:lnTo>
                  <a:pt x="459930" y="76288"/>
                </a:lnTo>
                <a:lnTo>
                  <a:pt x="440884" y="76288"/>
                </a:lnTo>
                <a:lnTo>
                  <a:pt x="440715" y="114300"/>
                </a:lnTo>
                <a:lnTo>
                  <a:pt x="517607" y="76288"/>
                </a:lnTo>
                <a:lnTo>
                  <a:pt x="459930" y="76288"/>
                </a:lnTo>
                <a:lnTo>
                  <a:pt x="517780" y="76203"/>
                </a:lnTo>
                <a:lnTo>
                  <a:pt x="555269" y="57670"/>
                </a:lnTo>
                <a:lnTo>
                  <a:pt x="441223" y="0"/>
                </a:lnTo>
                <a:close/>
              </a:path>
              <a:path w="555625" h="114300">
                <a:moveTo>
                  <a:pt x="441054" y="38103"/>
                </a:moveTo>
                <a:lnTo>
                  <a:pt x="440884" y="76203"/>
                </a:lnTo>
                <a:lnTo>
                  <a:pt x="459930" y="76288"/>
                </a:lnTo>
                <a:lnTo>
                  <a:pt x="460108" y="38188"/>
                </a:lnTo>
                <a:lnTo>
                  <a:pt x="441054" y="38103"/>
                </a:lnTo>
                <a:close/>
              </a:path>
              <a:path w="555625" h="114300">
                <a:moveTo>
                  <a:pt x="165" y="36118"/>
                </a:moveTo>
                <a:lnTo>
                  <a:pt x="0" y="74218"/>
                </a:lnTo>
                <a:lnTo>
                  <a:pt x="440884" y="76203"/>
                </a:lnTo>
                <a:lnTo>
                  <a:pt x="441054" y="38103"/>
                </a:lnTo>
                <a:lnTo>
                  <a:pt x="165" y="36118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4">
            <a:extLst>
              <a:ext uri="{FF2B5EF4-FFF2-40B4-BE49-F238E27FC236}">
                <a16:creationId xmlns:a16="http://schemas.microsoft.com/office/drawing/2014/main" id="{42FB2D6F-C439-4EF5-B412-D6A5BB8D7917}"/>
              </a:ext>
            </a:extLst>
          </p:cNvPr>
          <p:cNvSpPr/>
          <p:nvPr/>
        </p:nvSpPr>
        <p:spPr>
          <a:xfrm>
            <a:off x="5237772" y="3574669"/>
            <a:ext cx="586105" cy="114300"/>
          </a:xfrm>
          <a:custGeom>
            <a:avLst/>
            <a:gdLst/>
            <a:ahLst/>
            <a:cxnLst/>
            <a:rect l="l" t="t" r="r" b="b"/>
            <a:pathLst>
              <a:path w="586104" h="114300">
                <a:moveTo>
                  <a:pt x="472313" y="0"/>
                </a:moveTo>
                <a:lnTo>
                  <a:pt x="471741" y="38094"/>
                </a:lnTo>
                <a:lnTo>
                  <a:pt x="490778" y="38379"/>
                </a:lnTo>
                <a:lnTo>
                  <a:pt x="490207" y="76479"/>
                </a:lnTo>
                <a:lnTo>
                  <a:pt x="471165" y="76479"/>
                </a:lnTo>
                <a:lnTo>
                  <a:pt x="470598" y="114287"/>
                </a:lnTo>
                <a:lnTo>
                  <a:pt x="549124" y="76479"/>
                </a:lnTo>
                <a:lnTo>
                  <a:pt x="490207" y="76479"/>
                </a:lnTo>
                <a:lnTo>
                  <a:pt x="471169" y="76193"/>
                </a:lnTo>
                <a:lnTo>
                  <a:pt x="549717" y="76193"/>
                </a:lnTo>
                <a:lnTo>
                  <a:pt x="585736" y="58851"/>
                </a:lnTo>
                <a:lnTo>
                  <a:pt x="472313" y="0"/>
                </a:lnTo>
                <a:close/>
              </a:path>
              <a:path w="586104" h="114300">
                <a:moveTo>
                  <a:pt x="471741" y="38094"/>
                </a:moveTo>
                <a:lnTo>
                  <a:pt x="471169" y="76193"/>
                </a:lnTo>
                <a:lnTo>
                  <a:pt x="490207" y="76479"/>
                </a:lnTo>
                <a:lnTo>
                  <a:pt x="490778" y="38379"/>
                </a:lnTo>
                <a:lnTo>
                  <a:pt x="471741" y="38094"/>
                </a:lnTo>
                <a:close/>
              </a:path>
              <a:path w="586104" h="114300">
                <a:moveTo>
                  <a:pt x="558" y="31038"/>
                </a:moveTo>
                <a:lnTo>
                  <a:pt x="0" y="69126"/>
                </a:lnTo>
                <a:lnTo>
                  <a:pt x="471169" y="76193"/>
                </a:lnTo>
                <a:lnTo>
                  <a:pt x="471741" y="38094"/>
                </a:lnTo>
                <a:lnTo>
                  <a:pt x="558" y="31038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35">
            <a:extLst>
              <a:ext uri="{FF2B5EF4-FFF2-40B4-BE49-F238E27FC236}">
                <a16:creationId xmlns:a16="http://schemas.microsoft.com/office/drawing/2014/main" id="{81FE9F95-3740-4D73-B905-B95E350BCCE5}"/>
              </a:ext>
            </a:extLst>
          </p:cNvPr>
          <p:cNvSpPr/>
          <p:nvPr/>
        </p:nvSpPr>
        <p:spPr>
          <a:xfrm>
            <a:off x="5851855" y="330634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41">
            <a:extLst>
              <a:ext uri="{FF2B5EF4-FFF2-40B4-BE49-F238E27FC236}">
                <a16:creationId xmlns:a16="http://schemas.microsoft.com/office/drawing/2014/main" id="{EFDA1763-7CB9-48D9-9EFF-258A0B837175}"/>
              </a:ext>
            </a:extLst>
          </p:cNvPr>
          <p:cNvSpPr/>
          <p:nvPr/>
        </p:nvSpPr>
        <p:spPr>
          <a:xfrm>
            <a:off x="4605375" y="330494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bject 11">
                <a:extLst>
                  <a:ext uri="{FF2B5EF4-FFF2-40B4-BE49-F238E27FC236}">
                    <a16:creationId xmlns:a16="http://schemas.microsoft.com/office/drawing/2014/main" id="{16616C5C-F7FD-4537-BC46-1CE6E9FCF33C}"/>
                  </a:ext>
                </a:extLst>
              </p:cNvPr>
              <p:cNvSpPr txBox="1"/>
              <p:nvPr/>
            </p:nvSpPr>
            <p:spPr>
              <a:xfrm>
                <a:off x="2180488" y="3559294"/>
                <a:ext cx="281940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68" name="object 11">
                <a:extLst>
                  <a:ext uri="{FF2B5EF4-FFF2-40B4-BE49-F238E27FC236}">
                    <a16:creationId xmlns:a16="http://schemas.microsoft.com/office/drawing/2014/main" id="{16616C5C-F7FD-4537-BC46-1CE6E9FCF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488" y="3559294"/>
                <a:ext cx="281940" cy="566822"/>
              </a:xfrm>
              <a:prstGeom prst="rect">
                <a:avLst/>
              </a:prstGeom>
              <a:blipFill>
                <a:blip r:embed="rId11"/>
                <a:stretch>
                  <a:fillRect l="-17391" r="-173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bject 14">
            <a:extLst>
              <a:ext uri="{FF2B5EF4-FFF2-40B4-BE49-F238E27FC236}">
                <a16:creationId xmlns:a16="http://schemas.microsoft.com/office/drawing/2014/main" id="{8BD4E604-66BF-4E5E-863C-D519516E8EBA}"/>
              </a:ext>
            </a:extLst>
          </p:cNvPr>
          <p:cNvSpPr/>
          <p:nvPr/>
        </p:nvSpPr>
        <p:spPr>
          <a:xfrm>
            <a:off x="4733544" y="3392423"/>
            <a:ext cx="384048" cy="4632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bject 32">
                <a:extLst>
                  <a:ext uri="{FF2B5EF4-FFF2-40B4-BE49-F238E27FC236}">
                    <a16:creationId xmlns:a16="http://schemas.microsoft.com/office/drawing/2014/main" id="{14188E1F-3B0E-4D53-BCF3-109B2F568A4A}"/>
                  </a:ext>
                </a:extLst>
              </p:cNvPr>
              <p:cNvSpPr txBox="1"/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0" name="object 32">
                <a:extLst>
                  <a:ext uri="{FF2B5EF4-FFF2-40B4-BE49-F238E27FC236}">
                    <a16:creationId xmlns:a16="http://schemas.microsoft.com/office/drawing/2014/main" id="{14188E1F-3B0E-4D53-BCF3-109B2F56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  <a:blipFill>
                <a:blip r:embed="rId13"/>
                <a:stretch>
                  <a:fillRect l="-50000" t="-15385" r="-96154" b="-288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0990" y="269748"/>
            <a:ext cx="69107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Common </a:t>
            </a:r>
            <a:r>
              <a:rPr spc="-100" dirty="0"/>
              <a:t>Activation</a:t>
            </a:r>
            <a:r>
              <a:rPr spc="-315" dirty="0"/>
              <a:t> </a:t>
            </a:r>
            <a:r>
              <a:rPr spc="-220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56850" y="6098540"/>
            <a:ext cx="40786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latin typeface="Arial"/>
                <a:cs typeface="Arial"/>
              </a:rPr>
              <a:t>NOTE: </a:t>
            </a:r>
            <a:r>
              <a:rPr sz="1800" spc="-45" dirty="0">
                <a:latin typeface="Arial"/>
                <a:cs typeface="Arial"/>
              </a:rPr>
              <a:t>All </a:t>
            </a:r>
            <a:r>
              <a:rPr sz="1800" spc="-100" dirty="0">
                <a:latin typeface="Arial"/>
                <a:cs typeface="Arial"/>
              </a:rPr>
              <a:t>activation functions </a:t>
            </a:r>
            <a:r>
              <a:rPr sz="1800" spc="-130" dirty="0">
                <a:latin typeface="Arial"/>
                <a:cs typeface="Arial"/>
              </a:rPr>
              <a:t>are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non-linear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8459" y="1468628"/>
            <a:ext cx="1562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latin typeface="Arial"/>
                <a:cs typeface="Arial"/>
              </a:rPr>
              <a:t>Sigmoid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14" dirty="0"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84556" y="2104189"/>
            <a:ext cx="2734529" cy="1686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15001" y="1468628"/>
            <a:ext cx="173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Arial"/>
                <a:cs typeface="Arial"/>
              </a:rPr>
              <a:t>Hyperbolic</a:t>
            </a:r>
            <a:r>
              <a:rPr sz="1800" spc="-300" dirty="0">
                <a:latin typeface="Arial"/>
                <a:cs typeface="Arial"/>
              </a:rPr>
              <a:t> </a:t>
            </a:r>
            <a:r>
              <a:rPr sz="1800" spc="-160" dirty="0">
                <a:latin typeface="Arial"/>
                <a:cs typeface="Arial"/>
              </a:rPr>
              <a:t>Tangent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53194" y="2098440"/>
            <a:ext cx="2778393" cy="1690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413750" y="1468628"/>
            <a:ext cx="2575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latin typeface="Arial"/>
                <a:cs typeface="Arial"/>
              </a:rPr>
              <a:t>Rectified </a:t>
            </a:r>
            <a:r>
              <a:rPr sz="1800" spc="-120" dirty="0">
                <a:latin typeface="Arial"/>
                <a:cs typeface="Arial"/>
              </a:rPr>
              <a:t>Linear </a:t>
            </a:r>
            <a:r>
              <a:rPr sz="1800" spc="-45" dirty="0">
                <a:latin typeface="Arial"/>
                <a:cs typeface="Arial"/>
              </a:rPr>
              <a:t>Unit</a:t>
            </a:r>
            <a:r>
              <a:rPr sz="1800" spc="140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(ReLU)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16006" y="2097906"/>
            <a:ext cx="2625062" cy="17256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39174" y="5263527"/>
            <a:ext cx="2482850" cy="426084"/>
          </a:xfrm>
          <a:custGeom>
            <a:avLst/>
            <a:gdLst/>
            <a:ahLst/>
            <a:cxnLst/>
            <a:rect l="l" t="t" r="r" b="b"/>
            <a:pathLst>
              <a:path w="2482850" h="426085">
                <a:moveTo>
                  <a:pt x="2411326" y="0"/>
                </a:moveTo>
                <a:lnTo>
                  <a:pt x="70932" y="0"/>
                </a:lnTo>
                <a:lnTo>
                  <a:pt x="43320" y="5574"/>
                </a:lnTo>
                <a:lnTo>
                  <a:pt x="20773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3"/>
                </a:lnTo>
                <a:lnTo>
                  <a:pt x="5573" y="382241"/>
                </a:lnTo>
                <a:lnTo>
                  <a:pt x="20773" y="404787"/>
                </a:lnTo>
                <a:lnTo>
                  <a:pt x="43320" y="419987"/>
                </a:lnTo>
                <a:lnTo>
                  <a:pt x="70932" y="425561"/>
                </a:lnTo>
                <a:lnTo>
                  <a:pt x="2411326" y="425561"/>
                </a:lnTo>
                <a:lnTo>
                  <a:pt x="2438937" y="419987"/>
                </a:lnTo>
                <a:lnTo>
                  <a:pt x="2461483" y="404787"/>
                </a:lnTo>
                <a:lnTo>
                  <a:pt x="2476682" y="382241"/>
                </a:lnTo>
                <a:lnTo>
                  <a:pt x="2482255" y="354633"/>
                </a:lnTo>
                <a:lnTo>
                  <a:pt x="2482255" y="70929"/>
                </a:lnTo>
                <a:lnTo>
                  <a:pt x="2476682" y="43323"/>
                </a:lnTo>
                <a:lnTo>
                  <a:pt x="2461483" y="20777"/>
                </a:lnTo>
                <a:lnTo>
                  <a:pt x="2438937" y="5574"/>
                </a:lnTo>
                <a:lnTo>
                  <a:pt x="241132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716849" y="5329428"/>
            <a:ext cx="14293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tf.nn.sigmoid(z)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56360" y="5321808"/>
            <a:ext cx="298703" cy="310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52504" y="5263527"/>
            <a:ext cx="2482850" cy="426084"/>
          </a:xfrm>
          <a:custGeom>
            <a:avLst/>
            <a:gdLst/>
            <a:ahLst/>
            <a:cxnLst/>
            <a:rect l="l" t="t" r="r" b="b"/>
            <a:pathLst>
              <a:path w="2482850" h="426085">
                <a:moveTo>
                  <a:pt x="2411336" y="0"/>
                </a:moveTo>
                <a:lnTo>
                  <a:pt x="70929" y="0"/>
                </a:lnTo>
                <a:lnTo>
                  <a:pt x="43323" y="5574"/>
                </a:lnTo>
                <a:lnTo>
                  <a:pt x="20777" y="20777"/>
                </a:lnTo>
                <a:lnTo>
                  <a:pt x="5574" y="43323"/>
                </a:lnTo>
                <a:lnTo>
                  <a:pt x="0" y="70929"/>
                </a:lnTo>
                <a:lnTo>
                  <a:pt x="0" y="354633"/>
                </a:lnTo>
                <a:lnTo>
                  <a:pt x="5574" y="382241"/>
                </a:lnTo>
                <a:lnTo>
                  <a:pt x="20777" y="404787"/>
                </a:lnTo>
                <a:lnTo>
                  <a:pt x="43323" y="419987"/>
                </a:lnTo>
                <a:lnTo>
                  <a:pt x="70929" y="425561"/>
                </a:lnTo>
                <a:lnTo>
                  <a:pt x="2411336" y="425561"/>
                </a:lnTo>
                <a:lnTo>
                  <a:pt x="2438942" y="419987"/>
                </a:lnTo>
                <a:lnTo>
                  <a:pt x="2461488" y="404787"/>
                </a:lnTo>
                <a:lnTo>
                  <a:pt x="2476690" y="382241"/>
                </a:lnTo>
                <a:lnTo>
                  <a:pt x="2482265" y="354633"/>
                </a:lnTo>
                <a:lnTo>
                  <a:pt x="2482265" y="70929"/>
                </a:lnTo>
                <a:lnTo>
                  <a:pt x="2476690" y="43323"/>
                </a:lnTo>
                <a:lnTo>
                  <a:pt x="2461488" y="20777"/>
                </a:lnTo>
                <a:lnTo>
                  <a:pt x="2438942" y="5574"/>
                </a:lnTo>
                <a:lnTo>
                  <a:pt x="241133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330190" y="5329428"/>
            <a:ext cx="1167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tf.nn.tanh(z)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971288" y="5321808"/>
            <a:ext cx="295656" cy="3108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475891" y="5263527"/>
            <a:ext cx="2482850" cy="426084"/>
          </a:xfrm>
          <a:custGeom>
            <a:avLst/>
            <a:gdLst/>
            <a:ahLst/>
            <a:cxnLst/>
            <a:rect l="l" t="t" r="r" b="b"/>
            <a:pathLst>
              <a:path w="2482850" h="426085">
                <a:moveTo>
                  <a:pt x="2411323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3"/>
                </a:lnTo>
                <a:lnTo>
                  <a:pt x="5573" y="382241"/>
                </a:lnTo>
                <a:lnTo>
                  <a:pt x="20772" y="404787"/>
                </a:lnTo>
                <a:lnTo>
                  <a:pt x="43317" y="419987"/>
                </a:lnTo>
                <a:lnTo>
                  <a:pt x="70929" y="425561"/>
                </a:lnTo>
                <a:lnTo>
                  <a:pt x="2411323" y="425561"/>
                </a:lnTo>
                <a:lnTo>
                  <a:pt x="2438935" y="419987"/>
                </a:lnTo>
                <a:lnTo>
                  <a:pt x="2461480" y="404787"/>
                </a:lnTo>
                <a:lnTo>
                  <a:pt x="2476679" y="382241"/>
                </a:lnTo>
                <a:lnTo>
                  <a:pt x="2482253" y="354633"/>
                </a:lnTo>
                <a:lnTo>
                  <a:pt x="2482253" y="70929"/>
                </a:lnTo>
                <a:lnTo>
                  <a:pt x="2476679" y="43323"/>
                </a:lnTo>
                <a:lnTo>
                  <a:pt x="2461480" y="20777"/>
                </a:lnTo>
                <a:lnTo>
                  <a:pt x="2438935" y="5574"/>
                </a:lnTo>
                <a:lnTo>
                  <a:pt x="241132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953563" y="5329428"/>
            <a:ext cx="1167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tf.nn.relu(z)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595359" y="5321808"/>
            <a:ext cx="295655" cy="3108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C3D76A9-E6F9-4544-9947-BFCF7455BB9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19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B0AC747-34CD-40E7-85F6-7DAE807A2066}"/>
                  </a:ext>
                </a:extLst>
              </p:cNvPr>
              <p:cNvSpPr/>
              <p:nvPr/>
            </p:nvSpPr>
            <p:spPr>
              <a:xfrm>
                <a:off x="876196" y="3903425"/>
                <a:ext cx="3207259" cy="1155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)(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B0AC747-34CD-40E7-85F6-7DAE807A20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96" y="3903425"/>
                <a:ext cx="3207259" cy="11556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C602290-81F9-4ABD-A775-80EBCB9E7A5D}"/>
                  </a:ext>
                </a:extLst>
              </p:cNvPr>
              <p:cNvSpPr/>
              <p:nvPr/>
            </p:nvSpPr>
            <p:spPr>
              <a:xfrm>
                <a:off x="4560951" y="3903425"/>
                <a:ext cx="3048000" cy="14638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S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C602290-81F9-4ABD-A775-80EBCB9E7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951" y="3903425"/>
                <a:ext cx="3048000" cy="14638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0726A0C-03D1-4FFA-8CCC-A2EAB50B16D2}"/>
                  </a:ext>
                </a:extLst>
              </p:cNvPr>
              <p:cNvSpPr/>
              <p:nvPr/>
            </p:nvSpPr>
            <p:spPr>
              <a:xfrm>
                <a:off x="8086447" y="3895826"/>
                <a:ext cx="3207259" cy="1255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SG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max</m:t>
                      </m:r>
                      <m:r>
                        <a:rPr lang="en-SG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  &amp;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  &amp;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0726A0C-03D1-4FFA-8CCC-A2EAB50B1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447" y="3895826"/>
                <a:ext cx="3207259" cy="12550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F46F-2033-42E6-8FA9-602AF855A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B6F7D-7CA8-4D03-AB2D-92F8E81B4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4648" y="1752600"/>
            <a:ext cx="10551552" cy="38164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3200" dirty="0"/>
              <a:t>What is AI, ML, DL?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3200" spc="-85" dirty="0"/>
              <a:t>Why Deep Learning and Why Now?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3200" dirty="0"/>
              <a:t>Review: Perceptron, </a:t>
            </a:r>
            <a:r>
              <a:rPr lang="en-SG" sz="3200"/>
              <a:t>Neural Network</a:t>
            </a:r>
            <a:endParaRPr lang="en-SG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3200" dirty="0"/>
              <a:t>Introduction to TensorFlow, </a:t>
            </a:r>
            <a:r>
              <a:rPr lang="en-SG" sz="3200" dirty="0" err="1"/>
              <a:t>Keras</a:t>
            </a:r>
            <a:endParaRPr lang="en-SG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6F50A-C705-47D1-B4AF-7A4541D70D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13269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327" y="269748"/>
            <a:ext cx="7967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Importance </a:t>
            </a:r>
            <a:r>
              <a:rPr spc="-75" dirty="0"/>
              <a:t>of </a:t>
            </a:r>
            <a:r>
              <a:rPr spc="-100" dirty="0"/>
              <a:t>Activation</a:t>
            </a:r>
            <a:r>
              <a:rPr spc="-210" dirty="0"/>
              <a:t> </a:t>
            </a:r>
            <a:r>
              <a:rPr spc="-220" dirty="0"/>
              <a:t>Functions</a:t>
            </a:r>
          </a:p>
        </p:txBody>
      </p:sp>
      <p:sp>
        <p:nvSpPr>
          <p:cNvPr id="4" name="object 4"/>
          <p:cNvSpPr/>
          <p:nvPr/>
        </p:nvSpPr>
        <p:spPr>
          <a:xfrm>
            <a:off x="4392167" y="2410967"/>
            <a:ext cx="3410712" cy="2697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06038" y="5393436"/>
            <a:ext cx="49809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8215" marR="5080" indent="-946150">
              <a:lnSpc>
                <a:spcPct val="100000"/>
              </a:lnSpc>
              <a:spcBef>
                <a:spcPts val="100"/>
              </a:spcBef>
            </a:pPr>
            <a:r>
              <a:rPr sz="2000" spc="-45" dirty="0">
                <a:latin typeface="Arial"/>
                <a:cs typeface="Arial"/>
              </a:rPr>
              <a:t>What </a:t>
            </a:r>
            <a:r>
              <a:rPr sz="2000" spc="-75" dirty="0">
                <a:latin typeface="Arial"/>
                <a:cs typeface="Arial"/>
              </a:rPr>
              <a:t>if </a:t>
            </a:r>
            <a:r>
              <a:rPr sz="2000" spc="-110" dirty="0">
                <a:latin typeface="Arial"/>
                <a:cs typeface="Arial"/>
              </a:rPr>
              <a:t>we wanted </a:t>
            </a:r>
            <a:r>
              <a:rPr sz="2000" spc="5" dirty="0">
                <a:latin typeface="Arial"/>
                <a:cs typeface="Arial"/>
              </a:rPr>
              <a:t>to </a:t>
            </a:r>
            <a:r>
              <a:rPr sz="2000" spc="-100" dirty="0">
                <a:latin typeface="Arial"/>
                <a:cs typeface="Arial"/>
              </a:rPr>
              <a:t>build </a:t>
            </a:r>
            <a:r>
              <a:rPr sz="2000" spc="-260" dirty="0">
                <a:latin typeface="Arial"/>
                <a:cs typeface="Arial"/>
              </a:rPr>
              <a:t>a </a:t>
            </a:r>
            <a:r>
              <a:rPr sz="2000" spc="-85" dirty="0">
                <a:latin typeface="Arial"/>
                <a:cs typeface="Arial"/>
              </a:rPr>
              <a:t>Neural </a:t>
            </a:r>
            <a:r>
              <a:rPr sz="2000" spc="-30" dirty="0">
                <a:latin typeface="Arial"/>
                <a:cs typeface="Arial"/>
              </a:rPr>
              <a:t>Network </a:t>
            </a:r>
            <a:r>
              <a:rPr sz="2000" spc="5" dirty="0">
                <a:latin typeface="Arial"/>
                <a:cs typeface="Arial"/>
              </a:rPr>
              <a:t>to  </a:t>
            </a:r>
            <a:r>
              <a:rPr sz="2000" spc="-140" dirty="0">
                <a:latin typeface="Arial"/>
                <a:cs typeface="Arial"/>
              </a:rPr>
              <a:t>distinguish green </a:t>
            </a:r>
            <a:r>
              <a:rPr sz="2000" spc="-225" dirty="0">
                <a:latin typeface="Arial"/>
                <a:cs typeface="Arial"/>
              </a:rPr>
              <a:t>vs </a:t>
            </a:r>
            <a:r>
              <a:rPr sz="2000" spc="-85" dirty="0">
                <a:latin typeface="Arial"/>
                <a:cs typeface="Arial"/>
              </a:rPr>
              <a:t>red</a:t>
            </a:r>
            <a:r>
              <a:rPr sz="2000" spc="125" dirty="0">
                <a:latin typeface="Arial"/>
                <a:cs typeface="Arial"/>
              </a:rPr>
              <a:t> </a:t>
            </a:r>
            <a:r>
              <a:rPr sz="2000" spc="-165" dirty="0">
                <a:latin typeface="Arial"/>
                <a:cs typeface="Arial"/>
              </a:rPr>
              <a:t>points?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30BF18-C398-47C6-BB87-7AFDE31F63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20</a:t>
            </a:fld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1CFE4-3060-4C9E-992E-62A1A7B6A4A1}"/>
              </a:ext>
            </a:extLst>
          </p:cNvPr>
          <p:cNvSpPr txBox="1"/>
          <p:nvPr/>
        </p:nvSpPr>
        <p:spPr>
          <a:xfrm>
            <a:off x="818657" y="1575975"/>
            <a:ext cx="1055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i="1" dirty="0"/>
              <a:t>The purpose of activation functions is to introduce </a:t>
            </a:r>
            <a:r>
              <a:rPr lang="en-SG" sz="2400" b="1" i="1" dirty="0"/>
              <a:t>non-linearities</a:t>
            </a:r>
            <a:r>
              <a:rPr lang="en-SG" sz="2400" i="1" dirty="0"/>
              <a:t> into the network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327" y="269748"/>
            <a:ext cx="7967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Importance </a:t>
            </a:r>
            <a:r>
              <a:rPr spc="-75" dirty="0"/>
              <a:t>of </a:t>
            </a:r>
            <a:r>
              <a:rPr spc="-100" dirty="0"/>
              <a:t>Activation</a:t>
            </a:r>
            <a:r>
              <a:rPr spc="-210" dirty="0"/>
              <a:t> </a:t>
            </a:r>
            <a:r>
              <a:rPr spc="-220" dirty="0"/>
              <a:t>Functions</a:t>
            </a:r>
          </a:p>
        </p:txBody>
      </p:sp>
      <p:sp>
        <p:nvSpPr>
          <p:cNvPr id="4" name="object 4"/>
          <p:cNvSpPr/>
          <p:nvPr/>
        </p:nvSpPr>
        <p:spPr>
          <a:xfrm>
            <a:off x="1773935" y="2423160"/>
            <a:ext cx="3413760" cy="2697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06448" y="5498083"/>
            <a:ext cx="374586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13360" marR="5080" indent="-201295">
              <a:lnSpc>
                <a:spcPct val="102200"/>
              </a:lnSpc>
              <a:spcBef>
                <a:spcPts val="50"/>
              </a:spcBef>
            </a:pPr>
            <a:r>
              <a:rPr sz="1800" spc="-120" dirty="0">
                <a:latin typeface="Arial"/>
                <a:cs typeface="Arial"/>
              </a:rPr>
              <a:t>Linear </a:t>
            </a:r>
            <a:r>
              <a:rPr sz="1800" spc="-80" dirty="0">
                <a:latin typeface="Arial"/>
                <a:cs typeface="Arial"/>
              </a:rPr>
              <a:t>Activation </a:t>
            </a:r>
            <a:r>
              <a:rPr sz="1800" spc="-100" dirty="0">
                <a:latin typeface="Arial"/>
                <a:cs typeface="Arial"/>
              </a:rPr>
              <a:t>functions </a:t>
            </a:r>
            <a:r>
              <a:rPr sz="1800" spc="-90" dirty="0">
                <a:latin typeface="Arial"/>
                <a:cs typeface="Arial"/>
              </a:rPr>
              <a:t>produce </a:t>
            </a:r>
            <a:r>
              <a:rPr sz="1800" spc="-110" dirty="0">
                <a:latin typeface="Arial"/>
                <a:cs typeface="Arial"/>
              </a:rPr>
              <a:t>linear  </a:t>
            </a:r>
            <a:r>
              <a:rPr sz="1800" spc="-135" dirty="0">
                <a:latin typeface="Arial"/>
                <a:cs typeface="Arial"/>
              </a:rPr>
              <a:t>decisions </a:t>
            </a:r>
            <a:r>
              <a:rPr sz="1800" spc="-75" dirty="0">
                <a:latin typeface="Arial"/>
                <a:cs typeface="Arial"/>
              </a:rPr>
              <a:t>no matter the </a:t>
            </a:r>
            <a:r>
              <a:rPr sz="1800" spc="-55" dirty="0">
                <a:latin typeface="Arial"/>
                <a:cs typeface="Arial"/>
              </a:rPr>
              <a:t>network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75" dirty="0">
                <a:latin typeface="Arial"/>
                <a:cs typeface="Arial"/>
              </a:rPr>
              <a:t>size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9267" y="2419985"/>
            <a:ext cx="2390140" cy="2559050"/>
          </a:xfrm>
          <a:custGeom>
            <a:avLst/>
            <a:gdLst/>
            <a:ahLst/>
            <a:cxnLst/>
            <a:rect l="l" t="t" r="r" b="b"/>
            <a:pathLst>
              <a:path w="2390140" h="2559050">
                <a:moveTo>
                  <a:pt x="0" y="0"/>
                </a:moveTo>
                <a:lnTo>
                  <a:pt x="1158" y="51119"/>
                </a:lnTo>
                <a:lnTo>
                  <a:pt x="2194" y="102238"/>
                </a:lnTo>
                <a:lnTo>
                  <a:pt x="3112" y="153359"/>
                </a:lnTo>
                <a:lnTo>
                  <a:pt x="3917" y="204480"/>
                </a:lnTo>
                <a:lnTo>
                  <a:pt x="4614" y="255601"/>
                </a:lnTo>
                <a:lnTo>
                  <a:pt x="5208" y="306723"/>
                </a:lnTo>
                <a:lnTo>
                  <a:pt x="5705" y="357846"/>
                </a:lnTo>
                <a:lnTo>
                  <a:pt x="6109" y="408969"/>
                </a:lnTo>
                <a:lnTo>
                  <a:pt x="6426" y="460092"/>
                </a:lnTo>
                <a:lnTo>
                  <a:pt x="6661" y="511216"/>
                </a:lnTo>
                <a:lnTo>
                  <a:pt x="6819" y="562341"/>
                </a:lnTo>
                <a:lnTo>
                  <a:pt x="6880" y="715716"/>
                </a:lnTo>
                <a:lnTo>
                  <a:pt x="6781" y="766842"/>
                </a:lnTo>
                <a:lnTo>
                  <a:pt x="6630" y="817968"/>
                </a:lnTo>
                <a:lnTo>
                  <a:pt x="6433" y="869094"/>
                </a:lnTo>
                <a:lnTo>
                  <a:pt x="6194" y="920221"/>
                </a:lnTo>
                <a:lnTo>
                  <a:pt x="5920" y="971347"/>
                </a:lnTo>
                <a:lnTo>
                  <a:pt x="5614" y="1022474"/>
                </a:lnTo>
                <a:lnTo>
                  <a:pt x="4930" y="1124728"/>
                </a:lnTo>
                <a:lnTo>
                  <a:pt x="2313" y="1482619"/>
                </a:lnTo>
                <a:lnTo>
                  <a:pt x="1671" y="1584873"/>
                </a:lnTo>
                <a:lnTo>
                  <a:pt x="1392" y="1636000"/>
                </a:lnTo>
                <a:lnTo>
                  <a:pt x="1150" y="1687127"/>
                </a:lnTo>
                <a:lnTo>
                  <a:pt x="948" y="1738254"/>
                </a:lnTo>
                <a:lnTo>
                  <a:pt x="792" y="1789380"/>
                </a:lnTo>
                <a:lnTo>
                  <a:pt x="728" y="1993882"/>
                </a:lnTo>
                <a:lnTo>
                  <a:pt x="877" y="2045007"/>
                </a:lnTo>
                <a:lnTo>
                  <a:pt x="1104" y="2096132"/>
                </a:lnTo>
                <a:lnTo>
                  <a:pt x="1412" y="2147256"/>
                </a:lnTo>
                <a:lnTo>
                  <a:pt x="1806" y="2198379"/>
                </a:lnTo>
                <a:lnTo>
                  <a:pt x="2293" y="2249502"/>
                </a:lnTo>
                <a:lnTo>
                  <a:pt x="2876" y="2300625"/>
                </a:lnTo>
                <a:lnTo>
                  <a:pt x="3562" y="2351747"/>
                </a:lnTo>
                <a:lnTo>
                  <a:pt x="4355" y="2402869"/>
                </a:lnTo>
                <a:lnTo>
                  <a:pt x="5261" y="2453990"/>
                </a:lnTo>
                <a:lnTo>
                  <a:pt x="6283" y="2505110"/>
                </a:lnTo>
                <a:lnTo>
                  <a:pt x="7429" y="2556230"/>
                </a:lnTo>
                <a:lnTo>
                  <a:pt x="537959" y="2558783"/>
                </a:lnTo>
                <a:lnTo>
                  <a:pt x="2389670" y="253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219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14092" y="2426906"/>
            <a:ext cx="2665095" cy="2559050"/>
          </a:xfrm>
          <a:custGeom>
            <a:avLst/>
            <a:gdLst/>
            <a:ahLst/>
            <a:cxnLst/>
            <a:rect l="l" t="t" r="r" b="b"/>
            <a:pathLst>
              <a:path w="2665095" h="2559050">
                <a:moveTo>
                  <a:pt x="1851761" y="0"/>
                </a:moveTo>
                <a:lnTo>
                  <a:pt x="0" y="2558529"/>
                </a:lnTo>
                <a:lnTo>
                  <a:pt x="2664726" y="2558795"/>
                </a:lnTo>
                <a:lnTo>
                  <a:pt x="2663571" y="2507671"/>
                </a:lnTo>
                <a:lnTo>
                  <a:pt x="2662538" y="2456546"/>
                </a:lnTo>
                <a:lnTo>
                  <a:pt x="2661623" y="2405421"/>
                </a:lnTo>
                <a:lnTo>
                  <a:pt x="2660821" y="2354296"/>
                </a:lnTo>
                <a:lnTo>
                  <a:pt x="2660126" y="2303171"/>
                </a:lnTo>
                <a:lnTo>
                  <a:pt x="2659533" y="2252046"/>
                </a:lnTo>
                <a:lnTo>
                  <a:pt x="2659038" y="2200921"/>
                </a:lnTo>
                <a:lnTo>
                  <a:pt x="2658635" y="2149797"/>
                </a:lnTo>
                <a:lnTo>
                  <a:pt x="2658319" y="2098672"/>
                </a:lnTo>
                <a:lnTo>
                  <a:pt x="2658085" y="2047547"/>
                </a:lnTo>
                <a:lnTo>
                  <a:pt x="2657927" y="1996422"/>
                </a:lnTo>
                <a:lnTo>
                  <a:pt x="2657964" y="1791923"/>
                </a:lnTo>
                <a:lnTo>
                  <a:pt x="2658114" y="1740798"/>
                </a:lnTo>
                <a:lnTo>
                  <a:pt x="2658311" y="1689673"/>
                </a:lnTo>
                <a:lnTo>
                  <a:pt x="2658548" y="1638549"/>
                </a:lnTo>
                <a:lnTo>
                  <a:pt x="2658822" y="1587424"/>
                </a:lnTo>
                <a:lnTo>
                  <a:pt x="2659126" y="1536299"/>
                </a:lnTo>
                <a:lnTo>
                  <a:pt x="2659807" y="1434050"/>
                </a:lnTo>
                <a:lnTo>
                  <a:pt x="2662415" y="1076177"/>
                </a:lnTo>
                <a:lnTo>
                  <a:pt x="2663056" y="973928"/>
                </a:lnTo>
                <a:lnTo>
                  <a:pt x="2663333" y="922803"/>
                </a:lnTo>
                <a:lnTo>
                  <a:pt x="2663575" y="871679"/>
                </a:lnTo>
                <a:lnTo>
                  <a:pt x="2663777" y="820554"/>
                </a:lnTo>
                <a:lnTo>
                  <a:pt x="2663932" y="769430"/>
                </a:lnTo>
                <a:lnTo>
                  <a:pt x="2664037" y="718305"/>
                </a:lnTo>
                <a:lnTo>
                  <a:pt x="2663997" y="564932"/>
                </a:lnTo>
                <a:lnTo>
                  <a:pt x="2663848" y="513807"/>
                </a:lnTo>
                <a:lnTo>
                  <a:pt x="2663623" y="462683"/>
                </a:lnTo>
                <a:lnTo>
                  <a:pt x="2663316" y="411559"/>
                </a:lnTo>
                <a:lnTo>
                  <a:pt x="2662923" y="360434"/>
                </a:lnTo>
                <a:lnTo>
                  <a:pt x="2662438" y="309310"/>
                </a:lnTo>
                <a:lnTo>
                  <a:pt x="2661857" y="258186"/>
                </a:lnTo>
                <a:lnTo>
                  <a:pt x="2661174" y="207062"/>
                </a:lnTo>
                <a:lnTo>
                  <a:pt x="2660384" y="155937"/>
                </a:lnTo>
                <a:lnTo>
                  <a:pt x="2659482" y="104813"/>
                </a:lnTo>
                <a:lnTo>
                  <a:pt x="2658463" y="53689"/>
                </a:lnTo>
                <a:lnTo>
                  <a:pt x="2657322" y="2565"/>
                </a:lnTo>
                <a:lnTo>
                  <a:pt x="1851761" y="0"/>
                </a:lnTo>
                <a:close/>
              </a:path>
            </a:pathLst>
          </a:custGeom>
          <a:solidFill>
            <a:srgbClr val="92D050">
              <a:alpha val="219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21521" y="2387972"/>
            <a:ext cx="1842770" cy="2604770"/>
          </a:xfrm>
          <a:custGeom>
            <a:avLst/>
            <a:gdLst/>
            <a:ahLst/>
            <a:cxnLst/>
            <a:rect l="l" t="t" r="r" b="b"/>
            <a:pathLst>
              <a:path w="1842770" h="2604770">
                <a:moveTo>
                  <a:pt x="0" y="2604651"/>
                </a:moveTo>
                <a:lnTo>
                  <a:pt x="1842661" y="0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79CA7E7-FB4E-40DE-90A8-AB6E8338DA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21</a:t>
            </a:fld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16411-FB71-4629-805B-67EEA5EA4246}"/>
              </a:ext>
            </a:extLst>
          </p:cNvPr>
          <p:cNvSpPr txBox="1"/>
          <p:nvPr/>
        </p:nvSpPr>
        <p:spPr>
          <a:xfrm>
            <a:off x="818657" y="1575975"/>
            <a:ext cx="1055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i="1" dirty="0"/>
              <a:t>The purpose of activation functions is to introduce </a:t>
            </a:r>
            <a:r>
              <a:rPr lang="en-SG" sz="2400" b="1" i="1" dirty="0"/>
              <a:t>non-linearities</a:t>
            </a:r>
            <a:r>
              <a:rPr lang="en-SG" sz="2400" i="1" dirty="0"/>
              <a:t> into the network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53554" y="2419985"/>
            <a:ext cx="3246755" cy="2570480"/>
          </a:xfrm>
          <a:custGeom>
            <a:avLst/>
            <a:gdLst/>
            <a:ahLst/>
            <a:cxnLst/>
            <a:rect l="l" t="t" r="r" b="b"/>
            <a:pathLst>
              <a:path w="3246754" h="2570479">
                <a:moveTo>
                  <a:pt x="0" y="0"/>
                </a:moveTo>
                <a:lnTo>
                  <a:pt x="1155" y="51124"/>
                </a:lnTo>
                <a:lnTo>
                  <a:pt x="2187" y="102248"/>
                </a:lnTo>
                <a:lnTo>
                  <a:pt x="3102" y="153372"/>
                </a:lnTo>
                <a:lnTo>
                  <a:pt x="3905" y="204496"/>
                </a:lnTo>
                <a:lnTo>
                  <a:pt x="4599" y="255620"/>
                </a:lnTo>
                <a:lnTo>
                  <a:pt x="5192" y="306745"/>
                </a:lnTo>
                <a:lnTo>
                  <a:pt x="5687" y="357869"/>
                </a:lnTo>
                <a:lnTo>
                  <a:pt x="6090" y="408993"/>
                </a:lnTo>
                <a:lnTo>
                  <a:pt x="6406" y="460118"/>
                </a:lnTo>
                <a:lnTo>
                  <a:pt x="6640" y="511242"/>
                </a:lnTo>
                <a:lnTo>
                  <a:pt x="6797" y="562366"/>
                </a:lnTo>
                <a:lnTo>
                  <a:pt x="6835" y="728150"/>
                </a:lnTo>
                <a:lnTo>
                  <a:pt x="6723" y="779321"/>
                </a:lnTo>
                <a:lnTo>
                  <a:pt x="6561" y="830492"/>
                </a:lnTo>
                <a:lnTo>
                  <a:pt x="6354" y="881663"/>
                </a:lnTo>
                <a:lnTo>
                  <a:pt x="5825" y="984005"/>
                </a:lnTo>
                <a:lnTo>
                  <a:pt x="5511" y="1035176"/>
                </a:lnTo>
                <a:lnTo>
                  <a:pt x="4821" y="1137518"/>
                </a:lnTo>
                <a:lnTo>
                  <a:pt x="2305" y="1482609"/>
                </a:lnTo>
                <a:lnTo>
                  <a:pt x="1592" y="1598056"/>
                </a:lnTo>
                <a:lnTo>
                  <a:pt x="1092" y="1700398"/>
                </a:lnTo>
                <a:lnTo>
                  <a:pt x="903" y="1751569"/>
                </a:lnTo>
                <a:lnTo>
                  <a:pt x="760" y="1802740"/>
                </a:lnTo>
                <a:lnTo>
                  <a:pt x="637" y="1905082"/>
                </a:lnTo>
                <a:lnTo>
                  <a:pt x="763" y="2007424"/>
                </a:lnTo>
                <a:lnTo>
                  <a:pt x="1098" y="2096106"/>
                </a:lnTo>
                <a:lnTo>
                  <a:pt x="1405" y="2147231"/>
                </a:lnTo>
                <a:lnTo>
                  <a:pt x="1799" y="2198356"/>
                </a:lnTo>
                <a:lnTo>
                  <a:pt x="2284" y="2249481"/>
                </a:lnTo>
                <a:lnTo>
                  <a:pt x="2865" y="2300606"/>
                </a:lnTo>
                <a:lnTo>
                  <a:pt x="3549" y="2351731"/>
                </a:lnTo>
                <a:lnTo>
                  <a:pt x="4340" y="2402856"/>
                </a:lnTo>
                <a:lnTo>
                  <a:pt x="5242" y="2453980"/>
                </a:lnTo>
                <a:lnTo>
                  <a:pt x="6262" y="2505105"/>
                </a:lnTo>
                <a:lnTo>
                  <a:pt x="7404" y="2556230"/>
                </a:lnTo>
                <a:lnTo>
                  <a:pt x="3234664" y="2570302"/>
                </a:lnTo>
                <a:lnTo>
                  <a:pt x="3235986" y="2519131"/>
                </a:lnTo>
                <a:lnTo>
                  <a:pt x="3237174" y="2467960"/>
                </a:lnTo>
                <a:lnTo>
                  <a:pt x="3238234" y="2416790"/>
                </a:lnTo>
                <a:lnTo>
                  <a:pt x="3239171" y="2365619"/>
                </a:lnTo>
                <a:lnTo>
                  <a:pt x="3239992" y="2314448"/>
                </a:lnTo>
                <a:lnTo>
                  <a:pt x="3240700" y="2263278"/>
                </a:lnTo>
                <a:lnTo>
                  <a:pt x="3241303" y="2212107"/>
                </a:lnTo>
                <a:lnTo>
                  <a:pt x="3241806" y="2160936"/>
                </a:lnTo>
                <a:lnTo>
                  <a:pt x="3242213" y="2109765"/>
                </a:lnTo>
                <a:lnTo>
                  <a:pt x="3242532" y="2058595"/>
                </a:lnTo>
                <a:lnTo>
                  <a:pt x="3242767" y="2007424"/>
                </a:lnTo>
                <a:lnTo>
                  <a:pt x="3242924" y="1956253"/>
                </a:lnTo>
                <a:lnTo>
                  <a:pt x="3242843" y="1738233"/>
                </a:lnTo>
                <a:lnTo>
                  <a:pt x="3242682" y="1687108"/>
                </a:lnTo>
                <a:lnTo>
                  <a:pt x="3242236" y="1584858"/>
                </a:lnTo>
                <a:lnTo>
                  <a:pt x="3241427" y="1444544"/>
                </a:lnTo>
                <a:lnTo>
                  <a:pt x="3239293" y="1124736"/>
                </a:lnTo>
                <a:lnTo>
                  <a:pt x="3238692" y="1022487"/>
                </a:lnTo>
                <a:lnTo>
                  <a:pt x="3238210" y="920238"/>
                </a:lnTo>
                <a:lnTo>
                  <a:pt x="3238027" y="869113"/>
                </a:lnTo>
                <a:lnTo>
                  <a:pt x="3237914" y="830492"/>
                </a:lnTo>
                <a:lnTo>
                  <a:pt x="3237804" y="766864"/>
                </a:lnTo>
                <a:lnTo>
                  <a:pt x="3237910" y="613491"/>
                </a:lnTo>
                <a:lnTo>
                  <a:pt x="3238029" y="574638"/>
                </a:lnTo>
                <a:lnTo>
                  <a:pt x="3238264" y="523467"/>
                </a:lnTo>
                <a:lnTo>
                  <a:pt x="3238583" y="472296"/>
                </a:lnTo>
                <a:lnTo>
                  <a:pt x="3238991" y="421125"/>
                </a:lnTo>
                <a:lnTo>
                  <a:pt x="3239493" y="369954"/>
                </a:lnTo>
                <a:lnTo>
                  <a:pt x="3240096" y="318784"/>
                </a:lnTo>
                <a:lnTo>
                  <a:pt x="3240805" y="267613"/>
                </a:lnTo>
                <a:lnTo>
                  <a:pt x="3241625" y="216442"/>
                </a:lnTo>
                <a:lnTo>
                  <a:pt x="3242562" y="165272"/>
                </a:lnTo>
                <a:lnTo>
                  <a:pt x="3243622" y="114101"/>
                </a:lnTo>
                <a:lnTo>
                  <a:pt x="3244810" y="62930"/>
                </a:lnTo>
                <a:lnTo>
                  <a:pt x="3246132" y="11760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219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74751" y="2870262"/>
            <a:ext cx="2717800" cy="2120900"/>
          </a:xfrm>
          <a:custGeom>
            <a:avLst/>
            <a:gdLst/>
            <a:ahLst/>
            <a:cxnLst/>
            <a:rect l="l" t="t" r="r" b="b"/>
            <a:pathLst>
              <a:path w="2717800" h="2120900">
                <a:moveTo>
                  <a:pt x="476812" y="76200"/>
                </a:moveTo>
                <a:lnTo>
                  <a:pt x="390574" y="76200"/>
                </a:lnTo>
                <a:lnTo>
                  <a:pt x="353544" y="88900"/>
                </a:lnTo>
                <a:lnTo>
                  <a:pt x="314648" y="114300"/>
                </a:lnTo>
                <a:lnTo>
                  <a:pt x="274723" y="139700"/>
                </a:lnTo>
                <a:lnTo>
                  <a:pt x="234609" y="177800"/>
                </a:lnTo>
                <a:lnTo>
                  <a:pt x="195142" y="215900"/>
                </a:lnTo>
                <a:lnTo>
                  <a:pt x="157161" y="254000"/>
                </a:lnTo>
                <a:lnTo>
                  <a:pt x="121504" y="292100"/>
                </a:lnTo>
                <a:lnTo>
                  <a:pt x="89008" y="342900"/>
                </a:lnTo>
                <a:lnTo>
                  <a:pt x="60512" y="381000"/>
                </a:lnTo>
                <a:lnTo>
                  <a:pt x="36853" y="431800"/>
                </a:lnTo>
                <a:lnTo>
                  <a:pt x="18870" y="469900"/>
                </a:lnTo>
                <a:lnTo>
                  <a:pt x="7145" y="520700"/>
                </a:lnTo>
                <a:lnTo>
                  <a:pt x="1140" y="571500"/>
                </a:lnTo>
                <a:lnTo>
                  <a:pt x="0" y="622300"/>
                </a:lnTo>
                <a:lnTo>
                  <a:pt x="2870" y="673100"/>
                </a:lnTo>
                <a:lnTo>
                  <a:pt x="8895" y="736600"/>
                </a:lnTo>
                <a:lnTo>
                  <a:pt x="17223" y="787400"/>
                </a:lnTo>
                <a:lnTo>
                  <a:pt x="26997" y="850900"/>
                </a:lnTo>
                <a:lnTo>
                  <a:pt x="37364" y="901700"/>
                </a:lnTo>
                <a:lnTo>
                  <a:pt x="56456" y="990600"/>
                </a:lnTo>
                <a:lnTo>
                  <a:pt x="63472" y="1028700"/>
                </a:lnTo>
                <a:lnTo>
                  <a:pt x="71937" y="1066800"/>
                </a:lnTo>
                <a:lnTo>
                  <a:pt x="85772" y="1117600"/>
                </a:lnTo>
                <a:lnTo>
                  <a:pt x="116130" y="1143000"/>
                </a:lnTo>
                <a:lnTo>
                  <a:pt x="145248" y="1193800"/>
                </a:lnTo>
                <a:lnTo>
                  <a:pt x="166387" y="1219200"/>
                </a:lnTo>
                <a:lnTo>
                  <a:pt x="193553" y="1244600"/>
                </a:lnTo>
                <a:lnTo>
                  <a:pt x="225340" y="1282700"/>
                </a:lnTo>
                <a:lnTo>
                  <a:pt x="260340" y="1320800"/>
                </a:lnTo>
                <a:lnTo>
                  <a:pt x="297148" y="1358900"/>
                </a:lnTo>
                <a:lnTo>
                  <a:pt x="334356" y="1397000"/>
                </a:lnTo>
                <a:lnTo>
                  <a:pt x="370556" y="1435100"/>
                </a:lnTo>
                <a:lnTo>
                  <a:pt x="404344" y="1473200"/>
                </a:lnTo>
                <a:lnTo>
                  <a:pt x="434311" y="1524000"/>
                </a:lnTo>
                <a:lnTo>
                  <a:pt x="459050" y="1562100"/>
                </a:lnTo>
                <a:lnTo>
                  <a:pt x="477156" y="1600200"/>
                </a:lnTo>
                <a:lnTo>
                  <a:pt x="487221" y="1638300"/>
                </a:lnTo>
                <a:lnTo>
                  <a:pt x="487144" y="1689100"/>
                </a:lnTo>
                <a:lnTo>
                  <a:pt x="476304" y="1739900"/>
                </a:lnTo>
                <a:lnTo>
                  <a:pt x="457033" y="1790700"/>
                </a:lnTo>
                <a:lnTo>
                  <a:pt x="431661" y="1854200"/>
                </a:lnTo>
                <a:lnTo>
                  <a:pt x="402519" y="1905000"/>
                </a:lnTo>
                <a:lnTo>
                  <a:pt x="371940" y="1955800"/>
                </a:lnTo>
                <a:lnTo>
                  <a:pt x="342254" y="2006600"/>
                </a:lnTo>
                <a:lnTo>
                  <a:pt x="315792" y="2044700"/>
                </a:lnTo>
                <a:lnTo>
                  <a:pt x="294886" y="2082800"/>
                </a:lnTo>
                <a:lnTo>
                  <a:pt x="281868" y="2095500"/>
                </a:lnTo>
                <a:lnTo>
                  <a:pt x="279068" y="2108200"/>
                </a:lnTo>
                <a:lnTo>
                  <a:pt x="381417" y="2108200"/>
                </a:lnTo>
                <a:lnTo>
                  <a:pt x="444632" y="2120900"/>
                </a:lnTo>
                <a:lnTo>
                  <a:pt x="821751" y="2120900"/>
                </a:lnTo>
                <a:lnTo>
                  <a:pt x="825262" y="2108200"/>
                </a:lnTo>
                <a:lnTo>
                  <a:pt x="831866" y="2095500"/>
                </a:lnTo>
                <a:lnTo>
                  <a:pt x="841291" y="2057400"/>
                </a:lnTo>
                <a:lnTo>
                  <a:pt x="853265" y="2019300"/>
                </a:lnTo>
                <a:lnTo>
                  <a:pt x="867516" y="1968500"/>
                </a:lnTo>
                <a:lnTo>
                  <a:pt x="883773" y="1917700"/>
                </a:lnTo>
                <a:lnTo>
                  <a:pt x="901763" y="1854200"/>
                </a:lnTo>
                <a:lnTo>
                  <a:pt x="921215" y="1790700"/>
                </a:lnTo>
                <a:lnTo>
                  <a:pt x="941856" y="1727200"/>
                </a:lnTo>
                <a:lnTo>
                  <a:pt x="963415" y="1663700"/>
                </a:lnTo>
                <a:lnTo>
                  <a:pt x="985620" y="1600200"/>
                </a:lnTo>
                <a:lnTo>
                  <a:pt x="1008200" y="1536700"/>
                </a:lnTo>
                <a:lnTo>
                  <a:pt x="1030881" y="1473200"/>
                </a:lnTo>
                <a:lnTo>
                  <a:pt x="1053393" y="1422400"/>
                </a:lnTo>
                <a:lnTo>
                  <a:pt x="1075464" y="1384300"/>
                </a:lnTo>
                <a:lnTo>
                  <a:pt x="1096821" y="1346200"/>
                </a:lnTo>
                <a:lnTo>
                  <a:pt x="1128030" y="1295400"/>
                </a:lnTo>
                <a:lnTo>
                  <a:pt x="1160715" y="1257300"/>
                </a:lnTo>
                <a:lnTo>
                  <a:pt x="1194690" y="1219200"/>
                </a:lnTo>
                <a:lnTo>
                  <a:pt x="1229772" y="1181100"/>
                </a:lnTo>
                <a:lnTo>
                  <a:pt x="1265775" y="1143000"/>
                </a:lnTo>
                <a:lnTo>
                  <a:pt x="1302516" y="1117600"/>
                </a:lnTo>
                <a:lnTo>
                  <a:pt x="1415318" y="1079500"/>
                </a:lnTo>
                <a:lnTo>
                  <a:pt x="2715480" y="1079500"/>
                </a:lnTo>
                <a:lnTo>
                  <a:pt x="2715170" y="1016000"/>
                </a:lnTo>
                <a:lnTo>
                  <a:pt x="2714684" y="952500"/>
                </a:lnTo>
                <a:lnTo>
                  <a:pt x="2714035" y="889000"/>
                </a:lnTo>
                <a:lnTo>
                  <a:pt x="2713172" y="850900"/>
                </a:lnTo>
                <a:lnTo>
                  <a:pt x="2712045" y="838200"/>
                </a:lnTo>
                <a:lnTo>
                  <a:pt x="995514" y="838200"/>
                </a:lnTo>
                <a:lnTo>
                  <a:pt x="942628" y="825500"/>
                </a:lnTo>
                <a:lnTo>
                  <a:pt x="885795" y="812800"/>
                </a:lnTo>
                <a:lnTo>
                  <a:pt x="828749" y="787400"/>
                </a:lnTo>
                <a:lnTo>
                  <a:pt x="775221" y="762000"/>
                </a:lnTo>
                <a:lnTo>
                  <a:pt x="728944" y="736600"/>
                </a:lnTo>
                <a:lnTo>
                  <a:pt x="693650" y="711200"/>
                </a:lnTo>
                <a:lnTo>
                  <a:pt x="673072" y="698500"/>
                </a:lnTo>
                <a:lnTo>
                  <a:pt x="670884" y="673100"/>
                </a:lnTo>
                <a:lnTo>
                  <a:pt x="690305" y="660400"/>
                </a:lnTo>
                <a:lnTo>
                  <a:pt x="724116" y="647700"/>
                </a:lnTo>
                <a:lnTo>
                  <a:pt x="765100" y="635000"/>
                </a:lnTo>
                <a:lnTo>
                  <a:pt x="806041" y="609600"/>
                </a:lnTo>
                <a:lnTo>
                  <a:pt x="839722" y="584200"/>
                </a:lnTo>
                <a:lnTo>
                  <a:pt x="867160" y="520700"/>
                </a:lnTo>
                <a:lnTo>
                  <a:pt x="872015" y="469900"/>
                </a:lnTo>
                <a:lnTo>
                  <a:pt x="872384" y="431800"/>
                </a:lnTo>
                <a:lnTo>
                  <a:pt x="867160" y="381000"/>
                </a:lnTo>
                <a:lnTo>
                  <a:pt x="855239" y="330200"/>
                </a:lnTo>
                <a:lnTo>
                  <a:pt x="835514" y="279400"/>
                </a:lnTo>
                <a:lnTo>
                  <a:pt x="806880" y="241300"/>
                </a:lnTo>
                <a:lnTo>
                  <a:pt x="746220" y="190500"/>
                </a:lnTo>
                <a:lnTo>
                  <a:pt x="707360" y="165100"/>
                </a:lnTo>
                <a:lnTo>
                  <a:pt x="664447" y="139700"/>
                </a:lnTo>
                <a:lnTo>
                  <a:pt x="618710" y="114300"/>
                </a:lnTo>
                <a:lnTo>
                  <a:pt x="476812" y="76200"/>
                </a:lnTo>
                <a:close/>
              </a:path>
              <a:path w="2717800" h="2120900">
                <a:moveTo>
                  <a:pt x="1483091" y="1663700"/>
                </a:moveTo>
                <a:lnTo>
                  <a:pt x="1442560" y="1663700"/>
                </a:lnTo>
                <a:lnTo>
                  <a:pt x="1409050" y="1676400"/>
                </a:lnTo>
                <a:lnTo>
                  <a:pt x="1374384" y="1689100"/>
                </a:lnTo>
                <a:lnTo>
                  <a:pt x="1340372" y="1727200"/>
                </a:lnTo>
                <a:lnTo>
                  <a:pt x="1307574" y="1778000"/>
                </a:lnTo>
                <a:lnTo>
                  <a:pt x="1276553" y="1828800"/>
                </a:lnTo>
                <a:lnTo>
                  <a:pt x="1247870" y="1892300"/>
                </a:lnTo>
                <a:lnTo>
                  <a:pt x="1222086" y="1943100"/>
                </a:lnTo>
                <a:lnTo>
                  <a:pt x="1199762" y="1993900"/>
                </a:lnTo>
                <a:lnTo>
                  <a:pt x="1167740" y="2082800"/>
                </a:lnTo>
                <a:lnTo>
                  <a:pt x="1159165" y="2108200"/>
                </a:lnTo>
                <a:lnTo>
                  <a:pt x="1156295" y="2120900"/>
                </a:lnTo>
                <a:lnTo>
                  <a:pt x="2174771" y="2120900"/>
                </a:lnTo>
                <a:lnTo>
                  <a:pt x="2178862" y="2108200"/>
                </a:lnTo>
                <a:lnTo>
                  <a:pt x="2189994" y="2070100"/>
                </a:lnTo>
                <a:lnTo>
                  <a:pt x="2205460" y="2019300"/>
                </a:lnTo>
                <a:lnTo>
                  <a:pt x="2222555" y="1955800"/>
                </a:lnTo>
                <a:lnTo>
                  <a:pt x="2238572" y="1892300"/>
                </a:lnTo>
                <a:lnTo>
                  <a:pt x="2250804" y="1828800"/>
                </a:lnTo>
                <a:lnTo>
                  <a:pt x="2256547" y="1778000"/>
                </a:lnTo>
                <a:lnTo>
                  <a:pt x="1862762" y="1778000"/>
                </a:lnTo>
                <a:lnTo>
                  <a:pt x="1825263" y="1765300"/>
                </a:lnTo>
                <a:lnTo>
                  <a:pt x="1781630" y="1752600"/>
                </a:lnTo>
                <a:lnTo>
                  <a:pt x="1733507" y="1739900"/>
                </a:lnTo>
                <a:lnTo>
                  <a:pt x="1682537" y="1714500"/>
                </a:lnTo>
                <a:lnTo>
                  <a:pt x="1578639" y="1689100"/>
                </a:lnTo>
                <a:lnTo>
                  <a:pt x="1528999" y="1676400"/>
                </a:lnTo>
                <a:lnTo>
                  <a:pt x="1483091" y="1663700"/>
                </a:lnTo>
                <a:close/>
              </a:path>
              <a:path w="2717800" h="2120900">
                <a:moveTo>
                  <a:pt x="2715480" y="1079500"/>
                </a:moveTo>
                <a:lnTo>
                  <a:pt x="1453164" y="1079500"/>
                </a:lnTo>
                <a:lnTo>
                  <a:pt x="1490825" y="1104900"/>
                </a:lnTo>
                <a:lnTo>
                  <a:pt x="1518482" y="1117600"/>
                </a:lnTo>
                <a:lnTo>
                  <a:pt x="1549398" y="1143000"/>
                </a:lnTo>
                <a:lnTo>
                  <a:pt x="1582855" y="1181100"/>
                </a:lnTo>
                <a:lnTo>
                  <a:pt x="1618135" y="1219200"/>
                </a:lnTo>
                <a:lnTo>
                  <a:pt x="1654518" y="1270000"/>
                </a:lnTo>
                <a:lnTo>
                  <a:pt x="1691286" y="1308100"/>
                </a:lnTo>
                <a:lnTo>
                  <a:pt x="1727721" y="1371600"/>
                </a:lnTo>
                <a:lnTo>
                  <a:pt x="1763102" y="1422400"/>
                </a:lnTo>
                <a:lnTo>
                  <a:pt x="1796712" y="1473200"/>
                </a:lnTo>
                <a:lnTo>
                  <a:pt x="1827832" y="1524000"/>
                </a:lnTo>
                <a:lnTo>
                  <a:pt x="1855743" y="1574800"/>
                </a:lnTo>
                <a:lnTo>
                  <a:pt x="1879726" y="1625600"/>
                </a:lnTo>
                <a:lnTo>
                  <a:pt x="1899062" y="1676400"/>
                </a:lnTo>
                <a:lnTo>
                  <a:pt x="1913033" y="1701800"/>
                </a:lnTo>
                <a:lnTo>
                  <a:pt x="1920920" y="1739900"/>
                </a:lnTo>
                <a:lnTo>
                  <a:pt x="1922003" y="1765300"/>
                </a:lnTo>
                <a:lnTo>
                  <a:pt x="1912776" y="1778000"/>
                </a:lnTo>
                <a:lnTo>
                  <a:pt x="2256547" y="1778000"/>
                </a:lnTo>
                <a:lnTo>
                  <a:pt x="2251540" y="1727200"/>
                </a:lnTo>
                <a:lnTo>
                  <a:pt x="2236722" y="1689100"/>
                </a:lnTo>
                <a:lnTo>
                  <a:pt x="2217980" y="1651000"/>
                </a:lnTo>
                <a:lnTo>
                  <a:pt x="2201200" y="1612900"/>
                </a:lnTo>
                <a:lnTo>
                  <a:pt x="2192269" y="1574800"/>
                </a:lnTo>
                <a:lnTo>
                  <a:pt x="2197072" y="1536700"/>
                </a:lnTo>
                <a:lnTo>
                  <a:pt x="2210930" y="1498600"/>
                </a:lnTo>
                <a:lnTo>
                  <a:pt x="2231239" y="1460500"/>
                </a:lnTo>
                <a:lnTo>
                  <a:pt x="2256778" y="1409700"/>
                </a:lnTo>
                <a:lnTo>
                  <a:pt x="2286325" y="1358900"/>
                </a:lnTo>
                <a:lnTo>
                  <a:pt x="2318659" y="1320800"/>
                </a:lnTo>
                <a:lnTo>
                  <a:pt x="2352560" y="1282700"/>
                </a:lnTo>
                <a:lnTo>
                  <a:pt x="2386805" y="1257300"/>
                </a:lnTo>
                <a:lnTo>
                  <a:pt x="2420173" y="1231900"/>
                </a:lnTo>
                <a:lnTo>
                  <a:pt x="2716148" y="1231900"/>
                </a:lnTo>
                <a:lnTo>
                  <a:pt x="2715480" y="1079500"/>
                </a:lnTo>
                <a:close/>
              </a:path>
              <a:path w="2717800" h="2120900">
                <a:moveTo>
                  <a:pt x="2716148" y="1231900"/>
                </a:moveTo>
                <a:lnTo>
                  <a:pt x="2464062" y="1231900"/>
                </a:lnTo>
                <a:lnTo>
                  <a:pt x="2517415" y="1244600"/>
                </a:lnTo>
                <a:lnTo>
                  <a:pt x="2574271" y="1270000"/>
                </a:lnTo>
                <a:lnTo>
                  <a:pt x="2628666" y="1295400"/>
                </a:lnTo>
                <a:lnTo>
                  <a:pt x="2674639" y="1320800"/>
                </a:lnTo>
                <a:lnTo>
                  <a:pt x="2706227" y="1346200"/>
                </a:lnTo>
                <a:lnTo>
                  <a:pt x="2717468" y="1346200"/>
                </a:lnTo>
                <a:lnTo>
                  <a:pt x="2716906" y="1333500"/>
                </a:lnTo>
                <a:lnTo>
                  <a:pt x="2716483" y="1295400"/>
                </a:lnTo>
                <a:lnTo>
                  <a:pt x="2716148" y="1231900"/>
                </a:lnTo>
                <a:close/>
              </a:path>
              <a:path w="2717800" h="2120900">
                <a:moveTo>
                  <a:pt x="1371877" y="0"/>
                </a:moveTo>
                <a:lnTo>
                  <a:pt x="1316844" y="38100"/>
                </a:lnTo>
                <a:lnTo>
                  <a:pt x="1292839" y="76200"/>
                </a:lnTo>
                <a:lnTo>
                  <a:pt x="1270883" y="114300"/>
                </a:lnTo>
                <a:lnTo>
                  <a:pt x="1250759" y="152400"/>
                </a:lnTo>
                <a:lnTo>
                  <a:pt x="1232250" y="203200"/>
                </a:lnTo>
                <a:lnTo>
                  <a:pt x="1215137" y="254000"/>
                </a:lnTo>
                <a:lnTo>
                  <a:pt x="1199203" y="304800"/>
                </a:lnTo>
                <a:lnTo>
                  <a:pt x="1184230" y="355600"/>
                </a:lnTo>
                <a:lnTo>
                  <a:pt x="1170000" y="406400"/>
                </a:lnTo>
                <a:lnTo>
                  <a:pt x="1156295" y="444500"/>
                </a:lnTo>
                <a:lnTo>
                  <a:pt x="1143087" y="495300"/>
                </a:lnTo>
                <a:lnTo>
                  <a:pt x="1135264" y="546100"/>
                </a:lnTo>
                <a:lnTo>
                  <a:pt x="1130959" y="596900"/>
                </a:lnTo>
                <a:lnTo>
                  <a:pt x="1128307" y="647700"/>
                </a:lnTo>
                <a:lnTo>
                  <a:pt x="1125442" y="698500"/>
                </a:lnTo>
                <a:lnTo>
                  <a:pt x="1120497" y="749300"/>
                </a:lnTo>
                <a:lnTo>
                  <a:pt x="1111605" y="787400"/>
                </a:lnTo>
                <a:lnTo>
                  <a:pt x="1074519" y="825500"/>
                </a:lnTo>
                <a:lnTo>
                  <a:pt x="1040722" y="838200"/>
                </a:lnTo>
                <a:lnTo>
                  <a:pt x="2712045" y="838200"/>
                </a:lnTo>
                <a:lnTo>
                  <a:pt x="2699792" y="825500"/>
                </a:lnTo>
                <a:lnTo>
                  <a:pt x="2503383" y="825500"/>
                </a:lnTo>
                <a:lnTo>
                  <a:pt x="2368053" y="800100"/>
                </a:lnTo>
                <a:lnTo>
                  <a:pt x="2277025" y="774700"/>
                </a:lnTo>
                <a:lnTo>
                  <a:pt x="2223704" y="762000"/>
                </a:lnTo>
                <a:lnTo>
                  <a:pt x="1993518" y="711200"/>
                </a:lnTo>
                <a:lnTo>
                  <a:pt x="1939279" y="685800"/>
                </a:lnTo>
                <a:lnTo>
                  <a:pt x="1889377" y="673100"/>
                </a:lnTo>
                <a:lnTo>
                  <a:pt x="1845317" y="647700"/>
                </a:lnTo>
                <a:lnTo>
                  <a:pt x="1808608" y="635000"/>
                </a:lnTo>
                <a:lnTo>
                  <a:pt x="1780754" y="609600"/>
                </a:lnTo>
                <a:lnTo>
                  <a:pt x="1760126" y="584200"/>
                </a:lnTo>
                <a:lnTo>
                  <a:pt x="1756323" y="558800"/>
                </a:lnTo>
                <a:lnTo>
                  <a:pt x="1764788" y="533400"/>
                </a:lnTo>
                <a:lnTo>
                  <a:pt x="1780962" y="508000"/>
                </a:lnTo>
                <a:lnTo>
                  <a:pt x="1800287" y="469900"/>
                </a:lnTo>
                <a:lnTo>
                  <a:pt x="1818204" y="444500"/>
                </a:lnTo>
                <a:lnTo>
                  <a:pt x="1830155" y="406400"/>
                </a:lnTo>
                <a:lnTo>
                  <a:pt x="1831582" y="368300"/>
                </a:lnTo>
                <a:lnTo>
                  <a:pt x="1817927" y="342900"/>
                </a:lnTo>
                <a:lnTo>
                  <a:pt x="1796940" y="317500"/>
                </a:lnTo>
                <a:lnTo>
                  <a:pt x="1768881" y="279400"/>
                </a:lnTo>
                <a:lnTo>
                  <a:pt x="1734989" y="241300"/>
                </a:lnTo>
                <a:lnTo>
                  <a:pt x="1696502" y="203200"/>
                </a:lnTo>
                <a:lnTo>
                  <a:pt x="1654659" y="165100"/>
                </a:lnTo>
                <a:lnTo>
                  <a:pt x="1610699" y="127000"/>
                </a:lnTo>
                <a:lnTo>
                  <a:pt x="1565862" y="88900"/>
                </a:lnTo>
                <a:lnTo>
                  <a:pt x="1521386" y="63500"/>
                </a:lnTo>
                <a:lnTo>
                  <a:pt x="1478511" y="38100"/>
                </a:lnTo>
                <a:lnTo>
                  <a:pt x="1438475" y="12700"/>
                </a:lnTo>
                <a:lnTo>
                  <a:pt x="1402517" y="12700"/>
                </a:lnTo>
                <a:lnTo>
                  <a:pt x="1371877" y="0"/>
                </a:lnTo>
                <a:close/>
              </a:path>
            </a:pathLst>
          </a:custGeom>
          <a:solidFill>
            <a:srgbClr val="E8F5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74747" y="2870180"/>
            <a:ext cx="2717800" cy="2121535"/>
          </a:xfrm>
          <a:custGeom>
            <a:avLst/>
            <a:gdLst/>
            <a:ahLst/>
            <a:cxnLst/>
            <a:rect l="l" t="t" r="r" b="b"/>
            <a:pathLst>
              <a:path w="2717800" h="2121535">
                <a:moveTo>
                  <a:pt x="279062" y="2103864"/>
                </a:moveTo>
                <a:lnTo>
                  <a:pt x="281865" y="2095005"/>
                </a:lnTo>
                <a:lnTo>
                  <a:pt x="294885" y="2073223"/>
                </a:lnTo>
                <a:lnTo>
                  <a:pt x="315792" y="2040577"/>
                </a:lnTo>
                <a:lnTo>
                  <a:pt x="342254" y="1999128"/>
                </a:lnTo>
                <a:lnTo>
                  <a:pt x="371940" y="1950934"/>
                </a:lnTo>
                <a:lnTo>
                  <a:pt x="402519" y="1898057"/>
                </a:lnTo>
                <a:lnTo>
                  <a:pt x="431660" y="1842556"/>
                </a:lnTo>
                <a:lnTo>
                  <a:pt x="457032" y="1786491"/>
                </a:lnTo>
                <a:lnTo>
                  <a:pt x="476303" y="1731923"/>
                </a:lnTo>
                <a:lnTo>
                  <a:pt x="487142" y="1680910"/>
                </a:lnTo>
                <a:lnTo>
                  <a:pt x="487218" y="1635513"/>
                </a:lnTo>
                <a:lnTo>
                  <a:pt x="477153" y="1596280"/>
                </a:lnTo>
                <a:lnTo>
                  <a:pt x="459048" y="1555717"/>
                </a:lnTo>
                <a:lnTo>
                  <a:pt x="434308" y="1514302"/>
                </a:lnTo>
                <a:lnTo>
                  <a:pt x="404341" y="1472513"/>
                </a:lnTo>
                <a:lnTo>
                  <a:pt x="370554" y="1430828"/>
                </a:lnTo>
                <a:lnTo>
                  <a:pt x="334353" y="1389723"/>
                </a:lnTo>
                <a:lnTo>
                  <a:pt x="297146" y="1349677"/>
                </a:lnTo>
                <a:lnTo>
                  <a:pt x="260339" y="1311167"/>
                </a:lnTo>
                <a:lnTo>
                  <a:pt x="225338" y="1274669"/>
                </a:lnTo>
                <a:lnTo>
                  <a:pt x="193552" y="1240663"/>
                </a:lnTo>
                <a:lnTo>
                  <a:pt x="166386" y="1209625"/>
                </a:lnTo>
                <a:lnTo>
                  <a:pt x="145247" y="1182033"/>
                </a:lnTo>
                <a:lnTo>
                  <a:pt x="116130" y="1142470"/>
                </a:lnTo>
                <a:lnTo>
                  <a:pt x="97338" y="1120356"/>
                </a:lnTo>
                <a:lnTo>
                  <a:pt x="85774" y="1106296"/>
                </a:lnTo>
                <a:lnTo>
                  <a:pt x="78339" y="1090894"/>
                </a:lnTo>
                <a:lnTo>
                  <a:pt x="71938" y="1064755"/>
                </a:lnTo>
                <a:lnTo>
                  <a:pt x="63471" y="1018483"/>
                </a:lnTo>
                <a:lnTo>
                  <a:pt x="56456" y="982406"/>
                </a:lnTo>
                <a:lnTo>
                  <a:pt x="47469" y="939872"/>
                </a:lnTo>
                <a:lnTo>
                  <a:pt x="37365" y="892105"/>
                </a:lnTo>
                <a:lnTo>
                  <a:pt x="26999" y="840328"/>
                </a:lnTo>
                <a:lnTo>
                  <a:pt x="17225" y="785764"/>
                </a:lnTo>
                <a:lnTo>
                  <a:pt x="8897" y="729636"/>
                </a:lnTo>
                <a:lnTo>
                  <a:pt x="2870" y="673167"/>
                </a:lnTo>
                <a:lnTo>
                  <a:pt x="0" y="617581"/>
                </a:lnTo>
                <a:lnTo>
                  <a:pt x="1139" y="564101"/>
                </a:lnTo>
                <a:lnTo>
                  <a:pt x="7143" y="513950"/>
                </a:lnTo>
                <a:lnTo>
                  <a:pt x="18867" y="468351"/>
                </a:lnTo>
                <a:lnTo>
                  <a:pt x="36852" y="424573"/>
                </a:lnTo>
                <a:lnTo>
                  <a:pt x="60512" y="379672"/>
                </a:lnTo>
                <a:lnTo>
                  <a:pt x="89008" y="334553"/>
                </a:lnTo>
                <a:lnTo>
                  <a:pt x="121504" y="290121"/>
                </a:lnTo>
                <a:lnTo>
                  <a:pt x="157161" y="247282"/>
                </a:lnTo>
                <a:lnTo>
                  <a:pt x="195142" y="206938"/>
                </a:lnTo>
                <a:lnTo>
                  <a:pt x="234608" y="169997"/>
                </a:lnTo>
                <a:lnTo>
                  <a:pt x="274722" y="137361"/>
                </a:lnTo>
                <a:lnTo>
                  <a:pt x="314647" y="109937"/>
                </a:lnTo>
                <a:lnTo>
                  <a:pt x="353543" y="88629"/>
                </a:lnTo>
                <a:lnTo>
                  <a:pt x="390574" y="74342"/>
                </a:lnTo>
                <a:lnTo>
                  <a:pt x="432038" y="67446"/>
                </a:lnTo>
                <a:lnTo>
                  <a:pt x="476810" y="68989"/>
                </a:lnTo>
                <a:lnTo>
                  <a:pt x="523664" y="77742"/>
                </a:lnTo>
                <a:lnTo>
                  <a:pt x="571373" y="92481"/>
                </a:lnTo>
                <a:lnTo>
                  <a:pt x="618710" y="111977"/>
                </a:lnTo>
                <a:lnTo>
                  <a:pt x="664448" y="135004"/>
                </a:lnTo>
                <a:lnTo>
                  <a:pt x="707362" y="160336"/>
                </a:lnTo>
                <a:lnTo>
                  <a:pt x="746224" y="186746"/>
                </a:lnTo>
                <a:lnTo>
                  <a:pt x="779808" y="213007"/>
                </a:lnTo>
                <a:lnTo>
                  <a:pt x="835518" y="276190"/>
                </a:lnTo>
                <a:lnTo>
                  <a:pt x="855241" y="321250"/>
                </a:lnTo>
                <a:lnTo>
                  <a:pt x="867162" y="370277"/>
                </a:lnTo>
                <a:lnTo>
                  <a:pt x="872385" y="420474"/>
                </a:lnTo>
                <a:lnTo>
                  <a:pt x="872016" y="469045"/>
                </a:lnTo>
                <a:lnTo>
                  <a:pt x="867161" y="513195"/>
                </a:lnTo>
                <a:lnTo>
                  <a:pt x="839722" y="579343"/>
                </a:lnTo>
                <a:lnTo>
                  <a:pt x="806041" y="603163"/>
                </a:lnTo>
                <a:lnTo>
                  <a:pt x="765099" y="623016"/>
                </a:lnTo>
                <a:lnTo>
                  <a:pt x="724114" y="640334"/>
                </a:lnTo>
                <a:lnTo>
                  <a:pt x="690302" y="656546"/>
                </a:lnTo>
                <a:lnTo>
                  <a:pt x="670882" y="673083"/>
                </a:lnTo>
                <a:lnTo>
                  <a:pt x="673071" y="691376"/>
                </a:lnTo>
                <a:lnTo>
                  <a:pt x="693650" y="709426"/>
                </a:lnTo>
                <a:lnTo>
                  <a:pt x="728945" y="731606"/>
                </a:lnTo>
                <a:lnTo>
                  <a:pt x="775222" y="755805"/>
                </a:lnTo>
                <a:lnTo>
                  <a:pt x="828750" y="779912"/>
                </a:lnTo>
                <a:lnTo>
                  <a:pt x="885796" y="801817"/>
                </a:lnTo>
                <a:lnTo>
                  <a:pt x="942628" y="819408"/>
                </a:lnTo>
                <a:lnTo>
                  <a:pt x="995514" y="830575"/>
                </a:lnTo>
                <a:lnTo>
                  <a:pt x="1040720" y="833205"/>
                </a:lnTo>
                <a:lnTo>
                  <a:pt x="1074516" y="825190"/>
                </a:lnTo>
                <a:lnTo>
                  <a:pt x="1111606" y="775262"/>
                </a:lnTo>
                <a:lnTo>
                  <a:pt x="1120498" y="736806"/>
                </a:lnTo>
                <a:lnTo>
                  <a:pt x="1125443" y="691926"/>
                </a:lnTo>
                <a:lnTo>
                  <a:pt x="1128309" y="642549"/>
                </a:lnTo>
                <a:lnTo>
                  <a:pt x="1130960" y="590602"/>
                </a:lnTo>
                <a:lnTo>
                  <a:pt x="1135264" y="538012"/>
                </a:lnTo>
                <a:lnTo>
                  <a:pt x="1143087" y="486707"/>
                </a:lnTo>
                <a:lnTo>
                  <a:pt x="1156296" y="438615"/>
                </a:lnTo>
                <a:lnTo>
                  <a:pt x="1170002" y="397791"/>
                </a:lnTo>
                <a:lnTo>
                  <a:pt x="1184233" y="351577"/>
                </a:lnTo>
                <a:lnTo>
                  <a:pt x="1199207" y="301834"/>
                </a:lnTo>
                <a:lnTo>
                  <a:pt x="1215141" y="250420"/>
                </a:lnTo>
                <a:lnTo>
                  <a:pt x="1232254" y="199197"/>
                </a:lnTo>
                <a:lnTo>
                  <a:pt x="1250764" y="150023"/>
                </a:lnTo>
                <a:lnTo>
                  <a:pt x="1270888" y="104759"/>
                </a:lnTo>
                <a:lnTo>
                  <a:pt x="1292844" y="65265"/>
                </a:lnTo>
                <a:lnTo>
                  <a:pt x="1316850" y="33400"/>
                </a:lnTo>
                <a:lnTo>
                  <a:pt x="1371886" y="0"/>
                </a:lnTo>
                <a:lnTo>
                  <a:pt x="1402525" y="998"/>
                </a:lnTo>
                <a:lnTo>
                  <a:pt x="1478518" y="30666"/>
                </a:lnTo>
                <a:lnTo>
                  <a:pt x="1521393" y="56444"/>
                </a:lnTo>
                <a:lnTo>
                  <a:pt x="1565869" y="87592"/>
                </a:lnTo>
                <a:lnTo>
                  <a:pt x="1610706" y="122663"/>
                </a:lnTo>
                <a:lnTo>
                  <a:pt x="1654666" y="160213"/>
                </a:lnTo>
                <a:lnTo>
                  <a:pt x="1696509" y="198795"/>
                </a:lnTo>
                <a:lnTo>
                  <a:pt x="1734997" y="236963"/>
                </a:lnTo>
                <a:lnTo>
                  <a:pt x="1768890" y="273274"/>
                </a:lnTo>
                <a:lnTo>
                  <a:pt x="1796949" y="306280"/>
                </a:lnTo>
                <a:lnTo>
                  <a:pt x="1831589" y="368199"/>
                </a:lnTo>
                <a:lnTo>
                  <a:pt x="1830160" y="401373"/>
                </a:lnTo>
                <a:lnTo>
                  <a:pt x="1818208" y="433934"/>
                </a:lnTo>
                <a:lnTo>
                  <a:pt x="1800290" y="465761"/>
                </a:lnTo>
                <a:lnTo>
                  <a:pt x="1780965" y="496732"/>
                </a:lnTo>
                <a:lnTo>
                  <a:pt x="1764791" y="526723"/>
                </a:lnTo>
                <a:lnTo>
                  <a:pt x="1756326" y="555613"/>
                </a:lnTo>
                <a:lnTo>
                  <a:pt x="1760128" y="583280"/>
                </a:lnTo>
                <a:lnTo>
                  <a:pt x="1780756" y="609600"/>
                </a:lnTo>
                <a:lnTo>
                  <a:pt x="1845318" y="647533"/>
                </a:lnTo>
                <a:lnTo>
                  <a:pt x="1889377" y="665971"/>
                </a:lnTo>
                <a:lnTo>
                  <a:pt x="1939279" y="683904"/>
                </a:lnTo>
                <a:lnTo>
                  <a:pt x="1993518" y="701217"/>
                </a:lnTo>
                <a:lnTo>
                  <a:pt x="2050586" y="717797"/>
                </a:lnTo>
                <a:lnTo>
                  <a:pt x="2108978" y="733528"/>
                </a:lnTo>
                <a:lnTo>
                  <a:pt x="2167187" y="748296"/>
                </a:lnTo>
                <a:lnTo>
                  <a:pt x="2223705" y="761988"/>
                </a:lnTo>
                <a:lnTo>
                  <a:pt x="2277028" y="774487"/>
                </a:lnTo>
                <a:lnTo>
                  <a:pt x="2325647" y="785681"/>
                </a:lnTo>
                <a:lnTo>
                  <a:pt x="2368056" y="795454"/>
                </a:lnTo>
                <a:lnTo>
                  <a:pt x="2435762" y="807748"/>
                </a:lnTo>
                <a:lnTo>
                  <a:pt x="2503388" y="814750"/>
                </a:lnTo>
                <a:lnTo>
                  <a:pt x="2567270" y="818056"/>
                </a:lnTo>
                <a:lnTo>
                  <a:pt x="2623742" y="819259"/>
                </a:lnTo>
                <a:lnTo>
                  <a:pt x="2669139" y="819954"/>
                </a:lnTo>
                <a:lnTo>
                  <a:pt x="2699796" y="821735"/>
                </a:lnTo>
                <a:lnTo>
                  <a:pt x="2714035" y="885117"/>
                </a:lnTo>
                <a:lnTo>
                  <a:pt x="2714683" y="943337"/>
                </a:lnTo>
                <a:lnTo>
                  <a:pt x="2715168" y="1012923"/>
                </a:lnTo>
                <a:lnTo>
                  <a:pt x="2715540" y="1088023"/>
                </a:lnTo>
                <a:lnTo>
                  <a:pt x="2715850" y="1162782"/>
                </a:lnTo>
                <a:lnTo>
                  <a:pt x="2716147" y="1231345"/>
                </a:lnTo>
                <a:lnTo>
                  <a:pt x="2716481" y="1287859"/>
                </a:lnTo>
                <a:lnTo>
                  <a:pt x="2716905" y="1326470"/>
                </a:lnTo>
                <a:lnTo>
                  <a:pt x="2717467" y="1341323"/>
                </a:lnTo>
                <a:lnTo>
                  <a:pt x="2706227" y="1334437"/>
                </a:lnTo>
                <a:lnTo>
                  <a:pt x="2628668" y="1288034"/>
                </a:lnTo>
                <a:lnTo>
                  <a:pt x="2574274" y="1260156"/>
                </a:lnTo>
                <a:lnTo>
                  <a:pt x="2517419" y="1236918"/>
                </a:lnTo>
                <a:lnTo>
                  <a:pt x="2464066" y="1224141"/>
                </a:lnTo>
                <a:lnTo>
                  <a:pt x="2420176" y="1227643"/>
                </a:lnTo>
                <a:lnTo>
                  <a:pt x="2386808" y="1246089"/>
                </a:lnTo>
                <a:lnTo>
                  <a:pt x="2352563" y="1275780"/>
                </a:lnTo>
                <a:lnTo>
                  <a:pt x="2318663" y="1313882"/>
                </a:lnTo>
                <a:lnTo>
                  <a:pt x="2286329" y="1357563"/>
                </a:lnTo>
                <a:lnTo>
                  <a:pt x="2256782" y="1403992"/>
                </a:lnTo>
                <a:lnTo>
                  <a:pt x="2231244" y="1450334"/>
                </a:lnTo>
                <a:lnTo>
                  <a:pt x="2210935" y="1493759"/>
                </a:lnTo>
                <a:lnTo>
                  <a:pt x="2197076" y="1531433"/>
                </a:lnTo>
                <a:lnTo>
                  <a:pt x="2192268" y="1573605"/>
                </a:lnTo>
                <a:lnTo>
                  <a:pt x="2201197" y="1611482"/>
                </a:lnTo>
                <a:lnTo>
                  <a:pt x="2217976" y="1647528"/>
                </a:lnTo>
                <a:lnTo>
                  <a:pt x="2236719" y="1684208"/>
                </a:lnTo>
                <a:lnTo>
                  <a:pt x="2251538" y="1723985"/>
                </a:lnTo>
                <a:lnTo>
                  <a:pt x="2256546" y="1769324"/>
                </a:lnTo>
                <a:lnTo>
                  <a:pt x="2250804" y="1819176"/>
                </a:lnTo>
                <a:lnTo>
                  <a:pt x="2238572" y="1880319"/>
                </a:lnTo>
                <a:lnTo>
                  <a:pt x="2222555" y="1945991"/>
                </a:lnTo>
                <a:lnTo>
                  <a:pt x="2205459" y="2009430"/>
                </a:lnTo>
                <a:lnTo>
                  <a:pt x="2189992" y="2063875"/>
                </a:lnTo>
                <a:lnTo>
                  <a:pt x="2178859" y="2102564"/>
                </a:lnTo>
                <a:lnTo>
                  <a:pt x="2174766" y="2118734"/>
                </a:lnTo>
                <a:lnTo>
                  <a:pt x="2113183" y="2120623"/>
                </a:lnTo>
                <a:lnTo>
                  <a:pt x="2069204" y="2120887"/>
                </a:lnTo>
                <a:lnTo>
                  <a:pt x="2016046" y="2120988"/>
                </a:lnTo>
                <a:lnTo>
                  <a:pt x="1955238" y="2120939"/>
                </a:lnTo>
                <a:lnTo>
                  <a:pt x="1888306" y="2120752"/>
                </a:lnTo>
                <a:lnTo>
                  <a:pt x="1816780" y="2120439"/>
                </a:lnTo>
                <a:lnTo>
                  <a:pt x="1742187" y="2120012"/>
                </a:lnTo>
                <a:lnTo>
                  <a:pt x="1666056" y="2119484"/>
                </a:lnTo>
                <a:lnTo>
                  <a:pt x="1589914" y="2118866"/>
                </a:lnTo>
                <a:lnTo>
                  <a:pt x="1515290" y="2118171"/>
                </a:lnTo>
                <a:lnTo>
                  <a:pt x="1443711" y="2117411"/>
                </a:lnTo>
                <a:lnTo>
                  <a:pt x="1376706" y="2116598"/>
                </a:lnTo>
                <a:lnTo>
                  <a:pt x="1315803" y="2115744"/>
                </a:lnTo>
                <a:lnTo>
                  <a:pt x="1262530" y="2114862"/>
                </a:lnTo>
                <a:lnTo>
                  <a:pt x="1218414" y="2113964"/>
                </a:lnTo>
                <a:lnTo>
                  <a:pt x="1163769" y="2112167"/>
                </a:lnTo>
                <a:lnTo>
                  <a:pt x="1156296" y="2111294"/>
                </a:lnTo>
                <a:lnTo>
                  <a:pt x="1159166" y="2100956"/>
                </a:lnTo>
                <a:lnTo>
                  <a:pt x="1181463" y="2037036"/>
                </a:lnTo>
                <a:lnTo>
                  <a:pt x="1199766" y="1989733"/>
                </a:lnTo>
                <a:lnTo>
                  <a:pt x="1222091" y="1936387"/>
                </a:lnTo>
                <a:lnTo>
                  <a:pt x="1247876" y="1880139"/>
                </a:lnTo>
                <a:lnTo>
                  <a:pt x="1276559" y="1824128"/>
                </a:lnTo>
                <a:lnTo>
                  <a:pt x="1307580" y="1771495"/>
                </a:lnTo>
                <a:lnTo>
                  <a:pt x="1340378" y="1725378"/>
                </a:lnTo>
                <a:lnTo>
                  <a:pt x="1374390" y="1688917"/>
                </a:lnTo>
                <a:lnTo>
                  <a:pt x="1409056" y="1665253"/>
                </a:lnTo>
                <a:lnTo>
                  <a:pt x="1442565" y="1656623"/>
                </a:lnTo>
                <a:lnTo>
                  <a:pt x="1483096" y="1657015"/>
                </a:lnTo>
                <a:lnTo>
                  <a:pt x="1529003" y="1664671"/>
                </a:lnTo>
                <a:lnTo>
                  <a:pt x="1578642" y="1677837"/>
                </a:lnTo>
                <a:lnTo>
                  <a:pt x="1630370" y="1694756"/>
                </a:lnTo>
                <a:lnTo>
                  <a:pt x="1682540" y="1713671"/>
                </a:lnTo>
                <a:lnTo>
                  <a:pt x="1733509" y="1732827"/>
                </a:lnTo>
                <a:lnTo>
                  <a:pt x="1781632" y="1750467"/>
                </a:lnTo>
                <a:lnTo>
                  <a:pt x="1825265" y="1764835"/>
                </a:lnTo>
                <a:lnTo>
                  <a:pt x="1862764" y="1774174"/>
                </a:lnTo>
                <a:lnTo>
                  <a:pt x="1912778" y="1770745"/>
                </a:lnTo>
                <a:lnTo>
                  <a:pt x="1922006" y="1754463"/>
                </a:lnTo>
                <a:lnTo>
                  <a:pt x="1920921" y="1732072"/>
                </a:lnTo>
                <a:lnTo>
                  <a:pt x="1899061" y="1663920"/>
                </a:lnTo>
                <a:lnTo>
                  <a:pt x="1879724" y="1620588"/>
                </a:lnTo>
                <a:lnTo>
                  <a:pt x="1855741" y="1572703"/>
                </a:lnTo>
                <a:lnTo>
                  <a:pt x="1827831" y="1521482"/>
                </a:lnTo>
                <a:lnTo>
                  <a:pt x="1796711" y="1468136"/>
                </a:lnTo>
                <a:lnTo>
                  <a:pt x="1763101" y="1413882"/>
                </a:lnTo>
                <a:lnTo>
                  <a:pt x="1727720" y="1359933"/>
                </a:lnTo>
                <a:lnTo>
                  <a:pt x="1691286" y="1307503"/>
                </a:lnTo>
                <a:lnTo>
                  <a:pt x="1654518" y="1257806"/>
                </a:lnTo>
                <a:lnTo>
                  <a:pt x="1618135" y="1212057"/>
                </a:lnTo>
                <a:lnTo>
                  <a:pt x="1582856" y="1171470"/>
                </a:lnTo>
                <a:lnTo>
                  <a:pt x="1549398" y="1137259"/>
                </a:lnTo>
                <a:lnTo>
                  <a:pt x="1518482" y="1110639"/>
                </a:lnTo>
                <a:lnTo>
                  <a:pt x="1453164" y="1079071"/>
                </a:lnTo>
                <a:lnTo>
                  <a:pt x="1415318" y="1075093"/>
                </a:lnTo>
                <a:lnTo>
                  <a:pt x="1377472" y="1080036"/>
                </a:lnTo>
                <a:lnTo>
                  <a:pt x="1339811" y="1093044"/>
                </a:lnTo>
                <a:lnTo>
                  <a:pt x="1302518" y="1113263"/>
                </a:lnTo>
                <a:lnTo>
                  <a:pt x="1265777" y="1139838"/>
                </a:lnTo>
                <a:lnTo>
                  <a:pt x="1229774" y="1171915"/>
                </a:lnTo>
                <a:lnTo>
                  <a:pt x="1194692" y="1208638"/>
                </a:lnTo>
                <a:lnTo>
                  <a:pt x="1160715" y="1249154"/>
                </a:lnTo>
                <a:lnTo>
                  <a:pt x="1128029" y="1292607"/>
                </a:lnTo>
                <a:lnTo>
                  <a:pt x="1096816" y="1338143"/>
                </a:lnTo>
                <a:lnTo>
                  <a:pt x="1075460" y="1374801"/>
                </a:lnTo>
                <a:lnTo>
                  <a:pt x="1053391" y="1420105"/>
                </a:lnTo>
                <a:lnTo>
                  <a:pt x="1030880" y="1472535"/>
                </a:lnTo>
                <a:lnTo>
                  <a:pt x="1008199" y="1530573"/>
                </a:lnTo>
                <a:lnTo>
                  <a:pt x="985620" y="1592698"/>
                </a:lnTo>
                <a:lnTo>
                  <a:pt x="963416" y="1657391"/>
                </a:lnTo>
                <a:lnTo>
                  <a:pt x="941857" y="1723133"/>
                </a:lnTo>
                <a:lnTo>
                  <a:pt x="921215" y="1788405"/>
                </a:lnTo>
                <a:lnTo>
                  <a:pt x="901764" y="1851686"/>
                </a:lnTo>
                <a:lnTo>
                  <a:pt x="883774" y="1911458"/>
                </a:lnTo>
                <a:lnTo>
                  <a:pt x="867517" y="1966200"/>
                </a:lnTo>
                <a:lnTo>
                  <a:pt x="853266" y="2014394"/>
                </a:lnTo>
                <a:lnTo>
                  <a:pt x="841293" y="2054520"/>
                </a:lnTo>
                <a:lnTo>
                  <a:pt x="831868" y="2085058"/>
                </a:lnTo>
                <a:lnTo>
                  <a:pt x="825265" y="2104489"/>
                </a:lnTo>
                <a:lnTo>
                  <a:pt x="821754" y="2111294"/>
                </a:lnTo>
                <a:lnTo>
                  <a:pt x="807118" y="2111246"/>
                </a:lnTo>
                <a:lnTo>
                  <a:pt x="720187" y="2110924"/>
                </a:lnTo>
                <a:lnTo>
                  <a:pt x="657102" y="2110613"/>
                </a:lnTo>
                <a:lnTo>
                  <a:pt x="587078" y="2110175"/>
                </a:lnTo>
                <a:lnTo>
                  <a:pt x="514718" y="2109594"/>
                </a:lnTo>
                <a:lnTo>
                  <a:pt x="444628" y="2108849"/>
                </a:lnTo>
                <a:lnTo>
                  <a:pt x="381413" y="2107922"/>
                </a:lnTo>
                <a:lnTo>
                  <a:pt x="329677" y="2106795"/>
                </a:lnTo>
                <a:lnTo>
                  <a:pt x="294025" y="2105448"/>
                </a:lnTo>
                <a:lnTo>
                  <a:pt x="279062" y="2103864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2327" y="269748"/>
            <a:ext cx="7967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Importance </a:t>
            </a:r>
            <a:r>
              <a:rPr spc="-75" dirty="0"/>
              <a:t>of </a:t>
            </a:r>
            <a:r>
              <a:rPr spc="-100" dirty="0"/>
              <a:t>Activation</a:t>
            </a:r>
            <a:r>
              <a:rPr spc="-210" dirty="0"/>
              <a:t> </a:t>
            </a:r>
            <a:r>
              <a:rPr spc="-220" dirty="0"/>
              <a:t>Functions</a:t>
            </a:r>
          </a:p>
        </p:txBody>
      </p:sp>
      <p:sp>
        <p:nvSpPr>
          <p:cNvPr id="6" name="object 6"/>
          <p:cNvSpPr/>
          <p:nvPr/>
        </p:nvSpPr>
        <p:spPr>
          <a:xfrm>
            <a:off x="1773935" y="2423160"/>
            <a:ext cx="3413760" cy="2697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06896" y="2228088"/>
            <a:ext cx="4120896" cy="3090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06448" y="5498083"/>
            <a:ext cx="374586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13360" marR="5080" indent="-201295">
              <a:lnSpc>
                <a:spcPct val="102200"/>
              </a:lnSpc>
              <a:spcBef>
                <a:spcPts val="50"/>
              </a:spcBef>
            </a:pPr>
            <a:r>
              <a:rPr sz="1800" spc="-120" dirty="0">
                <a:latin typeface="Arial"/>
                <a:cs typeface="Arial"/>
              </a:rPr>
              <a:t>Linear </a:t>
            </a:r>
            <a:r>
              <a:rPr sz="1800" spc="-80" dirty="0">
                <a:latin typeface="Arial"/>
                <a:cs typeface="Arial"/>
              </a:rPr>
              <a:t>Activation </a:t>
            </a:r>
            <a:r>
              <a:rPr sz="1800" spc="-100" dirty="0">
                <a:latin typeface="Arial"/>
                <a:cs typeface="Arial"/>
              </a:rPr>
              <a:t>functions </a:t>
            </a:r>
            <a:r>
              <a:rPr sz="1800" spc="-90" dirty="0">
                <a:latin typeface="Arial"/>
                <a:cs typeface="Arial"/>
              </a:rPr>
              <a:t>produce </a:t>
            </a:r>
            <a:r>
              <a:rPr sz="1800" spc="-110" dirty="0">
                <a:latin typeface="Arial"/>
                <a:cs typeface="Arial"/>
              </a:rPr>
              <a:t>linear  </a:t>
            </a:r>
            <a:r>
              <a:rPr sz="1800" spc="-135" dirty="0">
                <a:latin typeface="Arial"/>
                <a:cs typeface="Arial"/>
              </a:rPr>
              <a:t>decisions </a:t>
            </a:r>
            <a:r>
              <a:rPr sz="1800" spc="-75" dirty="0">
                <a:latin typeface="Arial"/>
                <a:cs typeface="Arial"/>
              </a:rPr>
              <a:t>no matter the </a:t>
            </a:r>
            <a:r>
              <a:rPr sz="1800" spc="-55" dirty="0">
                <a:latin typeface="Arial"/>
                <a:cs typeface="Arial"/>
              </a:rPr>
              <a:t>network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75" dirty="0">
                <a:latin typeface="Arial"/>
                <a:cs typeface="Arial"/>
              </a:rPr>
              <a:t>size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34162" y="5504179"/>
            <a:ext cx="357251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13715" marR="5080" indent="-501650">
              <a:lnSpc>
                <a:spcPct val="101099"/>
              </a:lnSpc>
              <a:spcBef>
                <a:spcPts val="75"/>
              </a:spcBef>
            </a:pPr>
            <a:r>
              <a:rPr sz="1800" spc="-80" dirty="0">
                <a:latin typeface="Arial"/>
                <a:cs typeface="Arial"/>
              </a:rPr>
              <a:t>Non-linearities </a:t>
            </a:r>
            <a:r>
              <a:rPr sz="1800" spc="-95" dirty="0">
                <a:latin typeface="Arial"/>
                <a:cs typeface="Arial"/>
              </a:rPr>
              <a:t>allow </a:t>
            </a:r>
            <a:r>
              <a:rPr sz="1800" spc="-190" dirty="0">
                <a:latin typeface="Arial"/>
                <a:cs typeface="Arial"/>
              </a:rPr>
              <a:t>us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100" dirty="0">
                <a:latin typeface="Arial"/>
                <a:cs typeface="Arial"/>
              </a:rPr>
              <a:t>approximate  </a:t>
            </a:r>
            <a:r>
              <a:rPr sz="1800" spc="-75" dirty="0">
                <a:latin typeface="Arial"/>
                <a:cs typeface="Arial"/>
              </a:rPr>
              <a:t>arbitrarily </a:t>
            </a:r>
            <a:r>
              <a:rPr sz="1800" spc="-95" dirty="0">
                <a:latin typeface="Arial"/>
                <a:cs typeface="Arial"/>
              </a:rPr>
              <a:t>complex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functions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59267" y="2419985"/>
            <a:ext cx="2390140" cy="2559050"/>
          </a:xfrm>
          <a:custGeom>
            <a:avLst/>
            <a:gdLst/>
            <a:ahLst/>
            <a:cxnLst/>
            <a:rect l="l" t="t" r="r" b="b"/>
            <a:pathLst>
              <a:path w="2390140" h="2559050">
                <a:moveTo>
                  <a:pt x="0" y="0"/>
                </a:moveTo>
                <a:lnTo>
                  <a:pt x="1158" y="51119"/>
                </a:lnTo>
                <a:lnTo>
                  <a:pt x="2194" y="102238"/>
                </a:lnTo>
                <a:lnTo>
                  <a:pt x="3112" y="153359"/>
                </a:lnTo>
                <a:lnTo>
                  <a:pt x="3917" y="204480"/>
                </a:lnTo>
                <a:lnTo>
                  <a:pt x="4614" y="255601"/>
                </a:lnTo>
                <a:lnTo>
                  <a:pt x="5208" y="306723"/>
                </a:lnTo>
                <a:lnTo>
                  <a:pt x="5705" y="357846"/>
                </a:lnTo>
                <a:lnTo>
                  <a:pt x="6109" y="408969"/>
                </a:lnTo>
                <a:lnTo>
                  <a:pt x="6426" y="460092"/>
                </a:lnTo>
                <a:lnTo>
                  <a:pt x="6661" y="511216"/>
                </a:lnTo>
                <a:lnTo>
                  <a:pt x="6819" y="562341"/>
                </a:lnTo>
                <a:lnTo>
                  <a:pt x="6880" y="715716"/>
                </a:lnTo>
                <a:lnTo>
                  <a:pt x="6781" y="766842"/>
                </a:lnTo>
                <a:lnTo>
                  <a:pt x="6630" y="817968"/>
                </a:lnTo>
                <a:lnTo>
                  <a:pt x="6433" y="869094"/>
                </a:lnTo>
                <a:lnTo>
                  <a:pt x="6194" y="920221"/>
                </a:lnTo>
                <a:lnTo>
                  <a:pt x="5920" y="971347"/>
                </a:lnTo>
                <a:lnTo>
                  <a:pt x="5614" y="1022474"/>
                </a:lnTo>
                <a:lnTo>
                  <a:pt x="4930" y="1124728"/>
                </a:lnTo>
                <a:lnTo>
                  <a:pt x="2313" y="1482619"/>
                </a:lnTo>
                <a:lnTo>
                  <a:pt x="1671" y="1584873"/>
                </a:lnTo>
                <a:lnTo>
                  <a:pt x="1392" y="1636000"/>
                </a:lnTo>
                <a:lnTo>
                  <a:pt x="1150" y="1687127"/>
                </a:lnTo>
                <a:lnTo>
                  <a:pt x="948" y="1738254"/>
                </a:lnTo>
                <a:lnTo>
                  <a:pt x="792" y="1789380"/>
                </a:lnTo>
                <a:lnTo>
                  <a:pt x="728" y="1993882"/>
                </a:lnTo>
                <a:lnTo>
                  <a:pt x="877" y="2045007"/>
                </a:lnTo>
                <a:lnTo>
                  <a:pt x="1104" y="2096132"/>
                </a:lnTo>
                <a:lnTo>
                  <a:pt x="1412" y="2147256"/>
                </a:lnTo>
                <a:lnTo>
                  <a:pt x="1806" y="2198379"/>
                </a:lnTo>
                <a:lnTo>
                  <a:pt x="2293" y="2249502"/>
                </a:lnTo>
                <a:lnTo>
                  <a:pt x="2876" y="2300625"/>
                </a:lnTo>
                <a:lnTo>
                  <a:pt x="3562" y="2351747"/>
                </a:lnTo>
                <a:lnTo>
                  <a:pt x="4355" y="2402869"/>
                </a:lnTo>
                <a:lnTo>
                  <a:pt x="5261" y="2453990"/>
                </a:lnTo>
                <a:lnTo>
                  <a:pt x="6283" y="2505110"/>
                </a:lnTo>
                <a:lnTo>
                  <a:pt x="7429" y="2556230"/>
                </a:lnTo>
                <a:lnTo>
                  <a:pt x="537959" y="2558783"/>
                </a:lnTo>
                <a:lnTo>
                  <a:pt x="2389670" y="253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219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14092" y="2426906"/>
            <a:ext cx="2665095" cy="2559050"/>
          </a:xfrm>
          <a:custGeom>
            <a:avLst/>
            <a:gdLst/>
            <a:ahLst/>
            <a:cxnLst/>
            <a:rect l="l" t="t" r="r" b="b"/>
            <a:pathLst>
              <a:path w="2665095" h="2559050">
                <a:moveTo>
                  <a:pt x="1851761" y="0"/>
                </a:moveTo>
                <a:lnTo>
                  <a:pt x="0" y="2558529"/>
                </a:lnTo>
                <a:lnTo>
                  <a:pt x="2664726" y="2558795"/>
                </a:lnTo>
                <a:lnTo>
                  <a:pt x="2663571" y="2507671"/>
                </a:lnTo>
                <a:lnTo>
                  <a:pt x="2662538" y="2456546"/>
                </a:lnTo>
                <a:lnTo>
                  <a:pt x="2661623" y="2405421"/>
                </a:lnTo>
                <a:lnTo>
                  <a:pt x="2660821" y="2354296"/>
                </a:lnTo>
                <a:lnTo>
                  <a:pt x="2660126" y="2303171"/>
                </a:lnTo>
                <a:lnTo>
                  <a:pt x="2659533" y="2252046"/>
                </a:lnTo>
                <a:lnTo>
                  <a:pt x="2659038" y="2200921"/>
                </a:lnTo>
                <a:lnTo>
                  <a:pt x="2658635" y="2149797"/>
                </a:lnTo>
                <a:lnTo>
                  <a:pt x="2658319" y="2098672"/>
                </a:lnTo>
                <a:lnTo>
                  <a:pt x="2658085" y="2047547"/>
                </a:lnTo>
                <a:lnTo>
                  <a:pt x="2657927" y="1996422"/>
                </a:lnTo>
                <a:lnTo>
                  <a:pt x="2657964" y="1791923"/>
                </a:lnTo>
                <a:lnTo>
                  <a:pt x="2658114" y="1740798"/>
                </a:lnTo>
                <a:lnTo>
                  <a:pt x="2658311" y="1689673"/>
                </a:lnTo>
                <a:lnTo>
                  <a:pt x="2658548" y="1638549"/>
                </a:lnTo>
                <a:lnTo>
                  <a:pt x="2658822" y="1587424"/>
                </a:lnTo>
                <a:lnTo>
                  <a:pt x="2659126" y="1536299"/>
                </a:lnTo>
                <a:lnTo>
                  <a:pt x="2659807" y="1434050"/>
                </a:lnTo>
                <a:lnTo>
                  <a:pt x="2662415" y="1076177"/>
                </a:lnTo>
                <a:lnTo>
                  <a:pt x="2663056" y="973928"/>
                </a:lnTo>
                <a:lnTo>
                  <a:pt x="2663333" y="922803"/>
                </a:lnTo>
                <a:lnTo>
                  <a:pt x="2663575" y="871679"/>
                </a:lnTo>
                <a:lnTo>
                  <a:pt x="2663777" y="820554"/>
                </a:lnTo>
                <a:lnTo>
                  <a:pt x="2663932" y="769430"/>
                </a:lnTo>
                <a:lnTo>
                  <a:pt x="2664037" y="718305"/>
                </a:lnTo>
                <a:lnTo>
                  <a:pt x="2663997" y="564932"/>
                </a:lnTo>
                <a:lnTo>
                  <a:pt x="2663848" y="513807"/>
                </a:lnTo>
                <a:lnTo>
                  <a:pt x="2663623" y="462683"/>
                </a:lnTo>
                <a:lnTo>
                  <a:pt x="2663316" y="411559"/>
                </a:lnTo>
                <a:lnTo>
                  <a:pt x="2662923" y="360434"/>
                </a:lnTo>
                <a:lnTo>
                  <a:pt x="2662438" y="309310"/>
                </a:lnTo>
                <a:lnTo>
                  <a:pt x="2661857" y="258186"/>
                </a:lnTo>
                <a:lnTo>
                  <a:pt x="2661174" y="207062"/>
                </a:lnTo>
                <a:lnTo>
                  <a:pt x="2660384" y="155937"/>
                </a:lnTo>
                <a:lnTo>
                  <a:pt x="2659482" y="104813"/>
                </a:lnTo>
                <a:lnTo>
                  <a:pt x="2658463" y="53689"/>
                </a:lnTo>
                <a:lnTo>
                  <a:pt x="2657322" y="2565"/>
                </a:lnTo>
                <a:lnTo>
                  <a:pt x="1851761" y="0"/>
                </a:lnTo>
                <a:close/>
              </a:path>
            </a:pathLst>
          </a:custGeom>
          <a:solidFill>
            <a:srgbClr val="92D050">
              <a:alpha val="219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21521" y="2387972"/>
            <a:ext cx="1842770" cy="2604770"/>
          </a:xfrm>
          <a:custGeom>
            <a:avLst/>
            <a:gdLst/>
            <a:ahLst/>
            <a:cxnLst/>
            <a:rect l="l" t="t" r="r" b="b"/>
            <a:pathLst>
              <a:path w="1842770" h="2604770">
                <a:moveTo>
                  <a:pt x="0" y="2604651"/>
                </a:moveTo>
                <a:lnTo>
                  <a:pt x="1842661" y="0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375F7BB-83D3-47C2-ABCC-0733DBAA20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22</a:t>
            </a:fld>
            <a:endParaRPr lang="en-S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6B6E3E-FF08-410E-8DE5-639E2D73AE15}"/>
              </a:ext>
            </a:extLst>
          </p:cNvPr>
          <p:cNvSpPr txBox="1"/>
          <p:nvPr/>
        </p:nvSpPr>
        <p:spPr>
          <a:xfrm>
            <a:off x="818657" y="1575975"/>
            <a:ext cx="1055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i="1" dirty="0"/>
              <a:t>The purpose of activation functions is to introduce </a:t>
            </a:r>
            <a:r>
              <a:rPr lang="en-SG" sz="2400" b="1" i="1" dirty="0"/>
              <a:t>non-linearities</a:t>
            </a:r>
            <a:r>
              <a:rPr lang="en-SG" sz="2400" i="1" dirty="0"/>
              <a:t> into the network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4469" y="269748"/>
            <a:ext cx="57029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85" dirty="0"/>
              <a:t>Perceptron:</a:t>
            </a:r>
            <a:r>
              <a:rPr spc="-245" dirty="0"/>
              <a:t> </a:t>
            </a:r>
            <a:r>
              <a:rPr spc="-315" dirty="0"/>
              <a:t>Example</a:t>
            </a:r>
          </a:p>
        </p:txBody>
      </p:sp>
      <p:sp>
        <p:nvSpPr>
          <p:cNvPr id="53" name="object 53"/>
          <p:cNvSpPr/>
          <p:nvPr/>
        </p:nvSpPr>
        <p:spPr>
          <a:xfrm>
            <a:off x="8834392" y="4392548"/>
            <a:ext cx="1820545" cy="265430"/>
          </a:xfrm>
          <a:custGeom>
            <a:avLst/>
            <a:gdLst/>
            <a:ahLst/>
            <a:cxnLst/>
            <a:rect l="l" t="t" r="r" b="b"/>
            <a:pathLst>
              <a:path w="1820545" h="265429">
                <a:moveTo>
                  <a:pt x="1820361" y="0"/>
                </a:moveTo>
                <a:lnTo>
                  <a:pt x="1813671" y="41887"/>
                </a:lnTo>
                <a:lnTo>
                  <a:pt x="1795043" y="78265"/>
                </a:lnTo>
                <a:lnTo>
                  <a:pt x="1766637" y="106953"/>
                </a:lnTo>
                <a:lnTo>
                  <a:pt x="1730616" y="125766"/>
                </a:lnTo>
                <a:lnTo>
                  <a:pt x="1689140" y="132522"/>
                </a:lnTo>
                <a:lnTo>
                  <a:pt x="1041399" y="132522"/>
                </a:lnTo>
                <a:lnTo>
                  <a:pt x="999924" y="139278"/>
                </a:lnTo>
                <a:lnTo>
                  <a:pt x="963903" y="158091"/>
                </a:lnTo>
                <a:lnTo>
                  <a:pt x="935497" y="186778"/>
                </a:lnTo>
                <a:lnTo>
                  <a:pt x="916869" y="223156"/>
                </a:lnTo>
                <a:lnTo>
                  <a:pt x="910179" y="265044"/>
                </a:lnTo>
                <a:lnTo>
                  <a:pt x="903489" y="223156"/>
                </a:lnTo>
                <a:lnTo>
                  <a:pt x="884862" y="186778"/>
                </a:lnTo>
                <a:lnTo>
                  <a:pt x="856457" y="158091"/>
                </a:lnTo>
                <a:lnTo>
                  <a:pt x="820436" y="139278"/>
                </a:lnTo>
                <a:lnTo>
                  <a:pt x="778960" y="132522"/>
                </a:lnTo>
                <a:lnTo>
                  <a:pt x="131220" y="132522"/>
                </a:lnTo>
                <a:lnTo>
                  <a:pt x="89744" y="125766"/>
                </a:lnTo>
                <a:lnTo>
                  <a:pt x="53723" y="106953"/>
                </a:lnTo>
                <a:lnTo>
                  <a:pt x="25318" y="78265"/>
                </a:lnTo>
                <a:lnTo>
                  <a:pt x="6689" y="41887"/>
                </a:lnTo>
                <a:lnTo>
                  <a:pt x="0" y="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8700782" y="4733035"/>
            <a:ext cx="20885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latin typeface="Arial"/>
                <a:cs typeface="Arial"/>
              </a:rPr>
              <a:t>This </a:t>
            </a:r>
            <a:r>
              <a:rPr sz="1800" spc="-165" dirty="0">
                <a:latin typeface="Arial"/>
                <a:cs typeface="Arial"/>
              </a:rPr>
              <a:t>is </a:t>
            </a:r>
            <a:r>
              <a:rPr sz="1800" spc="-100" dirty="0">
                <a:latin typeface="Arial"/>
                <a:cs typeface="Arial"/>
              </a:rPr>
              <a:t>just </a:t>
            </a:r>
            <a:r>
              <a:rPr sz="1800" spc="-235" dirty="0">
                <a:latin typeface="Arial"/>
                <a:cs typeface="Arial"/>
              </a:rPr>
              <a:t>a </a:t>
            </a:r>
            <a:r>
              <a:rPr sz="1800" spc="-100" dirty="0">
                <a:latin typeface="Arial"/>
                <a:cs typeface="Arial"/>
              </a:rPr>
              <a:t>line </a:t>
            </a:r>
            <a:r>
              <a:rPr sz="1800" spc="-95" dirty="0">
                <a:latin typeface="Arial"/>
                <a:cs typeface="Arial"/>
              </a:rPr>
              <a:t>in</a:t>
            </a:r>
            <a:r>
              <a:rPr sz="1800" spc="-310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2D!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1B048632-DE8D-4BCE-9A1D-E254FF4912C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23</a:t>
            </a:fld>
            <a:endParaRPr lang="en-SG" dirty="0"/>
          </a:p>
        </p:txBody>
      </p:sp>
      <p:sp>
        <p:nvSpPr>
          <p:cNvPr id="58" name="object 3">
            <a:extLst>
              <a:ext uri="{FF2B5EF4-FFF2-40B4-BE49-F238E27FC236}">
                <a16:creationId xmlns:a16="http://schemas.microsoft.com/office/drawing/2014/main" id="{397E0424-20B1-432E-B018-4FE4628F6F48}"/>
              </a:ext>
            </a:extLst>
          </p:cNvPr>
          <p:cNvSpPr/>
          <p:nvPr/>
        </p:nvSpPr>
        <p:spPr>
          <a:xfrm>
            <a:off x="1607451" y="3562337"/>
            <a:ext cx="1804035" cy="114300"/>
          </a:xfrm>
          <a:custGeom>
            <a:avLst/>
            <a:gdLst/>
            <a:ahLst/>
            <a:cxnLst/>
            <a:rect l="l" t="t" r="r" b="b"/>
            <a:pathLst>
              <a:path w="1804035" h="114300">
                <a:moveTo>
                  <a:pt x="1689582" y="0"/>
                </a:moveTo>
                <a:lnTo>
                  <a:pt x="1689582" y="114299"/>
                </a:lnTo>
                <a:lnTo>
                  <a:pt x="1765782" y="76199"/>
                </a:lnTo>
                <a:lnTo>
                  <a:pt x="1708632" y="76199"/>
                </a:lnTo>
                <a:lnTo>
                  <a:pt x="1708632" y="38100"/>
                </a:lnTo>
                <a:lnTo>
                  <a:pt x="1765782" y="38100"/>
                </a:lnTo>
                <a:lnTo>
                  <a:pt x="1689582" y="0"/>
                </a:lnTo>
                <a:close/>
              </a:path>
              <a:path w="1804035" h="114300">
                <a:moveTo>
                  <a:pt x="1689582" y="38100"/>
                </a:moveTo>
                <a:lnTo>
                  <a:pt x="0" y="38100"/>
                </a:lnTo>
                <a:lnTo>
                  <a:pt x="0" y="76199"/>
                </a:lnTo>
                <a:lnTo>
                  <a:pt x="1689582" y="76199"/>
                </a:lnTo>
                <a:lnTo>
                  <a:pt x="1689582" y="38100"/>
                </a:lnTo>
                <a:close/>
              </a:path>
              <a:path w="1804035" h="114300">
                <a:moveTo>
                  <a:pt x="1765782" y="38100"/>
                </a:moveTo>
                <a:lnTo>
                  <a:pt x="1708632" y="38100"/>
                </a:lnTo>
                <a:lnTo>
                  <a:pt x="1708632" y="76199"/>
                </a:lnTo>
                <a:lnTo>
                  <a:pt x="1765782" y="76199"/>
                </a:lnTo>
                <a:lnTo>
                  <a:pt x="1803882" y="57149"/>
                </a:lnTo>
                <a:lnTo>
                  <a:pt x="1765782" y="381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4">
            <a:extLst>
              <a:ext uri="{FF2B5EF4-FFF2-40B4-BE49-F238E27FC236}">
                <a16:creationId xmlns:a16="http://schemas.microsoft.com/office/drawing/2014/main" id="{47EB1522-2153-49B0-B252-9A056A664306}"/>
              </a:ext>
            </a:extLst>
          </p:cNvPr>
          <p:cNvSpPr/>
          <p:nvPr/>
        </p:nvSpPr>
        <p:spPr>
          <a:xfrm>
            <a:off x="1600441" y="2735948"/>
            <a:ext cx="1811020" cy="743585"/>
          </a:xfrm>
          <a:custGeom>
            <a:avLst/>
            <a:gdLst/>
            <a:ahLst/>
            <a:cxnLst/>
            <a:rect l="l" t="t" r="r" b="b"/>
            <a:pathLst>
              <a:path w="1811020" h="743585">
                <a:moveTo>
                  <a:pt x="1697608" y="707593"/>
                </a:moveTo>
                <a:lnTo>
                  <a:pt x="1683575" y="743026"/>
                </a:lnTo>
                <a:lnTo>
                  <a:pt x="1810892" y="731964"/>
                </a:lnTo>
                <a:lnTo>
                  <a:pt x="1795352" y="714603"/>
                </a:lnTo>
                <a:lnTo>
                  <a:pt x="1715312" y="714603"/>
                </a:lnTo>
                <a:lnTo>
                  <a:pt x="1697608" y="707593"/>
                </a:lnTo>
                <a:close/>
              </a:path>
              <a:path w="1811020" h="743585">
                <a:moveTo>
                  <a:pt x="1711636" y="672171"/>
                </a:moveTo>
                <a:lnTo>
                  <a:pt x="1697608" y="707593"/>
                </a:lnTo>
                <a:lnTo>
                  <a:pt x="1715312" y="714603"/>
                </a:lnTo>
                <a:lnTo>
                  <a:pt x="1729346" y="679183"/>
                </a:lnTo>
                <a:lnTo>
                  <a:pt x="1711636" y="672171"/>
                </a:lnTo>
                <a:close/>
              </a:path>
              <a:path w="1811020" h="743585">
                <a:moveTo>
                  <a:pt x="1725663" y="636752"/>
                </a:moveTo>
                <a:lnTo>
                  <a:pt x="1711636" y="672171"/>
                </a:lnTo>
                <a:lnTo>
                  <a:pt x="1729346" y="679183"/>
                </a:lnTo>
                <a:lnTo>
                  <a:pt x="1715312" y="714603"/>
                </a:lnTo>
                <a:lnTo>
                  <a:pt x="1795352" y="714603"/>
                </a:lnTo>
                <a:lnTo>
                  <a:pt x="1725663" y="636752"/>
                </a:lnTo>
                <a:close/>
              </a:path>
              <a:path w="1811020" h="743585">
                <a:moveTo>
                  <a:pt x="14020" y="0"/>
                </a:moveTo>
                <a:lnTo>
                  <a:pt x="0" y="35420"/>
                </a:lnTo>
                <a:lnTo>
                  <a:pt x="1697608" y="707593"/>
                </a:lnTo>
                <a:lnTo>
                  <a:pt x="1711636" y="672171"/>
                </a:lnTo>
                <a:lnTo>
                  <a:pt x="14020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">
            <a:extLst>
              <a:ext uri="{FF2B5EF4-FFF2-40B4-BE49-F238E27FC236}">
                <a16:creationId xmlns:a16="http://schemas.microsoft.com/office/drawing/2014/main" id="{5F4C8EF4-2A8A-4838-BAAA-E30723F778E3}"/>
              </a:ext>
            </a:extLst>
          </p:cNvPr>
          <p:cNvSpPr/>
          <p:nvPr/>
        </p:nvSpPr>
        <p:spPr>
          <a:xfrm>
            <a:off x="1600339" y="3748989"/>
            <a:ext cx="1811020" cy="754380"/>
          </a:xfrm>
          <a:custGeom>
            <a:avLst/>
            <a:gdLst/>
            <a:ahLst/>
            <a:cxnLst/>
            <a:rect l="l" t="t" r="r" b="b"/>
            <a:pathLst>
              <a:path w="1811020" h="754379">
                <a:moveTo>
                  <a:pt x="1697849" y="35342"/>
                </a:moveTo>
                <a:lnTo>
                  <a:pt x="0" y="718642"/>
                </a:lnTo>
                <a:lnTo>
                  <a:pt x="14224" y="753986"/>
                </a:lnTo>
                <a:lnTo>
                  <a:pt x="1712073" y="70686"/>
                </a:lnTo>
                <a:lnTo>
                  <a:pt x="1697849" y="35342"/>
                </a:lnTo>
                <a:close/>
              </a:path>
              <a:path w="1811020" h="754379">
                <a:moveTo>
                  <a:pt x="1795156" y="28232"/>
                </a:moveTo>
                <a:lnTo>
                  <a:pt x="1715516" y="28232"/>
                </a:lnTo>
                <a:lnTo>
                  <a:pt x="1729740" y="63576"/>
                </a:lnTo>
                <a:lnTo>
                  <a:pt x="1712073" y="70686"/>
                </a:lnTo>
                <a:lnTo>
                  <a:pt x="1726298" y="106032"/>
                </a:lnTo>
                <a:lnTo>
                  <a:pt x="1795156" y="28232"/>
                </a:lnTo>
                <a:close/>
              </a:path>
              <a:path w="1811020" h="754379">
                <a:moveTo>
                  <a:pt x="1715516" y="28232"/>
                </a:moveTo>
                <a:lnTo>
                  <a:pt x="1697849" y="35342"/>
                </a:lnTo>
                <a:lnTo>
                  <a:pt x="1712073" y="70686"/>
                </a:lnTo>
                <a:lnTo>
                  <a:pt x="1729740" y="63576"/>
                </a:lnTo>
                <a:lnTo>
                  <a:pt x="1715516" y="28232"/>
                </a:lnTo>
                <a:close/>
              </a:path>
              <a:path w="1811020" h="754379">
                <a:moveTo>
                  <a:pt x="1683626" y="0"/>
                </a:moveTo>
                <a:lnTo>
                  <a:pt x="1697849" y="35342"/>
                </a:lnTo>
                <a:lnTo>
                  <a:pt x="1715516" y="28232"/>
                </a:lnTo>
                <a:lnTo>
                  <a:pt x="1795156" y="28232"/>
                </a:lnTo>
                <a:lnTo>
                  <a:pt x="1810994" y="10337"/>
                </a:lnTo>
                <a:lnTo>
                  <a:pt x="168362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bject 6">
                <a:extLst>
                  <a:ext uri="{FF2B5EF4-FFF2-40B4-BE49-F238E27FC236}">
                    <a16:creationId xmlns:a16="http://schemas.microsoft.com/office/drawing/2014/main" id="{77362429-C41E-4060-A21E-7CF156C653DC}"/>
                  </a:ext>
                </a:extLst>
              </p:cNvPr>
              <p:cNvSpPr txBox="1"/>
              <p:nvPr/>
            </p:nvSpPr>
            <p:spPr>
              <a:xfrm>
                <a:off x="1911673" y="2649845"/>
                <a:ext cx="796481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1" name="object 6">
                <a:extLst>
                  <a:ext uri="{FF2B5EF4-FFF2-40B4-BE49-F238E27FC236}">
                    <a16:creationId xmlns:a16="http://schemas.microsoft.com/office/drawing/2014/main" id="{77362429-C41E-4060-A21E-7CF156C65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673" y="2649845"/>
                <a:ext cx="796481" cy="289823"/>
              </a:xfrm>
              <a:prstGeom prst="rect">
                <a:avLst/>
              </a:prstGeom>
              <a:blipFill>
                <a:blip r:embed="rId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bject 7">
                <a:extLst>
                  <a:ext uri="{FF2B5EF4-FFF2-40B4-BE49-F238E27FC236}">
                    <a16:creationId xmlns:a16="http://schemas.microsoft.com/office/drawing/2014/main" id="{EFE7124A-7D0E-4974-A447-425875DB6FB0}"/>
                  </a:ext>
                </a:extLst>
              </p:cNvPr>
              <p:cNvSpPr txBox="1"/>
              <p:nvPr/>
            </p:nvSpPr>
            <p:spPr>
              <a:xfrm>
                <a:off x="2142909" y="3836923"/>
                <a:ext cx="33401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2" name="object 7">
                <a:extLst>
                  <a:ext uri="{FF2B5EF4-FFF2-40B4-BE49-F238E27FC236}">
                    <a16:creationId xmlns:a16="http://schemas.microsoft.com/office/drawing/2014/main" id="{EFE7124A-7D0E-4974-A447-425875DB6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09" y="3836923"/>
                <a:ext cx="334010" cy="289823"/>
              </a:xfrm>
              <a:prstGeom prst="rect">
                <a:avLst/>
              </a:prstGeom>
              <a:blipFill>
                <a:blip r:embed="rId3"/>
                <a:stretch>
                  <a:fillRect l="-7407" r="-20370" b="-6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bject 8">
                <a:extLst>
                  <a:ext uri="{FF2B5EF4-FFF2-40B4-BE49-F238E27FC236}">
                    <a16:creationId xmlns:a16="http://schemas.microsoft.com/office/drawing/2014/main" id="{0A8F86AB-CB22-4A93-BDEB-D9CDB65A8F43}"/>
                  </a:ext>
                </a:extLst>
              </p:cNvPr>
              <p:cNvSpPr txBox="1"/>
              <p:nvPr/>
            </p:nvSpPr>
            <p:spPr>
              <a:xfrm>
                <a:off x="2170239" y="3276091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3" name="object 8">
                <a:extLst>
                  <a:ext uri="{FF2B5EF4-FFF2-40B4-BE49-F238E27FC236}">
                    <a16:creationId xmlns:a16="http://schemas.microsoft.com/office/drawing/2014/main" id="{0A8F86AB-CB22-4A93-BDEB-D9CDB65A8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239" y="3276091"/>
                <a:ext cx="281940" cy="289823"/>
              </a:xfrm>
              <a:prstGeom prst="rect">
                <a:avLst/>
              </a:prstGeom>
              <a:blipFill>
                <a:blip r:embed="rId4"/>
                <a:stretch>
                  <a:fillRect r="-4348" b="-6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bject 9">
            <a:extLst>
              <a:ext uri="{FF2B5EF4-FFF2-40B4-BE49-F238E27FC236}">
                <a16:creationId xmlns:a16="http://schemas.microsoft.com/office/drawing/2014/main" id="{449AD4DB-35D0-498A-8C97-A5AE85555772}"/>
              </a:ext>
            </a:extLst>
          </p:cNvPr>
          <p:cNvSpPr/>
          <p:nvPr/>
        </p:nvSpPr>
        <p:spPr>
          <a:xfrm>
            <a:off x="3411334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0">
            <a:extLst>
              <a:ext uri="{FF2B5EF4-FFF2-40B4-BE49-F238E27FC236}">
                <a16:creationId xmlns:a16="http://schemas.microsoft.com/office/drawing/2014/main" id="{CECD6AD2-A79A-4BE2-AE24-340BEEDFAA19}"/>
              </a:ext>
            </a:extLst>
          </p:cNvPr>
          <p:cNvSpPr txBox="1"/>
          <p:nvPr/>
        </p:nvSpPr>
        <p:spPr>
          <a:xfrm>
            <a:off x="3605961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DejaVu Sans"/>
                <a:cs typeface="DejaVu Sans"/>
              </a:rPr>
              <a:t>Σ</a:t>
            </a:r>
            <a:endParaRPr sz="3200" dirty="0">
              <a:latin typeface="DejaVu Sans"/>
              <a:cs typeface="DejaVu Sans"/>
            </a:endParaRPr>
          </a:p>
        </p:txBody>
      </p:sp>
      <p:sp>
        <p:nvSpPr>
          <p:cNvPr id="66" name="object 11">
            <a:extLst>
              <a:ext uri="{FF2B5EF4-FFF2-40B4-BE49-F238E27FC236}">
                <a16:creationId xmlns:a16="http://schemas.microsoft.com/office/drawing/2014/main" id="{B63542F9-2657-41F4-92A9-1CCA7150F51F}"/>
              </a:ext>
            </a:extLst>
          </p:cNvPr>
          <p:cNvSpPr/>
          <p:nvPr/>
        </p:nvSpPr>
        <p:spPr>
          <a:xfrm>
            <a:off x="4051325" y="3567315"/>
            <a:ext cx="555625" cy="114300"/>
          </a:xfrm>
          <a:custGeom>
            <a:avLst/>
            <a:gdLst/>
            <a:ahLst/>
            <a:cxnLst/>
            <a:rect l="l" t="t" r="r" b="b"/>
            <a:pathLst>
              <a:path w="555625" h="114300">
                <a:moveTo>
                  <a:pt x="441236" y="0"/>
                </a:moveTo>
                <a:lnTo>
                  <a:pt x="441066" y="38103"/>
                </a:lnTo>
                <a:lnTo>
                  <a:pt x="460108" y="38188"/>
                </a:lnTo>
                <a:lnTo>
                  <a:pt x="459943" y="76288"/>
                </a:lnTo>
                <a:lnTo>
                  <a:pt x="440897" y="76288"/>
                </a:lnTo>
                <a:lnTo>
                  <a:pt x="440728" y="114299"/>
                </a:lnTo>
                <a:lnTo>
                  <a:pt x="517619" y="76288"/>
                </a:lnTo>
                <a:lnTo>
                  <a:pt x="459943" y="76288"/>
                </a:lnTo>
                <a:lnTo>
                  <a:pt x="517793" y="76203"/>
                </a:lnTo>
                <a:lnTo>
                  <a:pt x="555282" y="57670"/>
                </a:lnTo>
                <a:lnTo>
                  <a:pt x="441236" y="0"/>
                </a:lnTo>
                <a:close/>
              </a:path>
              <a:path w="555625" h="114300">
                <a:moveTo>
                  <a:pt x="441066" y="38103"/>
                </a:moveTo>
                <a:lnTo>
                  <a:pt x="440897" y="76203"/>
                </a:lnTo>
                <a:lnTo>
                  <a:pt x="459943" y="76288"/>
                </a:lnTo>
                <a:lnTo>
                  <a:pt x="460108" y="38188"/>
                </a:lnTo>
                <a:lnTo>
                  <a:pt x="441066" y="38103"/>
                </a:lnTo>
                <a:close/>
              </a:path>
              <a:path w="555625" h="114300">
                <a:moveTo>
                  <a:pt x="177" y="36118"/>
                </a:moveTo>
                <a:lnTo>
                  <a:pt x="0" y="74218"/>
                </a:lnTo>
                <a:lnTo>
                  <a:pt x="440897" y="76203"/>
                </a:lnTo>
                <a:lnTo>
                  <a:pt x="441066" y="38103"/>
                </a:lnTo>
                <a:lnTo>
                  <a:pt x="177" y="36118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12">
            <a:extLst>
              <a:ext uri="{FF2B5EF4-FFF2-40B4-BE49-F238E27FC236}">
                <a16:creationId xmlns:a16="http://schemas.microsoft.com/office/drawing/2014/main" id="{11B5C379-F8F4-486D-90EA-326632140C55}"/>
              </a:ext>
            </a:extLst>
          </p:cNvPr>
          <p:cNvSpPr/>
          <p:nvPr/>
        </p:nvSpPr>
        <p:spPr>
          <a:xfrm>
            <a:off x="5245163" y="3574897"/>
            <a:ext cx="586105" cy="114300"/>
          </a:xfrm>
          <a:custGeom>
            <a:avLst/>
            <a:gdLst/>
            <a:ahLst/>
            <a:cxnLst/>
            <a:rect l="l" t="t" r="r" b="b"/>
            <a:pathLst>
              <a:path w="586104" h="114300">
                <a:moveTo>
                  <a:pt x="472313" y="0"/>
                </a:moveTo>
                <a:lnTo>
                  <a:pt x="471741" y="38094"/>
                </a:lnTo>
                <a:lnTo>
                  <a:pt x="490791" y="38379"/>
                </a:lnTo>
                <a:lnTo>
                  <a:pt x="490220" y="76479"/>
                </a:lnTo>
                <a:lnTo>
                  <a:pt x="471165" y="76479"/>
                </a:lnTo>
                <a:lnTo>
                  <a:pt x="470598" y="114287"/>
                </a:lnTo>
                <a:lnTo>
                  <a:pt x="549133" y="76479"/>
                </a:lnTo>
                <a:lnTo>
                  <a:pt x="490220" y="76479"/>
                </a:lnTo>
                <a:lnTo>
                  <a:pt x="471169" y="76194"/>
                </a:lnTo>
                <a:lnTo>
                  <a:pt x="549725" y="76194"/>
                </a:lnTo>
                <a:lnTo>
                  <a:pt x="585749" y="58851"/>
                </a:lnTo>
                <a:lnTo>
                  <a:pt x="472313" y="0"/>
                </a:lnTo>
                <a:close/>
              </a:path>
              <a:path w="586104" h="114300">
                <a:moveTo>
                  <a:pt x="471741" y="38094"/>
                </a:moveTo>
                <a:lnTo>
                  <a:pt x="471169" y="76194"/>
                </a:lnTo>
                <a:lnTo>
                  <a:pt x="490220" y="76479"/>
                </a:lnTo>
                <a:lnTo>
                  <a:pt x="490791" y="38379"/>
                </a:lnTo>
                <a:lnTo>
                  <a:pt x="471741" y="38094"/>
                </a:lnTo>
                <a:close/>
              </a:path>
              <a:path w="586104" h="114300">
                <a:moveTo>
                  <a:pt x="571" y="31038"/>
                </a:moveTo>
                <a:lnTo>
                  <a:pt x="0" y="69138"/>
                </a:lnTo>
                <a:lnTo>
                  <a:pt x="471169" y="76194"/>
                </a:lnTo>
                <a:lnTo>
                  <a:pt x="471741" y="38094"/>
                </a:lnTo>
                <a:lnTo>
                  <a:pt x="571" y="31038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13">
            <a:extLst>
              <a:ext uri="{FF2B5EF4-FFF2-40B4-BE49-F238E27FC236}">
                <a16:creationId xmlns:a16="http://schemas.microsoft.com/office/drawing/2014/main" id="{001D3AF7-A361-492B-87CB-132F68033D3D}"/>
              </a:ext>
            </a:extLst>
          </p:cNvPr>
          <p:cNvSpPr/>
          <p:nvPr/>
        </p:nvSpPr>
        <p:spPr>
          <a:xfrm>
            <a:off x="4605375" y="330494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4">
            <a:extLst>
              <a:ext uri="{FF2B5EF4-FFF2-40B4-BE49-F238E27FC236}">
                <a16:creationId xmlns:a16="http://schemas.microsoft.com/office/drawing/2014/main" id="{F091416E-EEA6-454C-AE9A-285AB415963D}"/>
              </a:ext>
            </a:extLst>
          </p:cNvPr>
          <p:cNvSpPr/>
          <p:nvPr/>
        </p:nvSpPr>
        <p:spPr>
          <a:xfrm>
            <a:off x="4733544" y="3392423"/>
            <a:ext cx="384048" cy="4632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15">
            <a:extLst>
              <a:ext uri="{FF2B5EF4-FFF2-40B4-BE49-F238E27FC236}">
                <a16:creationId xmlns:a16="http://schemas.microsoft.com/office/drawing/2014/main" id="{FA4C3F62-A141-4F46-8F5E-FBA03F288EA2}"/>
              </a:ext>
            </a:extLst>
          </p:cNvPr>
          <p:cNvSpPr/>
          <p:nvPr/>
        </p:nvSpPr>
        <p:spPr>
          <a:xfrm>
            <a:off x="967367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8">
            <a:extLst>
              <a:ext uri="{FF2B5EF4-FFF2-40B4-BE49-F238E27FC236}">
                <a16:creationId xmlns:a16="http://schemas.microsoft.com/office/drawing/2014/main" id="{508D6D94-4199-4304-828C-D07A61CE0746}"/>
              </a:ext>
            </a:extLst>
          </p:cNvPr>
          <p:cNvSpPr/>
          <p:nvPr/>
        </p:nvSpPr>
        <p:spPr>
          <a:xfrm>
            <a:off x="967367" y="41652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bject 19">
                <a:extLst>
                  <a:ext uri="{FF2B5EF4-FFF2-40B4-BE49-F238E27FC236}">
                    <a16:creationId xmlns:a16="http://schemas.microsoft.com/office/drawing/2014/main" id="{B066283C-FF64-4B40-8BD9-3E76A71D17D3}"/>
                  </a:ext>
                </a:extLst>
              </p:cNvPr>
              <p:cNvSpPr txBox="1"/>
              <p:nvPr/>
            </p:nvSpPr>
            <p:spPr>
              <a:xfrm>
                <a:off x="1188186" y="4301105"/>
                <a:ext cx="183414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2" name="object 19">
                <a:extLst>
                  <a:ext uri="{FF2B5EF4-FFF2-40B4-BE49-F238E27FC236}">
                    <a16:creationId xmlns:a16="http://schemas.microsoft.com/office/drawing/2014/main" id="{B066283C-FF64-4B40-8BD9-3E76A71D1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86" y="4301105"/>
                <a:ext cx="183414" cy="289823"/>
              </a:xfrm>
              <a:prstGeom prst="rect">
                <a:avLst/>
              </a:prstGeom>
              <a:blipFill>
                <a:blip r:embed="rId6"/>
                <a:stretch>
                  <a:fillRect l="-33333" r="-50000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bject 21">
            <a:extLst>
              <a:ext uri="{FF2B5EF4-FFF2-40B4-BE49-F238E27FC236}">
                <a16:creationId xmlns:a16="http://schemas.microsoft.com/office/drawing/2014/main" id="{2A5ACD77-0B07-4440-9CD7-D2E0CFE383F3}"/>
              </a:ext>
            </a:extLst>
          </p:cNvPr>
          <p:cNvSpPr/>
          <p:nvPr/>
        </p:nvSpPr>
        <p:spPr>
          <a:xfrm>
            <a:off x="967367" y="243362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79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39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bject 22">
                <a:extLst>
                  <a:ext uri="{FF2B5EF4-FFF2-40B4-BE49-F238E27FC236}">
                    <a16:creationId xmlns:a16="http://schemas.microsoft.com/office/drawing/2014/main" id="{40F6F3BA-B5BD-4D1F-8720-3654F6587765}"/>
                  </a:ext>
                </a:extLst>
              </p:cNvPr>
              <p:cNvSpPr txBox="1"/>
              <p:nvPr/>
            </p:nvSpPr>
            <p:spPr>
              <a:xfrm>
                <a:off x="1151390" y="2577084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4" name="object 22">
                <a:extLst>
                  <a:ext uri="{FF2B5EF4-FFF2-40B4-BE49-F238E27FC236}">
                    <a16:creationId xmlns:a16="http://schemas.microsoft.com/office/drawing/2014/main" id="{40F6F3BA-B5BD-4D1F-8720-3654F6587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390" y="2577084"/>
                <a:ext cx="262255" cy="289823"/>
              </a:xfrm>
              <a:prstGeom prst="rect">
                <a:avLst/>
              </a:prstGeom>
              <a:blipFill>
                <a:blip r:embed="rId7"/>
                <a:stretch>
                  <a:fillRect l="-6977" r="-4651" b="-63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bject 31">
            <a:extLst>
              <a:ext uri="{FF2B5EF4-FFF2-40B4-BE49-F238E27FC236}">
                <a16:creationId xmlns:a16="http://schemas.microsoft.com/office/drawing/2014/main" id="{79A8B0A4-1F63-49E9-9A3D-0185B80F4800}"/>
              </a:ext>
            </a:extLst>
          </p:cNvPr>
          <p:cNvSpPr/>
          <p:nvPr/>
        </p:nvSpPr>
        <p:spPr>
          <a:xfrm>
            <a:off x="5859259" y="330657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bject 32">
                <a:extLst>
                  <a:ext uri="{FF2B5EF4-FFF2-40B4-BE49-F238E27FC236}">
                    <a16:creationId xmlns:a16="http://schemas.microsoft.com/office/drawing/2014/main" id="{01280B8B-2AEC-4B09-B610-AD71B8A06ECF}"/>
                  </a:ext>
                </a:extLst>
              </p:cNvPr>
              <p:cNvSpPr txBox="1"/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6" name="object 32">
                <a:extLst>
                  <a:ext uri="{FF2B5EF4-FFF2-40B4-BE49-F238E27FC236}">
                    <a16:creationId xmlns:a16="http://schemas.microsoft.com/office/drawing/2014/main" id="{01280B8B-2AEC-4B09-B610-AD71B8A06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  <a:blipFill>
                <a:blip r:embed="rId8"/>
                <a:stretch>
                  <a:fillRect l="-50000" t="-15385" r="-96154" b="-288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bject 22">
                <a:extLst>
                  <a:ext uri="{FF2B5EF4-FFF2-40B4-BE49-F238E27FC236}">
                    <a16:creationId xmlns:a16="http://schemas.microsoft.com/office/drawing/2014/main" id="{5C704661-3DF8-4B6E-938E-82B2CA2A0FA0}"/>
                  </a:ext>
                </a:extLst>
              </p:cNvPr>
              <p:cNvSpPr txBox="1"/>
              <p:nvPr/>
            </p:nvSpPr>
            <p:spPr>
              <a:xfrm>
                <a:off x="1156519" y="3486759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7" name="object 22">
                <a:extLst>
                  <a:ext uri="{FF2B5EF4-FFF2-40B4-BE49-F238E27FC236}">
                    <a16:creationId xmlns:a16="http://schemas.microsoft.com/office/drawing/2014/main" id="{5C704661-3DF8-4B6E-938E-82B2CA2A0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19" y="3486759"/>
                <a:ext cx="262255" cy="289823"/>
              </a:xfrm>
              <a:prstGeom prst="rect">
                <a:avLst/>
              </a:prstGeom>
              <a:blipFill>
                <a:blip r:embed="rId9"/>
                <a:stretch>
                  <a:fillRect l="-16279" r="-9302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5C37774-DFB4-4E6D-8241-0235443F7D13}"/>
                  </a:ext>
                </a:extLst>
              </p:cNvPr>
              <p:cNvSpPr/>
              <p:nvPr/>
            </p:nvSpPr>
            <p:spPr>
              <a:xfrm>
                <a:off x="7772400" y="2577084"/>
                <a:ext cx="3214085" cy="619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SG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SG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SG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SG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SG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G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G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5C37774-DFB4-4E6D-8241-0235443F7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2577084"/>
                <a:ext cx="3214085" cy="619785"/>
              </a:xfrm>
              <a:prstGeom prst="rect">
                <a:avLst/>
              </a:prstGeom>
              <a:blipFill>
                <a:blip r:embed="rId10"/>
                <a:stretch>
                  <a:fillRect l="-15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03BB294-66F7-4BB6-95BB-84BBBD07417C}"/>
                  </a:ext>
                </a:extLst>
              </p:cNvPr>
              <p:cNvSpPr/>
              <p:nvPr/>
            </p:nvSpPr>
            <p:spPr>
              <a:xfrm>
                <a:off x="8022141" y="3424207"/>
                <a:ext cx="2951193" cy="9283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03BB294-66F7-4BB6-95BB-84BBBD0741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141" y="3424207"/>
                <a:ext cx="2951193" cy="9283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4469" y="269748"/>
            <a:ext cx="57029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85" dirty="0"/>
              <a:t>Perceptron:</a:t>
            </a:r>
            <a:r>
              <a:rPr spc="-245" dirty="0"/>
              <a:t> </a:t>
            </a:r>
            <a:r>
              <a:rPr spc="-315" dirty="0"/>
              <a:t>Example</a:t>
            </a:r>
          </a:p>
        </p:txBody>
      </p:sp>
      <p:sp>
        <p:nvSpPr>
          <p:cNvPr id="24" name="object 24"/>
          <p:cNvSpPr/>
          <p:nvPr/>
        </p:nvSpPr>
        <p:spPr>
          <a:xfrm>
            <a:off x="9377235" y="2247684"/>
            <a:ext cx="127000" cy="4107179"/>
          </a:xfrm>
          <a:custGeom>
            <a:avLst/>
            <a:gdLst/>
            <a:ahLst/>
            <a:cxnLst/>
            <a:rect l="l" t="t" r="r" b="b"/>
            <a:pathLst>
              <a:path w="127000" h="4107179">
                <a:moveTo>
                  <a:pt x="50800" y="3979607"/>
                </a:moveTo>
                <a:lnTo>
                  <a:pt x="0" y="3979607"/>
                </a:lnTo>
                <a:lnTo>
                  <a:pt x="63500" y="4106607"/>
                </a:lnTo>
                <a:lnTo>
                  <a:pt x="120646" y="3992313"/>
                </a:lnTo>
                <a:lnTo>
                  <a:pt x="50800" y="3992313"/>
                </a:lnTo>
                <a:lnTo>
                  <a:pt x="50800" y="3979607"/>
                </a:lnTo>
                <a:close/>
              </a:path>
              <a:path w="127000" h="4107179">
                <a:moveTo>
                  <a:pt x="76200" y="114300"/>
                </a:moveTo>
                <a:lnTo>
                  <a:pt x="50800" y="114300"/>
                </a:lnTo>
                <a:lnTo>
                  <a:pt x="50800" y="3992313"/>
                </a:lnTo>
                <a:lnTo>
                  <a:pt x="76200" y="3992313"/>
                </a:lnTo>
                <a:lnTo>
                  <a:pt x="76200" y="114300"/>
                </a:lnTo>
                <a:close/>
              </a:path>
              <a:path w="127000" h="4107179">
                <a:moveTo>
                  <a:pt x="127000" y="3979607"/>
                </a:moveTo>
                <a:lnTo>
                  <a:pt x="76200" y="3979607"/>
                </a:lnTo>
                <a:lnTo>
                  <a:pt x="76200" y="3992313"/>
                </a:lnTo>
                <a:lnTo>
                  <a:pt x="120646" y="3992313"/>
                </a:lnTo>
                <a:lnTo>
                  <a:pt x="127000" y="3979607"/>
                </a:lnTo>
                <a:close/>
              </a:path>
              <a:path w="127000" h="4107179">
                <a:moveTo>
                  <a:pt x="63500" y="0"/>
                </a:moveTo>
                <a:lnTo>
                  <a:pt x="0" y="127000"/>
                </a:lnTo>
                <a:lnTo>
                  <a:pt x="50800" y="127000"/>
                </a:lnTo>
                <a:lnTo>
                  <a:pt x="5080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107179">
                <a:moveTo>
                  <a:pt x="120650" y="114300"/>
                </a:moveTo>
                <a:lnTo>
                  <a:pt x="76200" y="114300"/>
                </a:lnTo>
                <a:lnTo>
                  <a:pt x="7620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13143" y="4262424"/>
            <a:ext cx="4655185" cy="127000"/>
          </a:xfrm>
          <a:custGeom>
            <a:avLst/>
            <a:gdLst/>
            <a:ahLst/>
            <a:cxnLst/>
            <a:rect l="l" t="t" r="r" b="b"/>
            <a:pathLst>
              <a:path w="4655184" h="127000">
                <a:moveTo>
                  <a:pt x="127012" y="0"/>
                </a:moveTo>
                <a:lnTo>
                  <a:pt x="0" y="63499"/>
                </a:lnTo>
                <a:lnTo>
                  <a:pt x="127012" y="126999"/>
                </a:lnTo>
                <a:lnTo>
                  <a:pt x="127012" y="76199"/>
                </a:lnTo>
                <a:lnTo>
                  <a:pt x="114300" y="76199"/>
                </a:lnTo>
                <a:lnTo>
                  <a:pt x="114300" y="50799"/>
                </a:lnTo>
                <a:lnTo>
                  <a:pt x="127012" y="50799"/>
                </a:lnTo>
                <a:lnTo>
                  <a:pt x="127012" y="0"/>
                </a:lnTo>
                <a:close/>
              </a:path>
              <a:path w="4655184" h="127000">
                <a:moveTo>
                  <a:pt x="4528172" y="0"/>
                </a:moveTo>
                <a:lnTo>
                  <a:pt x="4528172" y="126999"/>
                </a:lnTo>
                <a:lnTo>
                  <a:pt x="4629772" y="76199"/>
                </a:lnTo>
                <a:lnTo>
                  <a:pt x="4540872" y="76199"/>
                </a:lnTo>
                <a:lnTo>
                  <a:pt x="4540872" y="50799"/>
                </a:lnTo>
                <a:lnTo>
                  <a:pt x="4629772" y="50799"/>
                </a:lnTo>
                <a:lnTo>
                  <a:pt x="4528172" y="0"/>
                </a:lnTo>
                <a:close/>
              </a:path>
              <a:path w="4655184" h="127000">
                <a:moveTo>
                  <a:pt x="127012" y="50799"/>
                </a:moveTo>
                <a:lnTo>
                  <a:pt x="114300" y="50799"/>
                </a:lnTo>
                <a:lnTo>
                  <a:pt x="114300" y="76199"/>
                </a:lnTo>
                <a:lnTo>
                  <a:pt x="127012" y="76199"/>
                </a:lnTo>
                <a:lnTo>
                  <a:pt x="127012" y="50799"/>
                </a:lnTo>
                <a:close/>
              </a:path>
              <a:path w="4655184" h="127000">
                <a:moveTo>
                  <a:pt x="4528172" y="50799"/>
                </a:moveTo>
                <a:lnTo>
                  <a:pt x="127012" y="50799"/>
                </a:lnTo>
                <a:lnTo>
                  <a:pt x="127012" y="76199"/>
                </a:lnTo>
                <a:lnTo>
                  <a:pt x="4528172" y="76199"/>
                </a:lnTo>
                <a:lnTo>
                  <a:pt x="4528172" y="50799"/>
                </a:lnTo>
                <a:close/>
              </a:path>
              <a:path w="4655184" h="127000">
                <a:moveTo>
                  <a:pt x="4629772" y="50799"/>
                </a:moveTo>
                <a:lnTo>
                  <a:pt x="4540872" y="50799"/>
                </a:lnTo>
                <a:lnTo>
                  <a:pt x="4540872" y="76199"/>
                </a:lnTo>
                <a:lnTo>
                  <a:pt x="4629772" y="76199"/>
                </a:lnTo>
                <a:lnTo>
                  <a:pt x="4655172" y="63499"/>
                </a:lnTo>
                <a:lnTo>
                  <a:pt x="4629772" y="5079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934638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432859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931093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54988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453208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51442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357271" y="2826740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357271" y="3323881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57271" y="3821023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357271" y="4790871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357271" y="5288013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357271" y="5785153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915617" y="2211958"/>
            <a:ext cx="2584450" cy="3975735"/>
          </a:xfrm>
          <a:custGeom>
            <a:avLst/>
            <a:gdLst/>
            <a:ahLst/>
            <a:cxnLst/>
            <a:rect l="l" t="t" r="r" b="b"/>
            <a:pathLst>
              <a:path w="2584450" h="3975735">
                <a:moveTo>
                  <a:pt x="28765" y="3721395"/>
                </a:moveTo>
                <a:lnTo>
                  <a:pt x="0" y="3975355"/>
                </a:lnTo>
                <a:lnTo>
                  <a:pt x="182327" y="3868342"/>
                </a:lnTo>
                <a:lnTo>
                  <a:pt x="115011" y="3868342"/>
                </a:lnTo>
                <a:lnTo>
                  <a:pt x="51117" y="3826813"/>
                </a:lnTo>
                <a:lnTo>
                  <a:pt x="64960" y="3805517"/>
                </a:lnTo>
                <a:lnTo>
                  <a:pt x="28765" y="3721395"/>
                </a:lnTo>
                <a:close/>
              </a:path>
              <a:path w="2584450" h="3975735">
                <a:moveTo>
                  <a:pt x="128853" y="3847046"/>
                </a:moveTo>
                <a:lnTo>
                  <a:pt x="83064" y="3847577"/>
                </a:lnTo>
                <a:lnTo>
                  <a:pt x="115011" y="3868342"/>
                </a:lnTo>
                <a:lnTo>
                  <a:pt x="128853" y="3847046"/>
                </a:lnTo>
                <a:close/>
              </a:path>
              <a:path w="2584450" h="3975735">
                <a:moveTo>
                  <a:pt x="220421" y="3845984"/>
                </a:moveTo>
                <a:lnTo>
                  <a:pt x="128853" y="3847046"/>
                </a:lnTo>
                <a:lnTo>
                  <a:pt x="115011" y="3868342"/>
                </a:lnTo>
                <a:lnTo>
                  <a:pt x="182327" y="3868342"/>
                </a:lnTo>
                <a:lnTo>
                  <a:pt x="220421" y="3845984"/>
                </a:lnTo>
                <a:close/>
              </a:path>
              <a:path w="2584450" h="3975735">
                <a:moveTo>
                  <a:pt x="83064" y="3847577"/>
                </a:moveTo>
                <a:close/>
              </a:path>
              <a:path w="2584450" h="3975735">
                <a:moveTo>
                  <a:pt x="217233" y="3571259"/>
                </a:moveTo>
                <a:lnTo>
                  <a:pt x="64960" y="3805517"/>
                </a:lnTo>
                <a:lnTo>
                  <a:pt x="83064" y="3847577"/>
                </a:lnTo>
                <a:lnTo>
                  <a:pt x="128853" y="3847046"/>
                </a:lnTo>
                <a:lnTo>
                  <a:pt x="281127" y="3612788"/>
                </a:lnTo>
                <a:lnTo>
                  <a:pt x="217233" y="3571259"/>
                </a:lnTo>
                <a:close/>
              </a:path>
              <a:path w="2584450" h="3975735">
                <a:moveTo>
                  <a:pt x="64960" y="3805517"/>
                </a:moveTo>
                <a:lnTo>
                  <a:pt x="51117" y="3826813"/>
                </a:lnTo>
                <a:lnTo>
                  <a:pt x="83055" y="3847572"/>
                </a:lnTo>
                <a:lnTo>
                  <a:pt x="64960" y="3805517"/>
                </a:lnTo>
                <a:close/>
              </a:path>
              <a:path w="2584450" h="3975735">
                <a:moveTo>
                  <a:pt x="507936" y="3124034"/>
                </a:moveTo>
                <a:lnTo>
                  <a:pt x="341820" y="3379593"/>
                </a:lnTo>
                <a:lnTo>
                  <a:pt x="405714" y="3421122"/>
                </a:lnTo>
                <a:lnTo>
                  <a:pt x="571830" y="3165563"/>
                </a:lnTo>
                <a:lnTo>
                  <a:pt x="507936" y="3124034"/>
                </a:lnTo>
                <a:close/>
              </a:path>
              <a:path w="2584450" h="3975735">
                <a:moveTo>
                  <a:pt x="798652" y="2676817"/>
                </a:moveTo>
                <a:lnTo>
                  <a:pt x="632523" y="2932379"/>
                </a:lnTo>
                <a:lnTo>
                  <a:pt x="696417" y="2973908"/>
                </a:lnTo>
                <a:lnTo>
                  <a:pt x="862533" y="2718346"/>
                </a:lnTo>
                <a:lnTo>
                  <a:pt x="798652" y="2676817"/>
                </a:lnTo>
                <a:close/>
              </a:path>
              <a:path w="2584450" h="3975735">
                <a:moveTo>
                  <a:pt x="1089355" y="2229599"/>
                </a:moveTo>
                <a:lnTo>
                  <a:pt x="923239" y="2485148"/>
                </a:lnTo>
                <a:lnTo>
                  <a:pt x="987120" y="2526677"/>
                </a:lnTo>
                <a:lnTo>
                  <a:pt x="1153236" y="2271128"/>
                </a:lnTo>
                <a:lnTo>
                  <a:pt x="1089355" y="2229599"/>
                </a:lnTo>
                <a:close/>
              </a:path>
              <a:path w="2584450" h="3975735">
                <a:moveTo>
                  <a:pt x="1380058" y="1782381"/>
                </a:moveTo>
                <a:lnTo>
                  <a:pt x="1213942" y="2037930"/>
                </a:lnTo>
                <a:lnTo>
                  <a:pt x="1277823" y="2079459"/>
                </a:lnTo>
                <a:lnTo>
                  <a:pt x="1443951" y="1823910"/>
                </a:lnTo>
                <a:lnTo>
                  <a:pt x="1380058" y="1782381"/>
                </a:lnTo>
                <a:close/>
              </a:path>
              <a:path w="2584450" h="3975735">
                <a:moveTo>
                  <a:pt x="1670761" y="1335151"/>
                </a:moveTo>
                <a:lnTo>
                  <a:pt x="1504645" y="1590713"/>
                </a:lnTo>
                <a:lnTo>
                  <a:pt x="1568538" y="1632242"/>
                </a:lnTo>
                <a:lnTo>
                  <a:pt x="1734654" y="1376679"/>
                </a:lnTo>
                <a:lnTo>
                  <a:pt x="1670761" y="1335151"/>
                </a:lnTo>
                <a:close/>
              </a:path>
              <a:path w="2584450" h="3975735">
                <a:moveTo>
                  <a:pt x="1961464" y="887933"/>
                </a:moveTo>
                <a:lnTo>
                  <a:pt x="1795348" y="1143495"/>
                </a:lnTo>
                <a:lnTo>
                  <a:pt x="1859241" y="1185024"/>
                </a:lnTo>
                <a:lnTo>
                  <a:pt x="2025357" y="929462"/>
                </a:lnTo>
                <a:lnTo>
                  <a:pt x="1961464" y="887933"/>
                </a:lnTo>
                <a:close/>
              </a:path>
              <a:path w="2584450" h="3975735">
                <a:moveTo>
                  <a:pt x="2252167" y="440715"/>
                </a:moveTo>
                <a:lnTo>
                  <a:pt x="2086051" y="696264"/>
                </a:lnTo>
                <a:lnTo>
                  <a:pt x="2149944" y="737793"/>
                </a:lnTo>
                <a:lnTo>
                  <a:pt x="2316060" y="482244"/>
                </a:lnTo>
                <a:lnTo>
                  <a:pt x="2252167" y="440715"/>
                </a:lnTo>
                <a:close/>
              </a:path>
              <a:path w="2584450" h="3975735">
                <a:moveTo>
                  <a:pt x="2501023" y="127787"/>
                </a:moveTo>
                <a:lnTo>
                  <a:pt x="2455240" y="128316"/>
                </a:lnTo>
                <a:lnTo>
                  <a:pt x="2376754" y="249046"/>
                </a:lnTo>
                <a:lnTo>
                  <a:pt x="2440647" y="290575"/>
                </a:lnTo>
                <a:lnTo>
                  <a:pt x="2519124" y="169843"/>
                </a:lnTo>
                <a:lnTo>
                  <a:pt x="2501023" y="127787"/>
                </a:lnTo>
                <a:close/>
              </a:path>
              <a:path w="2584450" h="3975735">
                <a:moveTo>
                  <a:pt x="2571964" y="107022"/>
                </a:moveTo>
                <a:lnTo>
                  <a:pt x="2469083" y="107022"/>
                </a:lnTo>
                <a:lnTo>
                  <a:pt x="2532964" y="148551"/>
                </a:lnTo>
                <a:lnTo>
                  <a:pt x="2519124" y="169843"/>
                </a:lnTo>
                <a:lnTo>
                  <a:pt x="2555328" y="253961"/>
                </a:lnTo>
                <a:lnTo>
                  <a:pt x="2571964" y="107022"/>
                </a:lnTo>
                <a:close/>
              </a:path>
              <a:path w="2584450" h="3975735">
                <a:moveTo>
                  <a:pt x="2501023" y="127787"/>
                </a:moveTo>
                <a:lnTo>
                  <a:pt x="2519124" y="169843"/>
                </a:lnTo>
                <a:lnTo>
                  <a:pt x="2532964" y="148551"/>
                </a:lnTo>
                <a:lnTo>
                  <a:pt x="2501023" y="127787"/>
                </a:lnTo>
                <a:close/>
              </a:path>
              <a:path w="2584450" h="3975735">
                <a:moveTo>
                  <a:pt x="2584081" y="0"/>
                </a:moveTo>
                <a:lnTo>
                  <a:pt x="2363660" y="129374"/>
                </a:lnTo>
                <a:lnTo>
                  <a:pt x="2455240" y="128316"/>
                </a:lnTo>
                <a:lnTo>
                  <a:pt x="2469083" y="107022"/>
                </a:lnTo>
                <a:lnTo>
                  <a:pt x="2571964" y="107022"/>
                </a:lnTo>
                <a:lnTo>
                  <a:pt x="2584081" y="0"/>
                </a:lnTo>
                <a:close/>
              </a:path>
              <a:path w="2584450" h="3975735">
                <a:moveTo>
                  <a:pt x="2469083" y="107022"/>
                </a:moveTo>
                <a:lnTo>
                  <a:pt x="2455240" y="128316"/>
                </a:lnTo>
                <a:lnTo>
                  <a:pt x="2501023" y="127787"/>
                </a:lnTo>
                <a:lnTo>
                  <a:pt x="2469083" y="1070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bject 44"/>
              <p:cNvSpPr txBox="1"/>
              <p:nvPr/>
            </p:nvSpPr>
            <p:spPr>
              <a:xfrm>
                <a:off x="11696013" y="3971035"/>
                <a:ext cx="27432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950" baseline="-14957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44" name="object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6013" y="3971035"/>
                <a:ext cx="274320" cy="283476"/>
              </a:xfrm>
              <a:prstGeom prst="rect">
                <a:avLst/>
              </a:prstGeom>
              <a:blipFill>
                <a:blip r:embed="rId2"/>
                <a:stretch>
                  <a:fillRect l="-15556" r="-4444" b="-191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F7F04657-466E-452B-B2F7-085ED971E70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24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A4034BD-18D3-4F4E-97F9-F47A9A9B7B03}"/>
                  </a:ext>
                </a:extLst>
              </p:cNvPr>
              <p:cNvSpPr/>
              <p:nvPr/>
            </p:nvSpPr>
            <p:spPr>
              <a:xfrm>
                <a:off x="7895005" y="1511227"/>
                <a:ext cx="2397258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1+3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A4034BD-18D3-4F4E-97F9-F47A9A9B7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005" y="1511227"/>
                <a:ext cx="2397258" cy="491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44">
                <a:extLst>
                  <a:ext uri="{FF2B5EF4-FFF2-40B4-BE49-F238E27FC236}">
                    <a16:creationId xmlns:a16="http://schemas.microsoft.com/office/drawing/2014/main" id="{583631C3-ACE4-4ADC-94BA-6B1FF2380904}"/>
                  </a:ext>
                </a:extLst>
              </p:cNvPr>
              <p:cNvSpPr txBox="1"/>
              <p:nvPr/>
            </p:nvSpPr>
            <p:spPr>
              <a:xfrm>
                <a:off x="9026438" y="2130916"/>
                <a:ext cx="27432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1950" baseline="-14957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50" name="object 44">
                <a:extLst>
                  <a:ext uri="{FF2B5EF4-FFF2-40B4-BE49-F238E27FC236}">
                    <a16:creationId xmlns:a16="http://schemas.microsoft.com/office/drawing/2014/main" id="{583631C3-ACE4-4ADC-94BA-6B1FF2380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438" y="2130916"/>
                <a:ext cx="274320" cy="283476"/>
              </a:xfrm>
              <a:prstGeom prst="rect">
                <a:avLst/>
              </a:prstGeom>
              <a:blipFill>
                <a:blip r:embed="rId4"/>
                <a:stretch>
                  <a:fillRect l="-15556" r="-6667" b="-195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BFCC19C-41F5-4A73-83CA-CFE65A4C9110}"/>
                  </a:ext>
                </a:extLst>
              </p:cNvPr>
              <p:cNvSpPr/>
              <p:nvPr/>
            </p:nvSpPr>
            <p:spPr>
              <a:xfrm rot="18224142">
                <a:off x="9227486" y="3347035"/>
                <a:ext cx="1625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1+3</m:t>
                      </m:r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BFCC19C-41F5-4A73-83CA-CFE65A4C9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24142">
                <a:off x="9227486" y="3347035"/>
                <a:ext cx="16254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bject 3">
            <a:extLst>
              <a:ext uri="{FF2B5EF4-FFF2-40B4-BE49-F238E27FC236}">
                <a16:creationId xmlns:a16="http://schemas.microsoft.com/office/drawing/2014/main" id="{BC908FAC-02F5-4B4C-90E6-FE267A534AB8}"/>
              </a:ext>
            </a:extLst>
          </p:cNvPr>
          <p:cNvSpPr/>
          <p:nvPr/>
        </p:nvSpPr>
        <p:spPr>
          <a:xfrm>
            <a:off x="1607451" y="3562337"/>
            <a:ext cx="1804035" cy="114300"/>
          </a:xfrm>
          <a:custGeom>
            <a:avLst/>
            <a:gdLst/>
            <a:ahLst/>
            <a:cxnLst/>
            <a:rect l="l" t="t" r="r" b="b"/>
            <a:pathLst>
              <a:path w="1804035" h="114300">
                <a:moveTo>
                  <a:pt x="1689582" y="0"/>
                </a:moveTo>
                <a:lnTo>
                  <a:pt x="1689582" y="114299"/>
                </a:lnTo>
                <a:lnTo>
                  <a:pt x="1765782" y="76199"/>
                </a:lnTo>
                <a:lnTo>
                  <a:pt x="1708632" y="76199"/>
                </a:lnTo>
                <a:lnTo>
                  <a:pt x="1708632" y="38100"/>
                </a:lnTo>
                <a:lnTo>
                  <a:pt x="1765782" y="38100"/>
                </a:lnTo>
                <a:lnTo>
                  <a:pt x="1689582" y="0"/>
                </a:lnTo>
                <a:close/>
              </a:path>
              <a:path w="1804035" h="114300">
                <a:moveTo>
                  <a:pt x="1689582" y="38100"/>
                </a:moveTo>
                <a:lnTo>
                  <a:pt x="0" y="38100"/>
                </a:lnTo>
                <a:lnTo>
                  <a:pt x="0" y="76199"/>
                </a:lnTo>
                <a:lnTo>
                  <a:pt x="1689582" y="76199"/>
                </a:lnTo>
                <a:lnTo>
                  <a:pt x="1689582" y="38100"/>
                </a:lnTo>
                <a:close/>
              </a:path>
              <a:path w="1804035" h="114300">
                <a:moveTo>
                  <a:pt x="1765782" y="38100"/>
                </a:moveTo>
                <a:lnTo>
                  <a:pt x="1708632" y="38100"/>
                </a:lnTo>
                <a:lnTo>
                  <a:pt x="1708632" y="76199"/>
                </a:lnTo>
                <a:lnTo>
                  <a:pt x="1765782" y="76199"/>
                </a:lnTo>
                <a:lnTo>
                  <a:pt x="1803882" y="57149"/>
                </a:lnTo>
                <a:lnTo>
                  <a:pt x="1765782" y="381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F500858A-7721-4796-B85C-144337E28A49}"/>
              </a:ext>
            </a:extLst>
          </p:cNvPr>
          <p:cNvSpPr/>
          <p:nvPr/>
        </p:nvSpPr>
        <p:spPr>
          <a:xfrm>
            <a:off x="1600441" y="2735948"/>
            <a:ext cx="1811020" cy="743585"/>
          </a:xfrm>
          <a:custGeom>
            <a:avLst/>
            <a:gdLst/>
            <a:ahLst/>
            <a:cxnLst/>
            <a:rect l="l" t="t" r="r" b="b"/>
            <a:pathLst>
              <a:path w="1811020" h="743585">
                <a:moveTo>
                  <a:pt x="1697608" y="707593"/>
                </a:moveTo>
                <a:lnTo>
                  <a:pt x="1683575" y="743026"/>
                </a:lnTo>
                <a:lnTo>
                  <a:pt x="1810892" y="731964"/>
                </a:lnTo>
                <a:lnTo>
                  <a:pt x="1795352" y="714603"/>
                </a:lnTo>
                <a:lnTo>
                  <a:pt x="1715312" y="714603"/>
                </a:lnTo>
                <a:lnTo>
                  <a:pt x="1697608" y="707593"/>
                </a:lnTo>
                <a:close/>
              </a:path>
              <a:path w="1811020" h="743585">
                <a:moveTo>
                  <a:pt x="1711636" y="672171"/>
                </a:moveTo>
                <a:lnTo>
                  <a:pt x="1697608" y="707593"/>
                </a:lnTo>
                <a:lnTo>
                  <a:pt x="1715312" y="714603"/>
                </a:lnTo>
                <a:lnTo>
                  <a:pt x="1729346" y="679183"/>
                </a:lnTo>
                <a:lnTo>
                  <a:pt x="1711636" y="672171"/>
                </a:lnTo>
                <a:close/>
              </a:path>
              <a:path w="1811020" h="743585">
                <a:moveTo>
                  <a:pt x="1725663" y="636752"/>
                </a:moveTo>
                <a:lnTo>
                  <a:pt x="1711636" y="672171"/>
                </a:lnTo>
                <a:lnTo>
                  <a:pt x="1729346" y="679183"/>
                </a:lnTo>
                <a:lnTo>
                  <a:pt x="1715312" y="714603"/>
                </a:lnTo>
                <a:lnTo>
                  <a:pt x="1795352" y="714603"/>
                </a:lnTo>
                <a:lnTo>
                  <a:pt x="1725663" y="636752"/>
                </a:lnTo>
                <a:close/>
              </a:path>
              <a:path w="1811020" h="743585">
                <a:moveTo>
                  <a:pt x="14020" y="0"/>
                </a:moveTo>
                <a:lnTo>
                  <a:pt x="0" y="35420"/>
                </a:lnTo>
                <a:lnTo>
                  <a:pt x="1697608" y="707593"/>
                </a:lnTo>
                <a:lnTo>
                  <a:pt x="1711636" y="672171"/>
                </a:lnTo>
                <a:lnTo>
                  <a:pt x="14020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">
            <a:extLst>
              <a:ext uri="{FF2B5EF4-FFF2-40B4-BE49-F238E27FC236}">
                <a16:creationId xmlns:a16="http://schemas.microsoft.com/office/drawing/2014/main" id="{3E573EAC-A517-456C-80B6-46D2DD69E5EC}"/>
              </a:ext>
            </a:extLst>
          </p:cNvPr>
          <p:cNvSpPr/>
          <p:nvPr/>
        </p:nvSpPr>
        <p:spPr>
          <a:xfrm>
            <a:off x="1600339" y="3748989"/>
            <a:ext cx="1811020" cy="754380"/>
          </a:xfrm>
          <a:custGeom>
            <a:avLst/>
            <a:gdLst/>
            <a:ahLst/>
            <a:cxnLst/>
            <a:rect l="l" t="t" r="r" b="b"/>
            <a:pathLst>
              <a:path w="1811020" h="754379">
                <a:moveTo>
                  <a:pt x="1697849" y="35342"/>
                </a:moveTo>
                <a:lnTo>
                  <a:pt x="0" y="718642"/>
                </a:lnTo>
                <a:lnTo>
                  <a:pt x="14224" y="753986"/>
                </a:lnTo>
                <a:lnTo>
                  <a:pt x="1712073" y="70686"/>
                </a:lnTo>
                <a:lnTo>
                  <a:pt x="1697849" y="35342"/>
                </a:lnTo>
                <a:close/>
              </a:path>
              <a:path w="1811020" h="754379">
                <a:moveTo>
                  <a:pt x="1795156" y="28232"/>
                </a:moveTo>
                <a:lnTo>
                  <a:pt x="1715516" y="28232"/>
                </a:lnTo>
                <a:lnTo>
                  <a:pt x="1729740" y="63576"/>
                </a:lnTo>
                <a:lnTo>
                  <a:pt x="1712073" y="70686"/>
                </a:lnTo>
                <a:lnTo>
                  <a:pt x="1726298" y="106032"/>
                </a:lnTo>
                <a:lnTo>
                  <a:pt x="1795156" y="28232"/>
                </a:lnTo>
                <a:close/>
              </a:path>
              <a:path w="1811020" h="754379">
                <a:moveTo>
                  <a:pt x="1715516" y="28232"/>
                </a:moveTo>
                <a:lnTo>
                  <a:pt x="1697849" y="35342"/>
                </a:lnTo>
                <a:lnTo>
                  <a:pt x="1712073" y="70686"/>
                </a:lnTo>
                <a:lnTo>
                  <a:pt x="1729740" y="63576"/>
                </a:lnTo>
                <a:lnTo>
                  <a:pt x="1715516" y="28232"/>
                </a:lnTo>
                <a:close/>
              </a:path>
              <a:path w="1811020" h="754379">
                <a:moveTo>
                  <a:pt x="1683626" y="0"/>
                </a:moveTo>
                <a:lnTo>
                  <a:pt x="1697849" y="35342"/>
                </a:lnTo>
                <a:lnTo>
                  <a:pt x="1715516" y="28232"/>
                </a:lnTo>
                <a:lnTo>
                  <a:pt x="1795156" y="28232"/>
                </a:lnTo>
                <a:lnTo>
                  <a:pt x="1810994" y="10337"/>
                </a:lnTo>
                <a:lnTo>
                  <a:pt x="168362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bject 6">
                <a:extLst>
                  <a:ext uri="{FF2B5EF4-FFF2-40B4-BE49-F238E27FC236}">
                    <a16:creationId xmlns:a16="http://schemas.microsoft.com/office/drawing/2014/main" id="{633F5C43-6D26-47A4-AC52-63DFD888E5D0}"/>
                  </a:ext>
                </a:extLst>
              </p:cNvPr>
              <p:cNvSpPr txBox="1"/>
              <p:nvPr/>
            </p:nvSpPr>
            <p:spPr>
              <a:xfrm>
                <a:off x="1911673" y="2649845"/>
                <a:ext cx="796481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4" name="object 6">
                <a:extLst>
                  <a:ext uri="{FF2B5EF4-FFF2-40B4-BE49-F238E27FC236}">
                    <a16:creationId xmlns:a16="http://schemas.microsoft.com/office/drawing/2014/main" id="{633F5C43-6D26-47A4-AC52-63DFD888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673" y="2649845"/>
                <a:ext cx="796481" cy="289823"/>
              </a:xfrm>
              <a:prstGeom prst="rect">
                <a:avLst/>
              </a:prstGeom>
              <a:blipFill>
                <a:blip r:embed="rId6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bject 7">
                <a:extLst>
                  <a:ext uri="{FF2B5EF4-FFF2-40B4-BE49-F238E27FC236}">
                    <a16:creationId xmlns:a16="http://schemas.microsoft.com/office/drawing/2014/main" id="{B47FA1D4-76AA-4C17-BDD2-96250500BEB4}"/>
                  </a:ext>
                </a:extLst>
              </p:cNvPr>
              <p:cNvSpPr txBox="1"/>
              <p:nvPr/>
            </p:nvSpPr>
            <p:spPr>
              <a:xfrm>
                <a:off x="2142909" y="3836923"/>
                <a:ext cx="33401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5" name="object 7">
                <a:extLst>
                  <a:ext uri="{FF2B5EF4-FFF2-40B4-BE49-F238E27FC236}">
                    <a16:creationId xmlns:a16="http://schemas.microsoft.com/office/drawing/2014/main" id="{B47FA1D4-76AA-4C17-BDD2-96250500B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09" y="3836923"/>
                <a:ext cx="334010" cy="289823"/>
              </a:xfrm>
              <a:prstGeom prst="rect">
                <a:avLst/>
              </a:prstGeom>
              <a:blipFill>
                <a:blip r:embed="rId7"/>
                <a:stretch>
                  <a:fillRect l="-7407" r="-20370" b="-6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bject 8">
                <a:extLst>
                  <a:ext uri="{FF2B5EF4-FFF2-40B4-BE49-F238E27FC236}">
                    <a16:creationId xmlns:a16="http://schemas.microsoft.com/office/drawing/2014/main" id="{44DCA967-07E7-49B4-B3CA-988A6EA33FFC}"/>
                  </a:ext>
                </a:extLst>
              </p:cNvPr>
              <p:cNvSpPr txBox="1"/>
              <p:nvPr/>
            </p:nvSpPr>
            <p:spPr>
              <a:xfrm>
                <a:off x="2170239" y="3276091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6" name="object 8">
                <a:extLst>
                  <a:ext uri="{FF2B5EF4-FFF2-40B4-BE49-F238E27FC236}">
                    <a16:creationId xmlns:a16="http://schemas.microsoft.com/office/drawing/2014/main" id="{44DCA967-07E7-49B4-B3CA-988A6EA33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239" y="3276091"/>
                <a:ext cx="281940" cy="289823"/>
              </a:xfrm>
              <a:prstGeom prst="rect">
                <a:avLst/>
              </a:prstGeom>
              <a:blipFill>
                <a:blip r:embed="rId8"/>
                <a:stretch>
                  <a:fillRect r="-4348" b="-6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bject 9">
            <a:extLst>
              <a:ext uri="{FF2B5EF4-FFF2-40B4-BE49-F238E27FC236}">
                <a16:creationId xmlns:a16="http://schemas.microsoft.com/office/drawing/2014/main" id="{1E64E3B5-AC0F-4903-9456-08B68BCF7F22}"/>
              </a:ext>
            </a:extLst>
          </p:cNvPr>
          <p:cNvSpPr/>
          <p:nvPr/>
        </p:nvSpPr>
        <p:spPr>
          <a:xfrm>
            <a:off x="3411334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BC7FFC67-8CDE-42FA-84BA-ED1BB7AFF5C8}"/>
              </a:ext>
            </a:extLst>
          </p:cNvPr>
          <p:cNvSpPr txBox="1"/>
          <p:nvPr/>
        </p:nvSpPr>
        <p:spPr>
          <a:xfrm>
            <a:off x="3605961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DejaVu Sans"/>
                <a:cs typeface="DejaVu Sans"/>
              </a:rPr>
              <a:t>Σ</a:t>
            </a:r>
            <a:endParaRPr sz="3200" dirty="0">
              <a:latin typeface="DejaVu Sans"/>
              <a:cs typeface="DejaVu Sans"/>
            </a:endParaRPr>
          </a:p>
        </p:txBody>
      </p:sp>
      <p:sp>
        <p:nvSpPr>
          <p:cNvPr id="59" name="object 11">
            <a:extLst>
              <a:ext uri="{FF2B5EF4-FFF2-40B4-BE49-F238E27FC236}">
                <a16:creationId xmlns:a16="http://schemas.microsoft.com/office/drawing/2014/main" id="{F53B6192-6044-4D60-B552-CA980CAD9AB6}"/>
              </a:ext>
            </a:extLst>
          </p:cNvPr>
          <p:cNvSpPr/>
          <p:nvPr/>
        </p:nvSpPr>
        <p:spPr>
          <a:xfrm>
            <a:off x="4051325" y="3567315"/>
            <a:ext cx="555625" cy="114300"/>
          </a:xfrm>
          <a:custGeom>
            <a:avLst/>
            <a:gdLst/>
            <a:ahLst/>
            <a:cxnLst/>
            <a:rect l="l" t="t" r="r" b="b"/>
            <a:pathLst>
              <a:path w="555625" h="114300">
                <a:moveTo>
                  <a:pt x="441236" y="0"/>
                </a:moveTo>
                <a:lnTo>
                  <a:pt x="441066" y="38103"/>
                </a:lnTo>
                <a:lnTo>
                  <a:pt x="460108" y="38188"/>
                </a:lnTo>
                <a:lnTo>
                  <a:pt x="459943" y="76288"/>
                </a:lnTo>
                <a:lnTo>
                  <a:pt x="440897" y="76288"/>
                </a:lnTo>
                <a:lnTo>
                  <a:pt x="440728" y="114299"/>
                </a:lnTo>
                <a:lnTo>
                  <a:pt x="517619" y="76288"/>
                </a:lnTo>
                <a:lnTo>
                  <a:pt x="459943" y="76288"/>
                </a:lnTo>
                <a:lnTo>
                  <a:pt x="517793" y="76203"/>
                </a:lnTo>
                <a:lnTo>
                  <a:pt x="555282" y="57670"/>
                </a:lnTo>
                <a:lnTo>
                  <a:pt x="441236" y="0"/>
                </a:lnTo>
                <a:close/>
              </a:path>
              <a:path w="555625" h="114300">
                <a:moveTo>
                  <a:pt x="441066" y="38103"/>
                </a:moveTo>
                <a:lnTo>
                  <a:pt x="440897" y="76203"/>
                </a:lnTo>
                <a:lnTo>
                  <a:pt x="459943" y="76288"/>
                </a:lnTo>
                <a:lnTo>
                  <a:pt x="460108" y="38188"/>
                </a:lnTo>
                <a:lnTo>
                  <a:pt x="441066" y="38103"/>
                </a:lnTo>
                <a:close/>
              </a:path>
              <a:path w="555625" h="114300">
                <a:moveTo>
                  <a:pt x="177" y="36118"/>
                </a:moveTo>
                <a:lnTo>
                  <a:pt x="0" y="74218"/>
                </a:lnTo>
                <a:lnTo>
                  <a:pt x="440897" y="76203"/>
                </a:lnTo>
                <a:lnTo>
                  <a:pt x="441066" y="38103"/>
                </a:lnTo>
                <a:lnTo>
                  <a:pt x="177" y="36118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12">
            <a:extLst>
              <a:ext uri="{FF2B5EF4-FFF2-40B4-BE49-F238E27FC236}">
                <a16:creationId xmlns:a16="http://schemas.microsoft.com/office/drawing/2014/main" id="{57969DAC-23CF-440F-B6A9-A001CD274535}"/>
              </a:ext>
            </a:extLst>
          </p:cNvPr>
          <p:cNvSpPr/>
          <p:nvPr/>
        </p:nvSpPr>
        <p:spPr>
          <a:xfrm>
            <a:off x="5245163" y="3574897"/>
            <a:ext cx="586105" cy="114300"/>
          </a:xfrm>
          <a:custGeom>
            <a:avLst/>
            <a:gdLst/>
            <a:ahLst/>
            <a:cxnLst/>
            <a:rect l="l" t="t" r="r" b="b"/>
            <a:pathLst>
              <a:path w="586104" h="114300">
                <a:moveTo>
                  <a:pt x="472313" y="0"/>
                </a:moveTo>
                <a:lnTo>
                  <a:pt x="471741" y="38094"/>
                </a:lnTo>
                <a:lnTo>
                  <a:pt x="490791" y="38379"/>
                </a:lnTo>
                <a:lnTo>
                  <a:pt x="490220" y="76479"/>
                </a:lnTo>
                <a:lnTo>
                  <a:pt x="471165" y="76479"/>
                </a:lnTo>
                <a:lnTo>
                  <a:pt x="470598" y="114287"/>
                </a:lnTo>
                <a:lnTo>
                  <a:pt x="549133" y="76479"/>
                </a:lnTo>
                <a:lnTo>
                  <a:pt x="490220" y="76479"/>
                </a:lnTo>
                <a:lnTo>
                  <a:pt x="471169" y="76194"/>
                </a:lnTo>
                <a:lnTo>
                  <a:pt x="549725" y="76194"/>
                </a:lnTo>
                <a:lnTo>
                  <a:pt x="585749" y="58851"/>
                </a:lnTo>
                <a:lnTo>
                  <a:pt x="472313" y="0"/>
                </a:lnTo>
                <a:close/>
              </a:path>
              <a:path w="586104" h="114300">
                <a:moveTo>
                  <a:pt x="471741" y="38094"/>
                </a:moveTo>
                <a:lnTo>
                  <a:pt x="471169" y="76194"/>
                </a:lnTo>
                <a:lnTo>
                  <a:pt x="490220" y="76479"/>
                </a:lnTo>
                <a:lnTo>
                  <a:pt x="490791" y="38379"/>
                </a:lnTo>
                <a:lnTo>
                  <a:pt x="471741" y="38094"/>
                </a:lnTo>
                <a:close/>
              </a:path>
              <a:path w="586104" h="114300">
                <a:moveTo>
                  <a:pt x="571" y="31038"/>
                </a:moveTo>
                <a:lnTo>
                  <a:pt x="0" y="69138"/>
                </a:lnTo>
                <a:lnTo>
                  <a:pt x="471169" y="76194"/>
                </a:lnTo>
                <a:lnTo>
                  <a:pt x="471741" y="38094"/>
                </a:lnTo>
                <a:lnTo>
                  <a:pt x="571" y="31038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13">
            <a:extLst>
              <a:ext uri="{FF2B5EF4-FFF2-40B4-BE49-F238E27FC236}">
                <a16:creationId xmlns:a16="http://schemas.microsoft.com/office/drawing/2014/main" id="{A5F54F34-E6D3-45BF-A7BC-5313EE546273}"/>
              </a:ext>
            </a:extLst>
          </p:cNvPr>
          <p:cNvSpPr/>
          <p:nvPr/>
        </p:nvSpPr>
        <p:spPr>
          <a:xfrm>
            <a:off x="4605375" y="330494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F41167E6-9139-4911-8707-18BC832D4B26}"/>
              </a:ext>
            </a:extLst>
          </p:cNvPr>
          <p:cNvSpPr/>
          <p:nvPr/>
        </p:nvSpPr>
        <p:spPr>
          <a:xfrm>
            <a:off x="4733544" y="3392423"/>
            <a:ext cx="384048" cy="4632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15">
            <a:extLst>
              <a:ext uri="{FF2B5EF4-FFF2-40B4-BE49-F238E27FC236}">
                <a16:creationId xmlns:a16="http://schemas.microsoft.com/office/drawing/2014/main" id="{6EAFB683-25A8-4CEE-9A10-C094A28D9D89}"/>
              </a:ext>
            </a:extLst>
          </p:cNvPr>
          <p:cNvSpPr/>
          <p:nvPr/>
        </p:nvSpPr>
        <p:spPr>
          <a:xfrm>
            <a:off x="967367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8">
            <a:extLst>
              <a:ext uri="{FF2B5EF4-FFF2-40B4-BE49-F238E27FC236}">
                <a16:creationId xmlns:a16="http://schemas.microsoft.com/office/drawing/2014/main" id="{058FD309-36A5-4B08-B940-FE74EAAA6D4D}"/>
              </a:ext>
            </a:extLst>
          </p:cNvPr>
          <p:cNvSpPr/>
          <p:nvPr/>
        </p:nvSpPr>
        <p:spPr>
          <a:xfrm>
            <a:off x="967367" y="41652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bject 19">
                <a:extLst>
                  <a:ext uri="{FF2B5EF4-FFF2-40B4-BE49-F238E27FC236}">
                    <a16:creationId xmlns:a16="http://schemas.microsoft.com/office/drawing/2014/main" id="{F4007761-7315-4608-BEFF-4B43F62350D7}"/>
                  </a:ext>
                </a:extLst>
              </p:cNvPr>
              <p:cNvSpPr txBox="1"/>
              <p:nvPr/>
            </p:nvSpPr>
            <p:spPr>
              <a:xfrm>
                <a:off x="1188186" y="4301105"/>
                <a:ext cx="183414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5" name="object 19">
                <a:extLst>
                  <a:ext uri="{FF2B5EF4-FFF2-40B4-BE49-F238E27FC236}">
                    <a16:creationId xmlns:a16="http://schemas.microsoft.com/office/drawing/2014/main" id="{F4007761-7315-4608-BEFF-4B43F6235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86" y="4301105"/>
                <a:ext cx="183414" cy="289823"/>
              </a:xfrm>
              <a:prstGeom prst="rect">
                <a:avLst/>
              </a:prstGeom>
              <a:blipFill>
                <a:blip r:embed="rId10"/>
                <a:stretch>
                  <a:fillRect l="-33333" r="-50000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bject 21">
            <a:extLst>
              <a:ext uri="{FF2B5EF4-FFF2-40B4-BE49-F238E27FC236}">
                <a16:creationId xmlns:a16="http://schemas.microsoft.com/office/drawing/2014/main" id="{82545EC0-E76D-404B-8CBE-2E2A48562F82}"/>
              </a:ext>
            </a:extLst>
          </p:cNvPr>
          <p:cNvSpPr/>
          <p:nvPr/>
        </p:nvSpPr>
        <p:spPr>
          <a:xfrm>
            <a:off x="967367" y="243362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79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39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bject 22">
                <a:extLst>
                  <a:ext uri="{FF2B5EF4-FFF2-40B4-BE49-F238E27FC236}">
                    <a16:creationId xmlns:a16="http://schemas.microsoft.com/office/drawing/2014/main" id="{CB3EF64C-B496-444A-BA8F-856F4611515E}"/>
                  </a:ext>
                </a:extLst>
              </p:cNvPr>
              <p:cNvSpPr txBox="1"/>
              <p:nvPr/>
            </p:nvSpPr>
            <p:spPr>
              <a:xfrm>
                <a:off x="1151390" y="2577084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7" name="object 22">
                <a:extLst>
                  <a:ext uri="{FF2B5EF4-FFF2-40B4-BE49-F238E27FC236}">
                    <a16:creationId xmlns:a16="http://schemas.microsoft.com/office/drawing/2014/main" id="{CB3EF64C-B496-444A-BA8F-856F46115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390" y="2577084"/>
                <a:ext cx="262255" cy="289823"/>
              </a:xfrm>
              <a:prstGeom prst="rect">
                <a:avLst/>
              </a:prstGeom>
              <a:blipFill>
                <a:blip r:embed="rId11"/>
                <a:stretch>
                  <a:fillRect l="-6977" r="-4651" b="-63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bject 31">
            <a:extLst>
              <a:ext uri="{FF2B5EF4-FFF2-40B4-BE49-F238E27FC236}">
                <a16:creationId xmlns:a16="http://schemas.microsoft.com/office/drawing/2014/main" id="{12103D52-9CD2-489B-8F1A-173D488B8F9E}"/>
              </a:ext>
            </a:extLst>
          </p:cNvPr>
          <p:cNvSpPr/>
          <p:nvPr/>
        </p:nvSpPr>
        <p:spPr>
          <a:xfrm>
            <a:off x="5859259" y="330657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bject 32">
                <a:extLst>
                  <a:ext uri="{FF2B5EF4-FFF2-40B4-BE49-F238E27FC236}">
                    <a16:creationId xmlns:a16="http://schemas.microsoft.com/office/drawing/2014/main" id="{EE5EB19A-5938-4D5A-BFAC-AC23269FF6B7}"/>
                  </a:ext>
                </a:extLst>
              </p:cNvPr>
              <p:cNvSpPr txBox="1"/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69" name="object 32">
                <a:extLst>
                  <a:ext uri="{FF2B5EF4-FFF2-40B4-BE49-F238E27FC236}">
                    <a16:creationId xmlns:a16="http://schemas.microsoft.com/office/drawing/2014/main" id="{EE5EB19A-5938-4D5A-BFAC-AC23269FF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  <a:blipFill>
                <a:blip r:embed="rId12"/>
                <a:stretch>
                  <a:fillRect l="-50000" t="-15385" r="-96154" b="-288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2E94D964-F1C9-45A6-B70E-B4D469D95165}"/>
                  </a:ext>
                </a:extLst>
              </p:cNvPr>
              <p:cNvSpPr txBox="1"/>
              <p:nvPr/>
            </p:nvSpPr>
            <p:spPr>
              <a:xfrm>
                <a:off x="1156519" y="3486759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2E94D964-F1C9-45A6-B70E-B4D469D95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19" y="3486759"/>
                <a:ext cx="262255" cy="289823"/>
              </a:xfrm>
              <a:prstGeom prst="rect">
                <a:avLst/>
              </a:prstGeom>
              <a:blipFill>
                <a:blip r:embed="rId13"/>
                <a:stretch>
                  <a:fillRect l="-16279" r="-9302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4469" y="269748"/>
            <a:ext cx="57029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85" dirty="0"/>
              <a:t>Perceptron:</a:t>
            </a:r>
            <a:r>
              <a:rPr spc="-245" dirty="0"/>
              <a:t> </a:t>
            </a:r>
            <a:r>
              <a:rPr spc="-315" dirty="0"/>
              <a:t>Example</a:t>
            </a:r>
          </a:p>
        </p:txBody>
      </p:sp>
      <p:sp>
        <p:nvSpPr>
          <p:cNvPr id="31" name="object 31"/>
          <p:cNvSpPr/>
          <p:nvPr/>
        </p:nvSpPr>
        <p:spPr>
          <a:xfrm>
            <a:off x="8853436" y="3291928"/>
            <a:ext cx="140978" cy="140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483574" y="3177222"/>
            <a:ext cx="317500" cy="153670"/>
          </a:xfrm>
          <a:custGeom>
            <a:avLst/>
            <a:gdLst/>
            <a:ahLst/>
            <a:cxnLst/>
            <a:rect l="l" t="t" r="r" b="b"/>
            <a:pathLst>
              <a:path w="317500" h="153670">
                <a:moveTo>
                  <a:pt x="242217" y="130236"/>
                </a:moveTo>
                <a:lnTo>
                  <a:pt x="231952" y="153466"/>
                </a:lnTo>
                <a:lnTo>
                  <a:pt x="317042" y="149415"/>
                </a:lnTo>
                <a:lnTo>
                  <a:pt x="305425" y="135369"/>
                </a:lnTo>
                <a:lnTo>
                  <a:pt x="253834" y="135369"/>
                </a:lnTo>
                <a:lnTo>
                  <a:pt x="242217" y="130236"/>
                </a:lnTo>
                <a:close/>
              </a:path>
              <a:path w="317500" h="153670">
                <a:moveTo>
                  <a:pt x="252481" y="107009"/>
                </a:moveTo>
                <a:lnTo>
                  <a:pt x="242217" y="130236"/>
                </a:lnTo>
                <a:lnTo>
                  <a:pt x="253834" y="135369"/>
                </a:lnTo>
                <a:lnTo>
                  <a:pt x="264096" y="112140"/>
                </a:lnTo>
                <a:lnTo>
                  <a:pt x="252481" y="107009"/>
                </a:lnTo>
                <a:close/>
              </a:path>
              <a:path w="317500" h="153670">
                <a:moveTo>
                  <a:pt x="262750" y="83769"/>
                </a:moveTo>
                <a:lnTo>
                  <a:pt x="252481" y="107009"/>
                </a:lnTo>
                <a:lnTo>
                  <a:pt x="264096" y="112140"/>
                </a:lnTo>
                <a:lnTo>
                  <a:pt x="253834" y="135369"/>
                </a:lnTo>
                <a:lnTo>
                  <a:pt x="305425" y="135369"/>
                </a:lnTo>
                <a:lnTo>
                  <a:pt x="262750" y="83769"/>
                </a:lnTo>
                <a:close/>
              </a:path>
              <a:path w="317500" h="153670">
                <a:moveTo>
                  <a:pt x="10261" y="0"/>
                </a:moveTo>
                <a:lnTo>
                  <a:pt x="0" y="23228"/>
                </a:lnTo>
                <a:lnTo>
                  <a:pt x="242217" y="130236"/>
                </a:lnTo>
                <a:lnTo>
                  <a:pt x="252481" y="107009"/>
                </a:lnTo>
                <a:lnTo>
                  <a:pt x="1026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377235" y="2247684"/>
            <a:ext cx="127000" cy="4107179"/>
          </a:xfrm>
          <a:custGeom>
            <a:avLst/>
            <a:gdLst/>
            <a:ahLst/>
            <a:cxnLst/>
            <a:rect l="l" t="t" r="r" b="b"/>
            <a:pathLst>
              <a:path w="127000" h="4107179">
                <a:moveTo>
                  <a:pt x="50800" y="3979607"/>
                </a:moveTo>
                <a:lnTo>
                  <a:pt x="0" y="3979607"/>
                </a:lnTo>
                <a:lnTo>
                  <a:pt x="63500" y="4106607"/>
                </a:lnTo>
                <a:lnTo>
                  <a:pt x="120646" y="3992313"/>
                </a:lnTo>
                <a:lnTo>
                  <a:pt x="50800" y="3992313"/>
                </a:lnTo>
                <a:lnTo>
                  <a:pt x="50800" y="3979607"/>
                </a:lnTo>
                <a:close/>
              </a:path>
              <a:path w="127000" h="4107179">
                <a:moveTo>
                  <a:pt x="76200" y="114300"/>
                </a:moveTo>
                <a:lnTo>
                  <a:pt x="50800" y="114300"/>
                </a:lnTo>
                <a:lnTo>
                  <a:pt x="50800" y="3992313"/>
                </a:lnTo>
                <a:lnTo>
                  <a:pt x="76200" y="3992313"/>
                </a:lnTo>
                <a:lnTo>
                  <a:pt x="76200" y="114300"/>
                </a:lnTo>
                <a:close/>
              </a:path>
              <a:path w="127000" h="4107179">
                <a:moveTo>
                  <a:pt x="127000" y="3979607"/>
                </a:moveTo>
                <a:lnTo>
                  <a:pt x="76200" y="3979607"/>
                </a:lnTo>
                <a:lnTo>
                  <a:pt x="76200" y="3992313"/>
                </a:lnTo>
                <a:lnTo>
                  <a:pt x="120646" y="3992313"/>
                </a:lnTo>
                <a:lnTo>
                  <a:pt x="127000" y="3979607"/>
                </a:lnTo>
                <a:close/>
              </a:path>
              <a:path w="127000" h="4107179">
                <a:moveTo>
                  <a:pt x="63500" y="0"/>
                </a:moveTo>
                <a:lnTo>
                  <a:pt x="0" y="127000"/>
                </a:lnTo>
                <a:lnTo>
                  <a:pt x="50800" y="127000"/>
                </a:lnTo>
                <a:lnTo>
                  <a:pt x="5080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107179">
                <a:moveTo>
                  <a:pt x="120650" y="114300"/>
                </a:moveTo>
                <a:lnTo>
                  <a:pt x="76200" y="114300"/>
                </a:lnTo>
                <a:lnTo>
                  <a:pt x="7620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13143" y="4262424"/>
            <a:ext cx="4655185" cy="127000"/>
          </a:xfrm>
          <a:custGeom>
            <a:avLst/>
            <a:gdLst/>
            <a:ahLst/>
            <a:cxnLst/>
            <a:rect l="l" t="t" r="r" b="b"/>
            <a:pathLst>
              <a:path w="4655184" h="127000">
                <a:moveTo>
                  <a:pt x="127012" y="0"/>
                </a:moveTo>
                <a:lnTo>
                  <a:pt x="0" y="63499"/>
                </a:lnTo>
                <a:lnTo>
                  <a:pt x="127012" y="126999"/>
                </a:lnTo>
                <a:lnTo>
                  <a:pt x="127012" y="76199"/>
                </a:lnTo>
                <a:lnTo>
                  <a:pt x="114300" y="76199"/>
                </a:lnTo>
                <a:lnTo>
                  <a:pt x="114300" y="50799"/>
                </a:lnTo>
                <a:lnTo>
                  <a:pt x="127012" y="50799"/>
                </a:lnTo>
                <a:lnTo>
                  <a:pt x="127012" y="0"/>
                </a:lnTo>
                <a:close/>
              </a:path>
              <a:path w="4655184" h="127000">
                <a:moveTo>
                  <a:pt x="4528172" y="0"/>
                </a:moveTo>
                <a:lnTo>
                  <a:pt x="4528172" y="126999"/>
                </a:lnTo>
                <a:lnTo>
                  <a:pt x="4629772" y="76199"/>
                </a:lnTo>
                <a:lnTo>
                  <a:pt x="4540872" y="76199"/>
                </a:lnTo>
                <a:lnTo>
                  <a:pt x="4540872" y="50799"/>
                </a:lnTo>
                <a:lnTo>
                  <a:pt x="4629772" y="50799"/>
                </a:lnTo>
                <a:lnTo>
                  <a:pt x="4528172" y="0"/>
                </a:lnTo>
                <a:close/>
              </a:path>
              <a:path w="4655184" h="127000">
                <a:moveTo>
                  <a:pt x="127012" y="50799"/>
                </a:moveTo>
                <a:lnTo>
                  <a:pt x="114300" y="50799"/>
                </a:lnTo>
                <a:lnTo>
                  <a:pt x="114300" y="76199"/>
                </a:lnTo>
                <a:lnTo>
                  <a:pt x="127012" y="76199"/>
                </a:lnTo>
                <a:lnTo>
                  <a:pt x="127012" y="50799"/>
                </a:lnTo>
                <a:close/>
              </a:path>
              <a:path w="4655184" h="127000">
                <a:moveTo>
                  <a:pt x="4528172" y="50799"/>
                </a:moveTo>
                <a:lnTo>
                  <a:pt x="127012" y="50799"/>
                </a:lnTo>
                <a:lnTo>
                  <a:pt x="127012" y="76199"/>
                </a:lnTo>
                <a:lnTo>
                  <a:pt x="4528172" y="76199"/>
                </a:lnTo>
                <a:lnTo>
                  <a:pt x="4528172" y="50799"/>
                </a:lnTo>
                <a:close/>
              </a:path>
              <a:path w="4655184" h="127000">
                <a:moveTo>
                  <a:pt x="4629772" y="50799"/>
                </a:moveTo>
                <a:lnTo>
                  <a:pt x="4540872" y="50799"/>
                </a:lnTo>
                <a:lnTo>
                  <a:pt x="4540872" y="76199"/>
                </a:lnTo>
                <a:lnTo>
                  <a:pt x="4629772" y="76199"/>
                </a:lnTo>
                <a:lnTo>
                  <a:pt x="4655172" y="63499"/>
                </a:lnTo>
                <a:lnTo>
                  <a:pt x="4629772" y="5079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934638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432859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931093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54988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453208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951442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357271" y="2826740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357271" y="3323881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357271" y="3821023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357271" y="4790871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357271" y="5288013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357271" y="5785153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15617" y="2211958"/>
            <a:ext cx="2584450" cy="3975735"/>
          </a:xfrm>
          <a:custGeom>
            <a:avLst/>
            <a:gdLst/>
            <a:ahLst/>
            <a:cxnLst/>
            <a:rect l="l" t="t" r="r" b="b"/>
            <a:pathLst>
              <a:path w="2584450" h="3975735">
                <a:moveTo>
                  <a:pt x="28765" y="3721395"/>
                </a:moveTo>
                <a:lnTo>
                  <a:pt x="0" y="3975355"/>
                </a:lnTo>
                <a:lnTo>
                  <a:pt x="182327" y="3868342"/>
                </a:lnTo>
                <a:lnTo>
                  <a:pt x="115011" y="3868342"/>
                </a:lnTo>
                <a:lnTo>
                  <a:pt x="51117" y="3826813"/>
                </a:lnTo>
                <a:lnTo>
                  <a:pt x="64960" y="3805517"/>
                </a:lnTo>
                <a:lnTo>
                  <a:pt x="28765" y="3721395"/>
                </a:lnTo>
                <a:close/>
              </a:path>
              <a:path w="2584450" h="3975735">
                <a:moveTo>
                  <a:pt x="128853" y="3847046"/>
                </a:moveTo>
                <a:lnTo>
                  <a:pt x="83064" y="3847577"/>
                </a:lnTo>
                <a:lnTo>
                  <a:pt x="115011" y="3868342"/>
                </a:lnTo>
                <a:lnTo>
                  <a:pt x="128853" y="3847046"/>
                </a:lnTo>
                <a:close/>
              </a:path>
              <a:path w="2584450" h="3975735">
                <a:moveTo>
                  <a:pt x="220421" y="3845984"/>
                </a:moveTo>
                <a:lnTo>
                  <a:pt x="128853" y="3847046"/>
                </a:lnTo>
                <a:lnTo>
                  <a:pt x="115011" y="3868342"/>
                </a:lnTo>
                <a:lnTo>
                  <a:pt x="182327" y="3868342"/>
                </a:lnTo>
                <a:lnTo>
                  <a:pt x="220421" y="3845984"/>
                </a:lnTo>
                <a:close/>
              </a:path>
              <a:path w="2584450" h="3975735">
                <a:moveTo>
                  <a:pt x="83064" y="3847577"/>
                </a:moveTo>
                <a:close/>
              </a:path>
              <a:path w="2584450" h="3975735">
                <a:moveTo>
                  <a:pt x="217233" y="3571259"/>
                </a:moveTo>
                <a:lnTo>
                  <a:pt x="64960" y="3805517"/>
                </a:lnTo>
                <a:lnTo>
                  <a:pt x="83064" y="3847577"/>
                </a:lnTo>
                <a:lnTo>
                  <a:pt x="128853" y="3847046"/>
                </a:lnTo>
                <a:lnTo>
                  <a:pt x="281127" y="3612788"/>
                </a:lnTo>
                <a:lnTo>
                  <a:pt x="217233" y="3571259"/>
                </a:lnTo>
                <a:close/>
              </a:path>
              <a:path w="2584450" h="3975735">
                <a:moveTo>
                  <a:pt x="64960" y="3805517"/>
                </a:moveTo>
                <a:lnTo>
                  <a:pt x="51117" y="3826813"/>
                </a:lnTo>
                <a:lnTo>
                  <a:pt x="83055" y="3847572"/>
                </a:lnTo>
                <a:lnTo>
                  <a:pt x="64960" y="3805517"/>
                </a:lnTo>
                <a:close/>
              </a:path>
              <a:path w="2584450" h="3975735">
                <a:moveTo>
                  <a:pt x="507936" y="3124034"/>
                </a:moveTo>
                <a:lnTo>
                  <a:pt x="341820" y="3379593"/>
                </a:lnTo>
                <a:lnTo>
                  <a:pt x="405714" y="3421122"/>
                </a:lnTo>
                <a:lnTo>
                  <a:pt x="571830" y="3165563"/>
                </a:lnTo>
                <a:lnTo>
                  <a:pt x="507936" y="3124034"/>
                </a:lnTo>
                <a:close/>
              </a:path>
              <a:path w="2584450" h="3975735">
                <a:moveTo>
                  <a:pt x="798652" y="2676817"/>
                </a:moveTo>
                <a:lnTo>
                  <a:pt x="632523" y="2932379"/>
                </a:lnTo>
                <a:lnTo>
                  <a:pt x="696417" y="2973908"/>
                </a:lnTo>
                <a:lnTo>
                  <a:pt x="862533" y="2718346"/>
                </a:lnTo>
                <a:lnTo>
                  <a:pt x="798652" y="2676817"/>
                </a:lnTo>
                <a:close/>
              </a:path>
              <a:path w="2584450" h="3975735">
                <a:moveTo>
                  <a:pt x="1089355" y="2229599"/>
                </a:moveTo>
                <a:lnTo>
                  <a:pt x="923239" y="2485148"/>
                </a:lnTo>
                <a:lnTo>
                  <a:pt x="987120" y="2526677"/>
                </a:lnTo>
                <a:lnTo>
                  <a:pt x="1153236" y="2271128"/>
                </a:lnTo>
                <a:lnTo>
                  <a:pt x="1089355" y="2229599"/>
                </a:lnTo>
                <a:close/>
              </a:path>
              <a:path w="2584450" h="3975735">
                <a:moveTo>
                  <a:pt x="1380058" y="1782381"/>
                </a:moveTo>
                <a:lnTo>
                  <a:pt x="1213942" y="2037930"/>
                </a:lnTo>
                <a:lnTo>
                  <a:pt x="1277823" y="2079459"/>
                </a:lnTo>
                <a:lnTo>
                  <a:pt x="1443951" y="1823910"/>
                </a:lnTo>
                <a:lnTo>
                  <a:pt x="1380058" y="1782381"/>
                </a:lnTo>
                <a:close/>
              </a:path>
              <a:path w="2584450" h="3975735">
                <a:moveTo>
                  <a:pt x="1670761" y="1335151"/>
                </a:moveTo>
                <a:lnTo>
                  <a:pt x="1504645" y="1590713"/>
                </a:lnTo>
                <a:lnTo>
                  <a:pt x="1568538" y="1632242"/>
                </a:lnTo>
                <a:lnTo>
                  <a:pt x="1734654" y="1376679"/>
                </a:lnTo>
                <a:lnTo>
                  <a:pt x="1670761" y="1335151"/>
                </a:lnTo>
                <a:close/>
              </a:path>
              <a:path w="2584450" h="3975735">
                <a:moveTo>
                  <a:pt x="1961464" y="887933"/>
                </a:moveTo>
                <a:lnTo>
                  <a:pt x="1795348" y="1143495"/>
                </a:lnTo>
                <a:lnTo>
                  <a:pt x="1859241" y="1185024"/>
                </a:lnTo>
                <a:lnTo>
                  <a:pt x="2025357" y="929462"/>
                </a:lnTo>
                <a:lnTo>
                  <a:pt x="1961464" y="887933"/>
                </a:lnTo>
                <a:close/>
              </a:path>
              <a:path w="2584450" h="3975735">
                <a:moveTo>
                  <a:pt x="2252167" y="440715"/>
                </a:moveTo>
                <a:lnTo>
                  <a:pt x="2086051" y="696264"/>
                </a:lnTo>
                <a:lnTo>
                  <a:pt x="2149944" y="737793"/>
                </a:lnTo>
                <a:lnTo>
                  <a:pt x="2316060" y="482244"/>
                </a:lnTo>
                <a:lnTo>
                  <a:pt x="2252167" y="440715"/>
                </a:lnTo>
                <a:close/>
              </a:path>
              <a:path w="2584450" h="3975735">
                <a:moveTo>
                  <a:pt x="2501023" y="127787"/>
                </a:moveTo>
                <a:lnTo>
                  <a:pt x="2455240" y="128316"/>
                </a:lnTo>
                <a:lnTo>
                  <a:pt x="2376754" y="249046"/>
                </a:lnTo>
                <a:lnTo>
                  <a:pt x="2440647" y="290575"/>
                </a:lnTo>
                <a:lnTo>
                  <a:pt x="2519124" y="169843"/>
                </a:lnTo>
                <a:lnTo>
                  <a:pt x="2501023" y="127787"/>
                </a:lnTo>
                <a:close/>
              </a:path>
              <a:path w="2584450" h="3975735">
                <a:moveTo>
                  <a:pt x="2571964" y="107022"/>
                </a:moveTo>
                <a:lnTo>
                  <a:pt x="2469083" y="107022"/>
                </a:lnTo>
                <a:lnTo>
                  <a:pt x="2532964" y="148551"/>
                </a:lnTo>
                <a:lnTo>
                  <a:pt x="2519124" y="169843"/>
                </a:lnTo>
                <a:lnTo>
                  <a:pt x="2555328" y="253961"/>
                </a:lnTo>
                <a:lnTo>
                  <a:pt x="2571964" y="107022"/>
                </a:lnTo>
                <a:close/>
              </a:path>
              <a:path w="2584450" h="3975735">
                <a:moveTo>
                  <a:pt x="2501023" y="127787"/>
                </a:moveTo>
                <a:lnTo>
                  <a:pt x="2519124" y="169843"/>
                </a:lnTo>
                <a:lnTo>
                  <a:pt x="2532964" y="148551"/>
                </a:lnTo>
                <a:lnTo>
                  <a:pt x="2501023" y="127787"/>
                </a:lnTo>
                <a:close/>
              </a:path>
              <a:path w="2584450" h="3975735">
                <a:moveTo>
                  <a:pt x="2584081" y="0"/>
                </a:moveTo>
                <a:lnTo>
                  <a:pt x="2363660" y="129374"/>
                </a:lnTo>
                <a:lnTo>
                  <a:pt x="2455240" y="128316"/>
                </a:lnTo>
                <a:lnTo>
                  <a:pt x="2469083" y="107022"/>
                </a:lnTo>
                <a:lnTo>
                  <a:pt x="2571964" y="107022"/>
                </a:lnTo>
                <a:lnTo>
                  <a:pt x="2584081" y="0"/>
                </a:lnTo>
                <a:close/>
              </a:path>
              <a:path w="2584450" h="3975735">
                <a:moveTo>
                  <a:pt x="2469083" y="107022"/>
                </a:moveTo>
                <a:lnTo>
                  <a:pt x="2455240" y="128316"/>
                </a:lnTo>
                <a:lnTo>
                  <a:pt x="2501023" y="127787"/>
                </a:lnTo>
                <a:lnTo>
                  <a:pt x="2469083" y="10702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B765AC57-E6D7-4D7C-9B8F-A1F69B1061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25</a:t>
            </a:fld>
            <a:endParaRPr lang="en-SG"/>
          </a:p>
        </p:txBody>
      </p:sp>
      <p:sp>
        <p:nvSpPr>
          <p:cNvPr id="71" name="object 3">
            <a:extLst>
              <a:ext uri="{FF2B5EF4-FFF2-40B4-BE49-F238E27FC236}">
                <a16:creationId xmlns:a16="http://schemas.microsoft.com/office/drawing/2014/main" id="{37A067C6-462D-43BB-879A-904EFEDC84A4}"/>
              </a:ext>
            </a:extLst>
          </p:cNvPr>
          <p:cNvSpPr/>
          <p:nvPr/>
        </p:nvSpPr>
        <p:spPr>
          <a:xfrm>
            <a:off x="1607451" y="3562337"/>
            <a:ext cx="1804035" cy="114300"/>
          </a:xfrm>
          <a:custGeom>
            <a:avLst/>
            <a:gdLst/>
            <a:ahLst/>
            <a:cxnLst/>
            <a:rect l="l" t="t" r="r" b="b"/>
            <a:pathLst>
              <a:path w="1804035" h="114300">
                <a:moveTo>
                  <a:pt x="1689582" y="0"/>
                </a:moveTo>
                <a:lnTo>
                  <a:pt x="1689582" y="114299"/>
                </a:lnTo>
                <a:lnTo>
                  <a:pt x="1765782" y="76199"/>
                </a:lnTo>
                <a:lnTo>
                  <a:pt x="1708632" y="76199"/>
                </a:lnTo>
                <a:lnTo>
                  <a:pt x="1708632" y="38100"/>
                </a:lnTo>
                <a:lnTo>
                  <a:pt x="1765782" y="38100"/>
                </a:lnTo>
                <a:lnTo>
                  <a:pt x="1689582" y="0"/>
                </a:lnTo>
                <a:close/>
              </a:path>
              <a:path w="1804035" h="114300">
                <a:moveTo>
                  <a:pt x="1689582" y="38100"/>
                </a:moveTo>
                <a:lnTo>
                  <a:pt x="0" y="38100"/>
                </a:lnTo>
                <a:lnTo>
                  <a:pt x="0" y="76199"/>
                </a:lnTo>
                <a:lnTo>
                  <a:pt x="1689582" y="76199"/>
                </a:lnTo>
                <a:lnTo>
                  <a:pt x="1689582" y="38100"/>
                </a:lnTo>
                <a:close/>
              </a:path>
              <a:path w="1804035" h="114300">
                <a:moveTo>
                  <a:pt x="1765782" y="38100"/>
                </a:moveTo>
                <a:lnTo>
                  <a:pt x="1708632" y="38100"/>
                </a:lnTo>
                <a:lnTo>
                  <a:pt x="1708632" y="76199"/>
                </a:lnTo>
                <a:lnTo>
                  <a:pt x="1765782" y="76199"/>
                </a:lnTo>
                <a:lnTo>
                  <a:pt x="1803882" y="57149"/>
                </a:lnTo>
                <a:lnTo>
                  <a:pt x="1765782" y="381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4">
            <a:extLst>
              <a:ext uri="{FF2B5EF4-FFF2-40B4-BE49-F238E27FC236}">
                <a16:creationId xmlns:a16="http://schemas.microsoft.com/office/drawing/2014/main" id="{925C4691-C91F-406C-BC40-0EC47D791562}"/>
              </a:ext>
            </a:extLst>
          </p:cNvPr>
          <p:cNvSpPr/>
          <p:nvPr/>
        </p:nvSpPr>
        <p:spPr>
          <a:xfrm>
            <a:off x="1600441" y="2735948"/>
            <a:ext cx="1811020" cy="743585"/>
          </a:xfrm>
          <a:custGeom>
            <a:avLst/>
            <a:gdLst/>
            <a:ahLst/>
            <a:cxnLst/>
            <a:rect l="l" t="t" r="r" b="b"/>
            <a:pathLst>
              <a:path w="1811020" h="743585">
                <a:moveTo>
                  <a:pt x="1697608" y="707593"/>
                </a:moveTo>
                <a:lnTo>
                  <a:pt x="1683575" y="743026"/>
                </a:lnTo>
                <a:lnTo>
                  <a:pt x="1810892" y="731964"/>
                </a:lnTo>
                <a:lnTo>
                  <a:pt x="1795352" y="714603"/>
                </a:lnTo>
                <a:lnTo>
                  <a:pt x="1715312" y="714603"/>
                </a:lnTo>
                <a:lnTo>
                  <a:pt x="1697608" y="707593"/>
                </a:lnTo>
                <a:close/>
              </a:path>
              <a:path w="1811020" h="743585">
                <a:moveTo>
                  <a:pt x="1711636" y="672171"/>
                </a:moveTo>
                <a:lnTo>
                  <a:pt x="1697608" y="707593"/>
                </a:lnTo>
                <a:lnTo>
                  <a:pt x="1715312" y="714603"/>
                </a:lnTo>
                <a:lnTo>
                  <a:pt x="1729346" y="679183"/>
                </a:lnTo>
                <a:lnTo>
                  <a:pt x="1711636" y="672171"/>
                </a:lnTo>
                <a:close/>
              </a:path>
              <a:path w="1811020" h="743585">
                <a:moveTo>
                  <a:pt x="1725663" y="636752"/>
                </a:moveTo>
                <a:lnTo>
                  <a:pt x="1711636" y="672171"/>
                </a:lnTo>
                <a:lnTo>
                  <a:pt x="1729346" y="679183"/>
                </a:lnTo>
                <a:lnTo>
                  <a:pt x="1715312" y="714603"/>
                </a:lnTo>
                <a:lnTo>
                  <a:pt x="1795352" y="714603"/>
                </a:lnTo>
                <a:lnTo>
                  <a:pt x="1725663" y="636752"/>
                </a:lnTo>
                <a:close/>
              </a:path>
              <a:path w="1811020" h="743585">
                <a:moveTo>
                  <a:pt x="14020" y="0"/>
                </a:moveTo>
                <a:lnTo>
                  <a:pt x="0" y="35420"/>
                </a:lnTo>
                <a:lnTo>
                  <a:pt x="1697608" y="707593"/>
                </a:lnTo>
                <a:lnTo>
                  <a:pt x="1711636" y="672171"/>
                </a:lnTo>
                <a:lnTo>
                  <a:pt x="14020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5">
            <a:extLst>
              <a:ext uri="{FF2B5EF4-FFF2-40B4-BE49-F238E27FC236}">
                <a16:creationId xmlns:a16="http://schemas.microsoft.com/office/drawing/2014/main" id="{3CA628FA-F9F7-4D26-B900-5A3CA7732832}"/>
              </a:ext>
            </a:extLst>
          </p:cNvPr>
          <p:cNvSpPr/>
          <p:nvPr/>
        </p:nvSpPr>
        <p:spPr>
          <a:xfrm>
            <a:off x="1600339" y="3748989"/>
            <a:ext cx="1811020" cy="754380"/>
          </a:xfrm>
          <a:custGeom>
            <a:avLst/>
            <a:gdLst/>
            <a:ahLst/>
            <a:cxnLst/>
            <a:rect l="l" t="t" r="r" b="b"/>
            <a:pathLst>
              <a:path w="1811020" h="754379">
                <a:moveTo>
                  <a:pt x="1697849" y="35342"/>
                </a:moveTo>
                <a:lnTo>
                  <a:pt x="0" y="718642"/>
                </a:lnTo>
                <a:lnTo>
                  <a:pt x="14224" y="753986"/>
                </a:lnTo>
                <a:lnTo>
                  <a:pt x="1712073" y="70686"/>
                </a:lnTo>
                <a:lnTo>
                  <a:pt x="1697849" y="35342"/>
                </a:lnTo>
                <a:close/>
              </a:path>
              <a:path w="1811020" h="754379">
                <a:moveTo>
                  <a:pt x="1795156" y="28232"/>
                </a:moveTo>
                <a:lnTo>
                  <a:pt x="1715516" y="28232"/>
                </a:lnTo>
                <a:lnTo>
                  <a:pt x="1729740" y="63576"/>
                </a:lnTo>
                <a:lnTo>
                  <a:pt x="1712073" y="70686"/>
                </a:lnTo>
                <a:lnTo>
                  <a:pt x="1726298" y="106032"/>
                </a:lnTo>
                <a:lnTo>
                  <a:pt x="1795156" y="28232"/>
                </a:lnTo>
                <a:close/>
              </a:path>
              <a:path w="1811020" h="754379">
                <a:moveTo>
                  <a:pt x="1715516" y="28232"/>
                </a:moveTo>
                <a:lnTo>
                  <a:pt x="1697849" y="35342"/>
                </a:lnTo>
                <a:lnTo>
                  <a:pt x="1712073" y="70686"/>
                </a:lnTo>
                <a:lnTo>
                  <a:pt x="1729740" y="63576"/>
                </a:lnTo>
                <a:lnTo>
                  <a:pt x="1715516" y="28232"/>
                </a:lnTo>
                <a:close/>
              </a:path>
              <a:path w="1811020" h="754379">
                <a:moveTo>
                  <a:pt x="1683626" y="0"/>
                </a:moveTo>
                <a:lnTo>
                  <a:pt x="1697849" y="35342"/>
                </a:lnTo>
                <a:lnTo>
                  <a:pt x="1715516" y="28232"/>
                </a:lnTo>
                <a:lnTo>
                  <a:pt x="1795156" y="28232"/>
                </a:lnTo>
                <a:lnTo>
                  <a:pt x="1810994" y="10337"/>
                </a:lnTo>
                <a:lnTo>
                  <a:pt x="168362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bject 6">
                <a:extLst>
                  <a:ext uri="{FF2B5EF4-FFF2-40B4-BE49-F238E27FC236}">
                    <a16:creationId xmlns:a16="http://schemas.microsoft.com/office/drawing/2014/main" id="{03C3EE04-DBF2-4689-A47E-A0E2568E2344}"/>
                  </a:ext>
                </a:extLst>
              </p:cNvPr>
              <p:cNvSpPr txBox="1"/>
              <p:nvPr/>
            </p:nvSpPr>
            <p:spPr>
              <a:xfrm>
                <a:off x="1911673" y="2649845"/>
                <a:ext cx="796481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4" name="object 6">
                <a:extLst>
                  <a:ext uri="{FF2B5EF4-FFF2-40B4-BE49-F238E27FC236}">
                    <a16:creationId xmlns:a16="http://schemas.microsoft.com/office/drawing/2014/main" id="{03C3EE04-DBF2-4689-A47E-A0E2568E2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673" y="2649845"/>
                <a:ext cx="796481" cy="289823"/>
              </a:xfrm>
              <a:prstGeom prst="rect">
                <a:avLst/>
              </a:prstGeom>
              <a:blipFill>
                <a:blip r:embed="rId3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bject 7">
                <a:extLst>
                  <a:ext uri="{FF2B5EF4-FFF2-40B4-BE49-F238E27FC236}">
                    <a16:creationId xmlns:a16="http://schemas.microsoft.com/office/drawing/2014/main" id="{B8F7722E-3D97-4596-A7CA-A0DC21688C8B}"/>
                  </a:ext>
                </a:extLst>
              </p:cNvPr>
              <p:cNvSpPr txBox="1"/>
              <p:nvPr/>
            </p:nvSpPr>
            <p:spPr>
              <a:xfrm>
                <a:off x="2142909" y="3836923"/>
                <a:ext cx="33401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5" name="object 7">
                <a:extLst>
                  <a:ext uri="{FF2B5EF4-FFF2-40B4-BE49-F238E27FC236}">
                    <a16:creationId xmlns:a16="http://schemas.microsoft.com/office/drawing/2014/main" id="{B8F7722E-3D97-4596-A7CA-A0DC21688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09" y="3836923"/>
                <a:ext cx="334010" cy="289823"/>
              </a:xfrm>
              <a:prstGeom prst="rect">
                <a:avLst/>
              </a:prstGeom>
              <a:blipFill>
                <a:blip r:embed="rId4"/>
                <a:stretch>
                  <a:fillRect l="-7407" r="-20370" b="-6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bject 8">
                <a:extLst>
                  <a:ext uri="{FF2B5EF4-FFF2-40B4-BE49-F238E27FC236}">
                    <a16:creationId xmlns:a16="http://schemas.microsoft.com/office/drawing/2014/main" id="{AC579B3B-2260-465F-89EF-D18F31B24F82}"/>
                  </a:ext>
                </a:extLst>
              </p:cNvPr>
              <p:cNvSpPr txBox="1"/>
              <p:nvPr/>
            </p:nvSpPr>
            <p:spPr>
              <a:xfrm>
                <a:off x="2170239" y="3276091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6" name="object 8">
                <a:extLst>
                  <a:ext uri="{FF2B5EF4-FFF2-40B4-BE49-F238E27FC236}">
                    <a16:creationId xmlns:a16="http://schemas.microsoft.com/office/drawing/2014/main" id="{AC579B3B-2260-465F-89EF-D18F31B24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239" y="3276091"/>
                <a:ext cx="281940" cy="289823"/>
              </a:xfrm>
              <a:prstGeom prst="rect">
                <a:avLst/>
              </a:prstGeom>
              <a:blipFill>
                <a:blip r:embed="rId5"/>
                <a:stretch>
                  <a:fillRect r="-4348" b="-6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bject 9">
            <a:extLst>
              <a:ext uri="{FF2B5EF4-FFF2-40B4-BE49-F238E27FC236}">
                <a16:creationId xmlns:a16="http://schemas.microsoft.com/office/drawing/2014/main" id="{356BC3A1-612A-43FD-A6E5-7C3E113ABE53}"/>
              </a:ext>
            </a:extLst>
          </p:cNvPr>
          <p:cNvSpPr/>
          <p:nvPr/>
        </p:nvSpPr>
        <p:spPr>
          <a:xfrm>
            <a:off x="3411334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10">
            <a:extLst>
              <a:ext uri="{FF2B5EF4-FFF2-40B4-BE49-F238E27FC236}">
                <a16:creationId xmlns:a16="http://schemas.microsoft.com/office/drawing/2014/main" id="{F9A11BDC-6BC0-4EA9-9DCD-DCAC52E0918F}"/>
              </a:ext>
            </a:extLst>
          </p:cNvPr>
          <p:cNvSpPr txBox="1"/>
          <p:nvPr/>
        </p:nvSpPr>
        <p:spPr>
          <a:xfrm>
            <a:off x="3605961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DejaVu Sans"/>
                <a:cs typeface="DejaVu Sans"/>
              </a:rPr>
              <a:t>Σ</a:t>
            </a:r>
            <a:endParaRPr sz="3200" dirty="0">
              <a:latin typeface="DejaVu Sans"/>
              <a:cs typeface="DejaVu Sans"/>
            </a:endParaRPr>
          </a:p>
        </p:txBody>
      </p:sp>
      <p:sp>
        <p:nvSpPr>
          <p:cNvPr id="79" name="object 11">
            <a:extLst>
              <a:ext uri="{FF2B5EF4-FFF2-40B4-BE49-F238E27FC236}">
                <a16:creationId xmlns:a16="http://schemas.microsoft.com/office/drawing/2014/main" id="{2DF943EE-5BC9-41D6-8E1B-119D0EA55086}"/>
              </a:ext>
            </a:extLst>
          </p:cNvPr>
          <p:cNvSpPr/>
          <p:nvPr/>
        </p:nvSpPr>
        <p:spPr>
          <a:xfrm>
            <a:off x="4051325" y="3567315"/>
            <a:ext cx="555625" cy="114300"/>
          </a:xfrm>
          <a:custGeom>
            <a:avLst/>
            <a:gdLst/>
            <a:ahLst/>
            <a:cxnLst/>
            <a:rect l="l" t="t" r="r" b="b"/>
            <a:pathLst>
              <a:path w="555625" h="114300">
                <a:moveTo>
                  <a:pt x="441236" y="0"/>
                </a:moveTo>
                <a:lnTo>
                  <a:pt x="441066" y="38103"/>
                </a:lnTo>
                <a:lnTo>
                  <a:pt x="460108" y="38188"/>
                </a:lnTo>
                <a:lnTo>
                  <a:pt x="459943" y="76288"/>
                </a:lnTo>
                <a:lnTo>
                  <a:pt x="440897" y="76288"/>
                </a:lnTo>
                <a:lnTo>
                  <a:pt x="440728" y="114299"/>
                </a:lnTo>
                <a:lnTo>
                  <a:pt x="517619" y="76288"/>
                </a:lnTo>
                <a:lnTo>
                  <a:pt x="459943" y="76288"/>
                </a:lnTo>
                <a:lnTo>
                  <a:pt x="517793" y="76203"/>
                </a:lnTo>
                <a:lnTo>
                  <a:pt x="555282" y="57670"/>
                </a:lnTo>
                <a:lnTo>
                  <a:pt x="441236" y="0"/>
                </a:lnTo>
                <a:close/>
              </a:path>
              <a:path w="555625" h="114300">
                <a:moveTo>
                  <a:pt x="441066" y="38103"/>
                </a:moveTo>
                <a:lnTo>
                  <a:pt x="440897" y="76203"/>
                </a:lnTo>
                <a:lnTo>
                  <a:pt x="459943" y="76288"/>
                </a:lnTo>
                <a:lnTo>
                  <a:pt x="460108" y="38188"/>
                </a:lnTo>
                <a:lnTo>
                  <a:pt x="441066" y="38103"/>
                </a:lnTo>
                <a:close/>
              </a:path>
              <a:path w="555625" h="114300">
                <a:moveTo>
                  <a:pt x="177" y="36118"/>
                </a:moveTo>
                <a:lnTo>
                  <a:pt x="0" y="74218"/>
                </a:lnTo>
                <a:lnTo>
                  <a:pt x="440897" y="76203"/>
                </a:lnTo>
                <a:lnTo>
                  <a:pt x="441066" y="38103"/>
                </a:lnTo>
                <a:lnTo>
                  <a:pt x="177" y="36118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12">
            <a:extLst>
              <a:ext uri="{FF2B5EF4-FFF2-40B4-BE49-F238E27FC236}">
                <a16:creationId xmlns:a16="http://schemas.microsoft.com/office/drawing/2014/main" id="{156E1CCB-06E6-468F-A7A2-E90BAE3B918E}"/>
              </a:ext>
            </a:extLst>
          </p:cNvPr>
          <p:cNvSpPr/>
          <p:nvPr/>
        </p:nvSpPr>
        <p:spPr>
          <a:xfrm>
            <a:off x="5245163" y="3574897"/>
            <a:ext cx="586105" cy="114300"/>
          </a:xfrm>
          <a:custGeom>
            <a:avLst/>
            <a:gdLst/>
            <a:ahLst/>
            <a:cxnLst/>
            <a:rect l="l" t="t" r="r" b="b"/>
            <a:pathLst>
              <a:path w="586104" h="114300">
                <a:moveTo>
                  <a:pt x="472313" y="0"/>
                </a:moveTo>
                <a:lnTo>
                  <a:pt x="471741" y="38094"/>
                </a:lnTo>
                <a:lnTo>
                  <a:pt x="490791" y="38379"/>
                </a:lnTo>
                <a:lnTo>
                  <a:pt x="490220" y="76479"/>
                </a:lnTo>
                <a:lnTo>
                  <a:pt x="471165" y="76479"/>
                </a:lnTo>
                <a:lnTo>
                  <a:pt x="470598" y="114287"/>
                </a:lnTo>
                <a:lnTo>
                  <a:pt x="549133" y="76479"/>
                </a:lnTo>
                <a:lnTo>
                  <a:pt x="490220" y="76479"/>
                </a:lnTo>
                <a:lnTo>
                  <a:pt x="471169" y="76194"/>
                </a:lnTo>
                <a:lnTo>
                  <a:pt x="549725" y="76194"/>
                </a:lnTo>
                <a:lnTo>
                  <a:pt x="585749" y="58851"/>
                </a:lnTo>
                <a:lnTo>
                  <a:pt x="472313" y="0"/>
                </a:lnTo>
                <a:close/>
              </a:path>
              <a:path w="586104" h="114300">
                <a:moveTo>
                  <a:pt x="471741" y="38094"/>
                </a:moveTo>
                <a:lnTo>
                  <a:pt x="471169" y="76194"/>
                </a:lnTo>
                <a:lnTo>
                  <a:pt x="490220" y="76479"/>
                </a:lnTo>
                <a:lnTo>
                  <a:pt x="490791" y="38379"/>
                </a:lnTo>
                <a:lnTo>
                  <a:pt x="471741" y="38094"/>
                </a:lnTo>
                <a:close/>
              </a:path>
              <a:path w="586104" h="114300">
                <a:moveTo>
                  <a:pt x="571" y="31038"/>
                </a:moveTo>
                <a:lnTo>
                  <a:pt x="0" y="69138"/>
                </a:lnTo>
                <a:lnTo>
                  <a:pt x="471169" y="76194"/>
                </a:lnTo>
                <a:lnTo>
                  <a:pt x="471741" y="38094"/>
                </a:lnTo>
                <a:lnTo>
                  <a:pt x="571" y="31038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13">
            <a:extLst>
              <a:ext uri="{FF2B5EF4-FFF2-40B4-BE49-F238E27FC236}">
                <a16:creationId xmlns:a16="http://schemas.microsoft.com/office/drawing/2014/main" id="{3EEFA6BB-FB33-490F-B646-E886FC073022}"/>
              </a:ext>
            </a:extLst>
          </p:cNvPr>
          <p:cNvSpPr/>
          <p:nvPr/>
        </p:nvSpPr>
        <p:spPr>
          <a:xfrm>
            <a:off x="4605375" y="330494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14">
            <a:extLst>
              <a:ext uri="{FF2B5EF4-FFF2-40B4-BE49-F238E27FC236}">
                <a16:creationId xmlns:a16="http://schemas.microsoft.com/office/drawing/2014/main" id="{18DDEB65-BD00-48E5-8497-83FF6EE5F06D}"/>
              </a:ext>
            </a:extLst>
          </p:cNvPr>
          <p:cNvSpPr/>
          <p:nvPr/>
        </p:nvSpPr>
        <p:spPr>
          <a:xfrm>
            <a:off x="4733544" y="3392423"/>
            <a:ext cx="384048" cy="4632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3" name="object 15">
            <a:extLst>
              <a:ext uri="{FF2B5EF4-FFF2-40B4-BE49-F238E27FC236}">
                <a16:creationId xmlns:a16="http://schemas.microsoft.com/office/drawing/2014/main" id="{DCF222C5-1956-4BCC-BEF4-A1C6F85ADE6B}"/>
              </a:ext>
            </a:extLst>
          </p:cNvPr>
          <p:cNvSpPr/>
          <p:nvPr/>
        </p:nvSpPr>
        <p:spPr>
          <a:xfrm>
            <a:off x="967367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18">
            <a:extLst>
              <a:ext uri="{FF2B5EF4-FFF2-40B4-BE49-F238E27FC236}">
                <a16:creationId xmlns:a16="http://schemas.microsoft.com/office/drawing/2014/main" id="{F0464DC7-A44E-4667-AA31-AF957C7E7653}"/>
              </a:ext>
            </a:extLst>
          </p:cNvPr>
          <p:cNvSpPr/>
          <p:nvPr/>
        </p:nvSpPr>
        <p:spPr>
          <a:xfrm>
            <a:off x="967367" y="41652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bject 19">
                <a:extLst>
                  <a:ext uri="{FF2B5EF4-FFF2-40B4-BE49-F238E27FC236}">
                    <a16:creationId xmlns:a16="http://schemas.microsoft.com/office/drawing/2014/main" id="{56527A72-DCA0-4915-8162-1F427C57A98B}"/>
                  </a:ext>
                </a:extLst>
              </p:cNvPr>
              <p:cNvSpPr txBox="1"/>
              <p:nvPr/>
            </p:nvSpPr>
            <p:spPr>
              <a:xfrm>
                <a:off x="1188186" y="4301105"/>
                <a:ext cx="183414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5" name="object 19">
                <a:extLst>
                  <a:ext uri="{FF2B5EF4-FFF2-40B4-BE49-F238E27FC236}">
                    <a16:creationId xmlns:a16="http://schemas.microsoft.com/office/drawing/2014/main" id="{56527A72-DCA0-4915-8162-1F427C57A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86" y="4301105"/>
                <a:ext cx="183414" cy="289823"/>
              </a:xfrm>
              <a:prstGeom prst="rect">
                <a:avLst/>
              </a:prstGeom>
              <a:blipFill>
                <a:blip r:embed="rId7"/>
                <a:stretch>
                  <a:fillRect l="-33333" r="-50000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bject 21">
            <a:extLst>
              <a:ext uri="{FF2B5EF4-FFF2-40B4-BE49-F238E27FC236}">
                <a16:creationId xmlns:a16="http://schemas.microsoft.com/office/drawing/2014/main" id="{68C639D4-E628-42A3-82C6-13389FD3BCA7}"/>
              </a:ext>
            </a:extLst>
          </p:cNvPr>
          <p:cNvSpPr/>
          <p:nvPr/>
        </p:nvSpPr>
        <p:spPr>
          <a:xfrm>
            <a:off x="967367" y="243362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79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39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object 22">
                <a:extLst>
                  <a:ext uri="{FF2B5EF4-FFF2-40B4-BE49-F238E27FC236}">
                    <a16:creationId xmlns:a16="http://schemas.microsoft.com/office/drawing/2014/main" id="{82411082-61F1-451B-A736-D6B49A4B9FF6}"/>
                  </a:ext>
                </a:extLst>
              </p:cNvPr>
              <p:cNvSpPr txBox="1"/>
              <p:nvPr/>
            </p:nvSpPr>
            <p:spPr>
              <a:xfrm>
                <a:off x="1151390" y="2577084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7" name="object 22">
                <a:extLst>
                  <a:ext uri="{FF2B5EF4-FFF2-40B4-BE49-F238E27FC236}">
                    <a16:creationId xmlns:a16="http://schemas.microsoft.com/office/drawing/2014/main" id="{82411082-61F1-451B-A736-D6B49A4B9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390" y="2577084"/>
                <a:ext cx="262255" cy="289823"/>
              </a:xfrm>
              <a:prstGeom prst="rect">
                <a:avLst/>
              </a:prstGeom>
              <a:blipFill>
                <a:blip r:embed="rId8"/>
                <a:stretch>
                  <a:fillRect l="-6977" r="-4651" b="-63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bject 31">
            <a:extLst>
              <a:ext uri="{FF2B5EF4-FFF2-40B4-BE49-F238E27FC236}">
                <a16:creationId xmlns:a16="http://schemas.microsoft.com/office/drawing/2014/main" id="{E969633C-DD65-498E-BB5E-E328A6BEC86F}"/>
              </a:ext>
            </a:extLst>
          </p:cNvPr>
          <p:cNvSpPr/>
          <p:nvPr/>
        </p:nvSpPr>
        <p:spPr>
          <a:xfrm>
            <a:off x="5859259" y="330657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bject 32">
                <a:extLst>
                  <a:ext uri="{FF2B5EF4-FFF2-40B4-BE49-F238E27FC236}">
                    <a16:creationId xmlns:a16="http://schemas.microsoft.com/office/drawing/2014/main" id="{ED8502A6-6BA7-489D-ADCA-4A3B8819C4C3}"/>
                  </a:ext>
                </a:extLst>
              </p:cNvPr>
              <p:cNvSpPr txBox="1"/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89" name="object 32">
                <a:extLst>
                  <a:ext uri="{FF2B5EF4-FFF2-40B4-BE49-F238E27FC236}">
                    <a16:creationId xmlns:a16="http://schemas.microsoft.com/office/drawing/2014/main" id="{ED8502A6-6BA7-489D-ADCA-4A3B8819C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  <a:blipFill>
                <a:blip r:embed="rId9"/>
                <a:stretch>
                  <a:fillRect l="-50000" t="-15385" r="-96154" b="-288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bject 22">
                <a:extLst>
                  <a:ext uri="{FF2B5EF4-FFF2-40B4-BE49-F238E27FC236}">
                    <a16:creationId xmlns:a16="http://schemas.microsoft.com/office/drawing/2014/main" id="{79E40D50-AE8E-4AE0-B9FB-90327A2F2FE0}"/>
                  </a:ext>
                </a:extLst>
              </p:cNvPr>
              <p:cNvSpPr txBox="1"/>
              <p:nvPr/>
            </p:nvSpPr>
            <p:spPr>
              <a:xfrm>
                <a:off x="1156519" y="3486759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0" name="object 22">
                <a:extLst>
                  <a:ext uri="{FF2B5EF4-FFF2-40B4-BE49-F238E27FC236}">
                    <a16:creationId xmlns:a16="http://schemas.microsoft.com/office/drawing/2014/main" id="{79E40D50-AE8E-4AE0-B9FB-90327A2F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19" y="3486759"/>
                <a:ext cx="262255" cy="289823"/>
              </a:xfrm>
              <a:prstGeom prst="rect">
                <a:avLst/>
              </a:prstGeom>
              <a:blipFill>
                <a:blip r:embed="rId10"/>
                <a:stretch>
                  <a:fillRect l="-16279" r="-9302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248A702-F193-479D-8F54-8E77F0F3A8B9}"/>
                  </a:ext>
                </a:extLst>
              </p:cNvPr>
              <p:cNvSpPr/>
              <p:nvPr/>
            </p:nvSpPr>
            <p:spPr>
              <a:xfrm>
                <a:off x="7895005" y="1511227"/>
                <a:ext cx="2397258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1+3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248A702-F193-479D-8F54-8E77F0F3A8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005" y="1511227"/>
                <a:ext cx="2397258" cy="4912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07655037-80CA-473A-BD71-A73A48FE8D99}"/>
                  </a:ext>
                </a:extLst>
              </p:cNvPr>
              <p:cNvSpPr/>
              <p:nvPr/>
            </p:nvSpPr>
            <p:spPr>
              <a:xfrm rot="18224142">
                <a:off x="9227486" y="3347035"/>
                <a:ext cx="1625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1+3</m:t>
                      </m:r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07655037-80CA-473A-BD71-A73A48FE8D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24142">
                <a:off x="9227486" y="3347035"/>
                <a:ext cx="162544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object 44">
                <a:extLst>
                  <a:ext uri="{FF2B5EF4-FFF2-40B4-BE49-F238E27FC236}">
                    <a16:creationId xmlns:a16="http://schemas.microsoft.com/office/drawing/2014/main" id="{8E3C447B-9A13-4AEC-AFD0-CF31CC00A441}"/>
                  </a:ext>
                </a:extLst>
              </p:cNvPr>
              <p:cNvSpPr txBox="1"/>
              <p:nvPr/>
            </p:nvSpPr>
            <p:spPr>
              <a:xfrm>
                <a:off x="11696013" y="3971035"/>
                <a:ext cx="27432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950" baseline="-14957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93" name="object 44">
                <a:extLst>
                  <a:ext uri="{FF2B5EF4-FFF2-40B4-BE49-F238E27FC236}">
                    <a16:creationId xmlns:a16="http://schemas.microsoft.com/office/drawing/2014/main" id="{8E3C447B-9A13-4AEC-AFD0-CF31CC00A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6013" y="3971035"/>
                <a:ext cx="274320" cy="283476"/>
              </a:xfrm>
              <a:prstGeom prst="rect">
                <a:avLst/>
              </a:prstGeom>
              <a:blipFill>
                <a:blip r:embed="rId13"/>
                <a:stretch>
                  <a:fillRect l="-15556" r="-4444" b="-191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object 44">
                <a:extLst>
                  <a:ext uri="{FF2B5EF4-FFF2-40B4-BE49-F238E27FC236}">
                    <a16:creationId xmlns:a16="http://schemas.microsoft.com/office/drawing/2014/main" id="{607C6F7F-04D3-4612-937C-B5C86D267869}"/>
                  </a:ext>
                </a:extLst>
              </p:cNvPr>
              <p:cNvSpPr txBox="1"/>
              <p:nvPr/>
            </p:nvSpPr>
            <p:spPr>
              <a:xfrm>
                <a:off x="9026438" y="2130916"/>
                <a:ext cx="27432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1950" baseline="-14957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94" name="object 44">
                <a:extLst>
                  <a:ext uri="{FF2B5EF4-FFF2-40B4-BE49-F238E27FC236}">
                    <a16:creationId xmlns:a16="http://schemas.microsoft.com/office/drawing/2014/main" id="{607C6F7F-04D3-4612-937C-B5C86D267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438" y="2130916"/>
                <a:ext cx="274320" cy="283476"/>
              </a:xfrm>
              <a:prstGeom prst="rect">
                <a:avLst/>
              </a:prstGeom>
              <a:blipFill>
                <a:blip r:embed="rId14"/>
                <a:stretch>
                  <a:fillRect l="-15556" r="-6667" b="-195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DD6E467-355E-40B2-9C0A-CDFFF69577AD}"/>
                  </a:ext>
                </a:extLst>
              </p:cNvPr>
              <p:cNvSpPr/>
              <p:nvPr/>
            </p:nvSpPr>
            <p:spPr>
              <a:xfrm>
                <a:off x="7866699" y="2839825"/>
                <a:ext cx="713850" cy="585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SG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DD6E467-355E-40B2-9C0A-CDFFF6957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699" y="2839825"/>
                <a:ext cx="713850" cy="5852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E1FEFF2-28AF-464C-9A1A-1F11C1CDF1D0}"/>
                  </a:ext>
                </a:extLst>
              </p:cNvPr>
              <p:cNvSpPr/>
              <p:nvPr/>
            </p:nvSpPr>
            <p:spPr>
              <a:xfrm>
                <a:off x="2242587" y="4853084"/>
                <a:ext cx="3223318" cy="619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S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Assume we have input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SG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G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G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E1FEFF2-28AF-464C-9A1A-1F11C1CDF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587" y="4853084"/>
                <a:ext cx="3223318" cy="619785"/>
              </a:xfrm>
              <a:prstGeom prst="rect">
                <a:avLst/>
              </a:prstGeom>
              <a:blipFill>
                <a:blip r:embed="rId16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94C7A04-793A-4B56-9DD1-344BAD4F7175}"/>
                  </a:ext>
                </a:extLst>
              </p:cNvPr>
              <p:cNvSpPr/>
              <p:nvPr/>
            </p:nvSpPr>
            <p:spPr>
              <a:xfrm>
                <a:off x="2855831" y="5628606"/>
                <a:ext cx="19968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SG" i="0">
                          <a:latin typeface="Cambria Math" panose="02040503050406030204" pitchFamily="18" charset="0"/>
                        </a:rPr>
                        <m:t>≈0.002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94C7A04-793A-4B56-9DD1-344BAD4F7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831" y="5628606"/>
                <a:ext cx="1996829" cy="369332"/>
              </a:xfrm>
              <a:prstGeom prst="rect">
                <a:avLst/>
              </a:prstGeom>
              <a:blipFill>
                <a:blip r:embed="rId17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4469" y="269748"/>
            <a:ext cx="57029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85" dirty="0"/>
              <a:t>Perceptron:</a:t>
            </a:r>
            <a:r>
              <a:rPr spc="-245" dirty="0"/>
              <a:t> </a:t>
            </a:r>
            <a:r>
              <a:rPr spc="-315" dirty="0"/>
              <a:t>Example</a:t>
            </a:r>
          </a:p>
        </p:txBody>
      </p:sp>
      <p:sp>
        <p:nvSpPr>
          <p:cNvPr id="24" name="object 24"/>
          <p:cNvSpPr/>
          <p:nvPr/>
        </p:nvSpPr>
        <p:spPr>
          <a:xfrm>
            <a:off x="7253478" y="2428722"/>
            <a:ext cx="3088005" cy="3688715"/>
          </a:xfrm>
          <a:custGeom>
            <a:avLst/>
            <a:gdLst/>
            <a:ahLst/>
            <a:cxnLst/>
            <a:rect l="l" t="t" r="r" b="b"/>
            <a:pathLst>
              <a:path w="3088004" h="3688715">
                <a:moveTo>
                  <a:pt x="0" y="0"/>
                </a:moveTo>
                <a:lnTo>
                  <a:pt x="1043" y="50471"/>
                </a:lnTo>
                <a:lnTo>
                  <a:pt x="2011" y="100942"/>
                </a:lnTo>
                <a:lnTo>
                  <a:pt x="2905" y="151414"/>
                </a:lnTo>
                <a:lnTo>
                  <a:pt x="3728" y="201887"/>
                </a:lnTo>
                <a:lnTo>
                  <a:pt x="4481" y="252360"/>
                </a:lnTo>
                <a:lnTo>
                  <a:pt x="5168" y="302833"/>
                </a:lnTo>
                <a:lnTo>
                  <a:pt x="5789" y="353306"/>
                </a:lnTo>
                <a:lnTo>
                  <a:pt x="6348" y="403780"/>
                </a:lnTo>
                <a:lnTo>
                  <a:pt x="6845" y="454254"/>
                </a:lnTo>
                <a:lnTo>
                  <a:pt x="7285" y="504729"/>
                </a:lnTo>
                <a:lnTo>
                  <a:pt x="7667" y="555203"/>
                </a:lnTo>
                <a:lnTo>
                  <a:pt x="7995" y="605678"/>
                </a:lnTo>
                <a:lnTo>
                  <a:pt x="8271" y="656154"/>
                </a:lnTo>
                <a:lnTo>
                  <a:pt x="8497" y="706629"/>
                </a:lnTo>
                <a:lnTo>
                  <a:pt x="8675" y="757105"/>
                </a:lnTo>
                <a:lnTo>
                  <a:pt x="8807" y="807581"/>
                </a:lnTo>
                <a:lnTo>
                  <a:pt x="8853" y="1059965"/>
                </a:lnTo>
                <a:lnTo>
                  <a:pt x="8754" y="1110442"/>
                </a:lnTo>
                <a:lnTo>
                  <a:pt x="8624" y="1160920"/>
                </a:lnTo>
                <a:lnTo>
                  <a:pt x="8466" y="1211398"/>
                </a:lnTo>
                <a:lnTo>
                  <a:pt x="8071" y="1312353"/>
                </a:lnTo>
                <a:lnTo>
                  <a:pt x="7585" y="1413310"/>
                </a:lnTo>
                <a:lnTo>
                  <a:pt x="7027" y="1514266"/>
                </a:lnTo>
                <a:lnTo>
                  <a:pt x="6413" y="1615223"/>
                </a:lnTo>
                <a:lnTo>
                  <a:pt x="3737" y="2019052"/>
                </a:lnTo>
                <a:lnTo>
                  <a:pt x="2795" y="2170488"/>
                </a:lnTo>
                <a:lnTo>
                  <a:pt x="2231" y="2271445"/>
                </a:lnTo>
                <a:lnTo>
                  <a:pt x="1739" y="2372401"/>
                </a:lnTo>
                <a:lnTo>
                  <a:pt x="1336" y="2473357"/>
                </a:lnTo>
                <a:lnTo>
                  <a:pt x="1173" y="2523835"/>
                </a:lnTo>
                <a:lnTo>
                  <a:pt x="1039" y="2574313"/>
                </a:lnTo>
                <a:lnTo>
                  <a:pt x="950" y="2877175"/>
                </a:lnTo>
                <a:lnTo>
                  <a:pt x="1074" y="2927652"/>
                </a:lnTo>
                <a:lnTo>
                  <a:pt x="1245" y="2978128"/>
                </a:lnTo>
                <a:lnTo>
                  <a:pt x="1463" y="3028604"/>
                </a:lnTo>
                <a:lnTo>
                  <a:pt x="1730" y="3079079"/>
                </a:lnTo>
                <a:lnTo>
                  <a:pt x="2050" y="3129555"/>
                </a:lnTo>
                <a:lnTo>
                  <a:pt x="2424" y="3180030"/>
                </a:lnTo>
                <a:lnTo>
                  <a:pt x="2854" y="3230504"/>
                </a:lnTo>
                <a:lnTo>
                  <a:pt x="3342" y="3280979"/>
                </a:lnTo>
                <a:lnTo>
                  <a:pt x="3890" y="3331453"/>
                </a:lnTo>
                <a:lnTo>
                  <a:pt x="4501" y="3381927"/>
                </a:lnTo>
                <a:lnTo>
                  <a:pt x="5177" y="3432400"/>
                </a:lnTo>
                <a:lnTo>
                  <a:pt x="5920" y="3482873"/>
                </a:lnTo>
                <a:lnTo>
                  <a:pt x="6731" y="3533346"/>
                </a:lnTo>
                <a:lnTo>
                  <a:pt x="7614" y="3583819"/>
                </a:lnTo>
                <a:lnTo>
                  <a:pt x="8570" y="3634291"/>
                </a:lnTo>
                <a:lnTo>
                  <a:pt x="9601" y="3684762"/>
                </a:lnTo>
                <a:lnTo>
                  <a:pt x="695159" y="3688450"/>
                </a:lnTo>
                <a:lnTo>
                  <a:pt x="3087954" y="368"/>
                </a:lnTo>
                <a:lnTo>
                  <a:pt x="0" y="0"/>
                </a:lnTo>
                <a:close/>
              </a:path>
            </a:pathLst>
          </a:custGeom>
          <a:solidFill>
            <a:srgbClr val="0070C0">
              <a:alpha val="219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54988" y="2460145"/>
            <a:ext cx="3547745" cy="3698240"/>
          </a:xfrm>
          <a:custGeom>
            <a:avLst/>
            <a:gdLst/>
            <a:ahLst/>
            <a:cxnLst/>
            <a:rect l="l" t="t" r="r" b="b"/>
            <a:pathLst>
              <a:path w="3547745" h="3698240">
                <a:moveTo>
                  <a:pt x="2392553" y="0"/>
                </a:moveTo>
                <a:lnTo>
                  <a:pt x="0" y="3688053"/>
                </a:lnTo>
                <a:lnTo>
                  <a:pt x="3547160" y="3698063"/>
                </a:lnTo>
                <a:lnTo>
                  <a:pt x="3547160" y="3708"/>
                </a:lnTo>
                <a:lnTo>
                  <a:pt x="2392553" y="0"/>
                </a:lnTo>
                <a:close/>
              </a:path>
            </a:pathLst>
          </a:custGeom>
          <a:solidFill>
            <a:srgbClr val="00B050">
              <a:alpha val="219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377235" y="2247684"/>
            <a:ext cx="127000" cy="4107179"/>
          </a:xfrm>
          <a:custGeom>
            <a:avLst/>
            <a:gdLst/>
            <a:ahLst/>
            <a:cxnLst/>
            <a:rect l="l" t="t" r="r" b="b"/>
            <a:pathLst>
              <a:path w="127000" h="4107179">
                <a:moveTo>
                  <a:pt x="50800" y="3979607"/>
                </a:moveTo>
                <a:lnTo>
                  <a:pt x="0" y="3979607"/>
                </a:lnTo>
                <a:lnTo>
                  <a:pt x="63500" y="4106607"/>
                </a:lnTo>
                <a:lnTo>
                  <a:pt x="120646" y="3992313"/>
                </a:lnTo>
                <a:lnTo>
                  <a:pt x="50800" y="3992313"/>
                </a:lnTo>
                <a:lnTo>
                  <a:pt x="50800" y="3979607"/>
                </a:lnTo>
                <a:close/>
              </a:path>
              <a:path w="127000" h="4107179">
                <a:moveTo>
                  <a:pt x="76200" y="114300"/>
                </a:moveTo>
                <a:lnTo>
                  <a:pt x="50800" y="114300"/>
                </a:lnTo>
                <a:lnTo>
                  <a:pt x="50800" y="3992313"/>
                </a:lnTo>
                <a:lnTo>
                  <a:pt x="76200" y="3992313"/>
                </a:lnTo>
                <a:lnTo>
                  <a:pt x="76200" y="114300"/>
                </a:lnTo>
                <a:close/>
              </a:path>
              <a:path w="127000" h="4107179">
                <a:moveTo>
                  <a:pt x="127000" y="3979607"/>
                </a:moveTo>
                <a:lnTo>
                  <a:pt x="76200" y="3979607"/>
                </a:lnTo>
                <a:lnTo>
                  <a:pt x="76200" y="3992313"/>
                </a:lnTo>
                <a:lnTo>
                  <a:pt x="120646" y="3992313"/>
                </a:lnTo>
                <a:lnTo>
                  <a:pt x="127000" y="3979607"/>
                </a:lnTo>
                <a:close/>
              </a:path>
              <a:path w="127000" h="4107179">
                <a:moveTo>
                  <a:pt x="63500" y="0"/>
                </a:moveTo>
                <a:lnTo>
                  <a:pt x="0" y="127000"/>
                </a:lnTo>
                <a:lnTo>
                  <a:pt x="50800" y="127000"/>
                </a:lnTo>
                <a:lnTo>
                  <a:pt x="5080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107179">
                <a:moveTo>
                  <a:pt x="120650" y="114300"/>
                </a:moveTo>
                <a:lnTo>
                  <a:pt x="76200" y="114300"/>
                </a:lnTo>
                <a:lnTo>
                  <a:pt x="7620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13143" y="4262424"/>
            <a:ext cx="4655185" cy="127000"/>
          </a:xfrm>
          <a:custGeom>
            <a:avLst/>
            <a:gdLst/>
            <a:ahLst/>
            <a:cxnLst/>
            <a:rect l="l" t="t" r="r" b="b"/>
            <a:pathLst>
              <a:path w="4655184" h="127000">
                <a:moveTo>
                  <a:pt x="127012" y="0"/>
                </a:moveTo>
                <a:lnTo>
                  <a:pt x="0" y="63499"/>
                </a:lnTo>
                <a:lnTo>
                  <a:pt x="127012" y="126999"/>
                </a:lnTo>
                <a:lnTo>
                  <a:pt x="127012" y="76199"/>
                </a:lnTo>
                <a:lnTo>
                  <a:pt x="114300" y="76199"/>
                </a:lnTo>
                <a:lnTo>
                  <a:pt x="114300" y="50799"/>
                </a:lnTo>
                <a:lnTo>
                  <a:pt x="127012" y="50799"/>
                </a:lnTo>
                <a:lnTo>
                  <a:pt x="127012" y="0"/>
                </a:lnTo>
                <a:close/>
              </a:path>
              <a:path w="4655184" h="127000">
                <a:moveTo>
                  <a:pt x="4528172" y="0"/>
                </a:moveTo>
                <a:lnTo>
                  <a:pt x="4528172" y="126999"/>
                </a:lnTo>
                <a:lnTo>
                  <a:pt x="4629772" y="76199"/>
                </a:lnTo>
                <a:lnTo>
                  <a:pt x="4540872" y="76199"/>
                </a:lnTo>
                <a:lnTo>
                  <a:pt x="4540872" y="50799"/>
                </a:lnTo>
                <a:lnTo>
                  <a:pt x="4629772" y="50799"/>
                </a:lnTo>
                <a:lnTo>
                  <a:pt x="4528172" y="0"/>
                </a:lnTo>
                <a:close/>
              </a:path>
              <a:path w="4655184" h="127000">
                <a:moveTo>
                  <a:pt x="127012" y="50799"/>
                </a:moveTo>
                <a:lnTo>
                  <a:pt x="114300" y="50799"/>
                </a:lnTo>
                <a:lnTo>
                  <a:pt x="114300" y="76199"/>
                </a:lnTo>
                <a:lnTo>
                  <a:pt x="127012" y="76199"/>
                </a:lnTo>
                <a:lnTo>
                  <a:pt x="127012" y="50799"/>
                </a:lnTo>
                <a:close/>
              </a:path>
              <a:path w="4655184" h="127000">
                <a:moveTo>
                  <a:pt x="4528172" y="50799"/>
                </a:moveTo>
                <a:lnTo>
                  <a:pt x="127012" y="50799"/>
                </a:lnTo>
                <a:lnTo>
                  <a:pt x="127012" y="76199"/>
                </a:lnTo>
                <a:lnTo>
                  <a:pt x="4528172" y="76199"/>
                </a:lnTo>
                <a:lnTo>
                  <a:pt x="4528172" y="50799"/>
                </a:lnTo>
                <a:close/>
              </a:path>
              <a:path w="4655184" h="127000">
                <a:moveTo>
                  <a:pt x="4629772" y="50799"/>
                </a:moveTo>
                <a:lnTo>
                  <a:pt x="4540872" y="50799"/>
                </a:lnTo>
                <a:lnTo>
                  <a:pt x="4540872" y="76199"/>
                </a:lnTo>
                <a:lnTo>
                  <a:pt x="4629772" y="76199"/>
                </a:lnTo>
                <a:lnTo>
                  <a:pt x="4655172" y="63499"/>
                </a:lnTo>
                <a:lnTo>
                  <a:pt x="4629772" y="5079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934638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432859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931093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54988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453208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51442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57271" y="2826740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357271" y="3323881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357271" y="3821023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357271" y="4790871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357271" y="5288013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357271" y="5785153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915617" y="2211958"/>
            <a:ext cx="2584450" cy="3975735"/>
          </a:xfrm>
          <a:custGeom>
            <a:avLst/>
            <a:gdLst/>
            <a:ahLst/>
            <a:cxnLst/>
            <a:rect l="l" t="t" r="r" b="b"/>
            <a:pathLst>
              <a:path w="2584450" h="3975735">
                <a:moveTo>
                  <a:pt x="28765" y="3721395"/>
                </a:moveTo>
                <a:lnTo>
                  <a:pt x="0" y="3975355"/>
                </a:lnTo>
                <a:lnTo>
                  <a:pt x="182327" y="3868342"/>
                </a:lnTo>
                <a:lnTo>
                  <a:pt x="115011" y="3868342"/>
                </a:lnTo>
                <a:lnTo>
                  <a:pt x="51117" y="3826813"/>
                </a:lnTo>
                <a:lnTo>
                  <a:pt x="64960" y="3805517"/>
                </a:lnTo>
                <a:lnTo>
                  <a:pt x="28765" y="3721395"/>
                </a:lnTo>
                <a:close/>
              </a:path>
              <a:path w="2584450" h="3975735">
                <a:moveTo>
                  <a:pt x="128853" y="3847046"/>
                </a:moveTo>
                <a:lnTo>
                  <a:pt x="83064" y="3847577"/>
                </a:lnTo>
                <a:lnTo>
                  <a:pt x="115011" y="3868342"/>
                </a:lnTo>
                <a:lnTo>
                  <a:pt x="128853" y="3847046"/>
                </a:lnTo>
                <a:close/>
              </a:path>
              <a:path w="2584450" h="3975735">
                <a:moveTo>
                  <a:pt x="220421" y="3845984"/>
                </a:moveTo>
                <a:lnTo>
                  <a:pt x="128853" y="3847046"/>
                </a:lnTo>
                <a:lnTo>
                  <a:pt x="115011" y="3868342"/>
                </a:lnTo>
                <a:lnTo>
                  <a:pt x="182327" y="3868342"/>
                </a:lnTo>
                <a:lnTo>
                  <a:pt x="220421" y="3845984"/>
                </a:lnTo>
                <a:close/>
              </a:path>
              <a:path w="2584450" h="3975735">
                <a:moveTo>
                  <a:pt x="83064" y="3847577"/>
                </a:moveTo>
                <a:close/>
              </a:path>
              <a:path w="2584450" h="3975735">
                <a:moveTo>
                  <a:pt x="217233" y="3571259"/>
                </a:moveTo>
                <a:lnTo>
                  <a:pt x="64960" y="3805517"/>
                </a:lnTo>
                <a:lnTo>
                  <a:pt x="83064" y="3847577"/>
                </a:lnTo>
                <a:lnTo>
                  <a:pt x="128853" y="3847046"/>
                </a:lnTo>
                <a:lnTo>
                  <a:pt x="281127" y="3612788"/>
                </a:lnTo>
                <a:lnTo>
                  <a:pt x="217233" y="3571259"/>
                </a:lnTo>
                <a:close/>
              </a:path>
              <a:path w="2584450" h="3975735">
                <a:moveTo>
                  <a:pt x="64960" y="3805517"/>
                </a:moveTo>
                <a:lnTo>
                  <a:pt x="51117" y="3826813"/>
                </a:lnTo>
                <a:lnTo>
                  <a:pt x="83055" y="3847572"/>
                </a:lnTo>
                <a:lnTo>
                  <a:pt x="64960" y="3805517"/>
                </a:lnTo>
                <a:close/>
              </a:path>
              <a:path w="2584450" h="3975735">
                <a:moveTo>
                  <a:pt x="507936" y="3124034"/>
                </a:moveTo>
                <a:lnTo>
                  <a:pt x="341820" y="3379593"/>
                </a:lnTo>
                <a:lnTo>
                  <a:pt x="405714" y="3421122"/>
                </a:lnTo>
                <a:lnTo>
                  <a:pt x="571830" y="3165563"/>
                </a:lnTo>
                <a:lnTo>
                  <a:pt x="507936" y="3124034"/>
                </a:lnTo>
                <a:close/>
              </a:path>
              <a:path w="2584450" h="3975735">
                <a:moveTo>
                  <a:pt x="798652" y="2676817"/>
                </a:moveTo>
                <a:lnTo>
                  <a:pt x="632523" y="2932379"/>
                </a:lnTo>
                <a:lnTo>
                  <a:pt x="696417" y="2973908"/>
                </a:lnTo>
                <a:lnTo>
                  <a:pt x="862533" y="2718346"/>
                </a:lnTo>
                <a:lnTo>
                  <a:pt x="798652" y="2676817"/>
                </a:lnTo>
                <a:close/>
              </a:path>
              <a:path w="2584450" h="3975735">
                <a:moveTo>
                  <a:pt x="1089355" y="2229599"/>
                </a:moveTo>
                <a:lnTo>
                  <a:pt x="923239" y="2485148"/>
                </a:lnTo>
                <a:lnTo>
                  <a:pt x="987120" y="2526677"/>
                </a:lnTo>
                <a:lnTo>
                  <a:pt x="1153236" y="2271128"/>
                </a:lnTo>
                <a:lnTo>
                  <a:pt x="1089355" y="2229599"/>
                </a:lnTo>
                <a:close/>
              </a:path>
              <a:path w="2584450" h="3975735">
                <a:moveTo>
                  <a:pt x="1380058" y="1782381"/>
                </a:moveTo>
                <a:lnTo>
                  <a:pt x="1213942" y="2037930"/>
                </a:lnTo>
                <a:lnTo>
                  <a:pt x="1277823" y="2079459"/>
                </a:lnTo>
                <a:lnTo>
                  <a:pt x="1443951" y="1823910"/>
                </a:lnTo>
                <a:lnTo>
                  <a:pt x="1380058" y="1782381"/>
                </a:lnTo>
                <a:close/>
              </a:path>
              <a:path w="2584450" h="3975735">
                <a:moveTo>
                  <a:pt x="1670761" y="1335151"/>
                </a:moveTo>
                <a:lnTo>
                  <a:pt x="1504645" y="1590713"/>
                </a:lnTo>
                <a:lnTo>
                  <a:pt x="1568538" y="1632242"/>
                </a:lnTo>
                <a:lnTo>
                  <a:pt x="1734654" y="1376679"/>
                </a:lnTo>
                <a:lnTo>
                  <a:pt x="1670761" y="1335151"/>
                </a:lnTo>
                <a:close/>
              </a:path>
              <a:path w="2584450" h="3975735">
                <a:moveTo>
                  <a:pt x="1961464" y="887933"/>
                </a:moveTo>
                <a:lnTo>
                  <a:pt x="1795348" y="1143495"/>
                </a:lnTo>
                <a:lnTo>
                  <a:pt x="1859241" y="1185024"/>
                </a:lnTo>
                <a:lnTo>
                  <a:pt x="2025357" y="929462"/>
                </a:lnTo>
                <a:lnTo>
                  <a:pt x="1961464" y="887933"/>
                </a:lnTo>
                <a:close/>
              </a:path>
              <a:path w="2584450" h="3975735">
                <a:moveTo>
                  <a:pt x="2252167" y="440715"/>
                </a:moveTo>
                <a:lnTo>
                  <a:pt x="2086051" y="696264"/>
                </a:lnTo>
                <a:lnTo>
                  <a:pt x="2149944" y="737793"/>
                </a:lnTo>
                <a:lnTo>
                  <a:pt x="2316060" y="482244"/>
                </a:lnTo>
                <a:lnTo>
                  <a:pt x="2252167" y="440715"/>
                </a:lnTo>
                <a:close/>
              </a:path>
              <a:path w="2584450" h="3975735">
                <a:moveTo>
                  <a:pt x="2501023" y="127787"/>
                </a:moveTo>
                <a:lnTo>
                  <a:pt x="2455240" y="128316"/>
                </a:lnTo>
                <a:lnTo>
                  <a:pt x="2376754" y="249046"/>
                </a:lnTo>
                <a:lnTo>
                  <a:pt x="2440647" y="290575"/>
                </a:lnTo>
                <a:lnTo>
                  <a:pt x="2519124" y="169843"/>
                </a:lnTo>
                <a:lnTo>
                  <a:pt x="2501023" y="127787"/>
                </a:lnTo>
                <a:close/>
              </a:path>
              <a:path w="2584450" h="3975735">
                <a:moveTo>
                  <a:pt x="2571964" y="107022"/>
                </a:moveTo>
                <a:lnTo>
                  <a:pt x="2469083" y="107022"/>
                </a:lnTo>
                <a:lnTo>
                  <a:pt x="2532964" y="148551"/>
                </a:lnTo>
                <a:lnTo>
                  <a:pt x="2519124" y="169843"/>
                </a:lnTo>
                <a:lnTo>
                  <a:pt x="2555328" y="253961"/>
                </a:lnTo>
                <a:lnTo>
                  <a:pt x="2571964" y="107022"/>
                </a:lnTo>
                <a:close/>
              </a:path>
              <a:path w="2584450" h="3975735">
                <a:moveTo>
                  <a:pt x="2501023" y="127787"/>
                </a:moveTo>
                <a:lnTo>
                  <a:pt x="2519124" y="169843"/>
                </a:lnTo>
                <a:lnTo>
                  <a:pt x="2532964" y="148551"/>
                </a:lnTo>
                <a:lnTo>
                  <a:pt x="2501023" y="127787"/>
                </a:lnTo>
                <a:close/>
              </a:path>
              <a:path w="2584450" h="3975735">
                <a:moveTo>
                  <a:pt x="2584081" y="0"/>
                </a:moveTo>
                <a:lnTo>
                  <a:pt x="2363660" y="129374"/>
                </a:lnTo>
                <a:lnTo>
                  <a:pt x="2455240" y="128316"/>
                </a:lnTo>
                <a:lnTo>
                  <a:pt x="2469083" y="107022"/>
                </a:lnTo>
                <a:lnTo>
                  <a:pt x="2571964" y="107022"/>
                </a:lnTo>
                <a:lnTo>
                  <a:pt x="2584081" y="0"/>
                </a:lnTo>
                <a:close/>
              </a:path>
              <a:path w="2584450" h="3975735">
                <a:moveTo>
                  <a:pt x="2469083" y="107022"/>
                </a:moveTo>
                <a:lnTo>
                  <a:pt x="2455240" y="128316"/>
                </a:lnTo>
                <a:lnTo>
                  <a:pt x="2501023" y="127787"/>
                </a:lnTo>
                <a:lnTo>
                  <a:pt x="2469083" y="10702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CFEE9947-241B-47B6-9DD8-0A864B2E49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26</a:t>
            </a:fld>
            <a:endParaRPr lang="en-SG" dirty="0"/>
          </a:p>
        </p:txBody>
      </p:sp>
      <p:sp>
        <p:nvSpPr>
          <p:cNvPr id="53" name="object 3">
            <a:extLst>
              <a:ext uri="{FF2B5EF4-FFF2-40B4-BE49-F238E27FC236}">
                <a16:creationId xmlns:a16="http://schemas.microsoft.com/office/drawing/2014/main" id="{10D8AA34-95BC-4982-93DC-0CABFAD07561}"/>
              </a:ext>
            </a:extLst>
          </p:cNvPr>
          <p:cNvSpPr/>
          <p:nvPr/>
        </p:nvSpPr>
        <p:spPr>
          <a:xfrm>
            <a:off x="1607451" y="3562337"/>
            <a:ext cx="1804035" cy="114300"/>
          </a:xfrm>
          <a:custGeom>
            <a:avLst/>
            <a:gdLst/>
            <a:ahLst/>
            <a:cxnLst/>
            <a:rect l="l" t="t" r="r" b="b"/>
            <a:pathLst>
              <a:path w="1804035" h="114300">
                <a:moveTo>
                  <a:pt x="1689582" y="0"/>
                </a:moveTo>
                <a:lnTo>
                  <a:pt x="1689582" y="114299"/>
                </a:lnTo>
                <a:lnTo>
                  <a:pt x="1765782" y="76199"/>
                </a:lnTo>
                <a:lnTo>
                  <a:pt x="1708632" y="76199"/>
                </a:lnTo>
                <a:lnTo>
                  <a:pt x="1708632" y="38100"/>
                </a:lnTo>
                <a:lnTo>
                  <a:pt x="1765782" y="38100"/>
                </a:lnTo>
                <a:lnTo>
                  <a:pt x="1689582" y="0"/>
                </a:lnTo>
                <a:close/>
              </a:path>
              <a:path w="1804035" h="114300">
                <a:moveTo>
                  <a:pt x="1689582" y="38100"/>
                </a:moveTo>
                <a:lnTo>
                  <a:pt x="0" y="38100"/>
                </a:lnTo>
                <a:lnTo>
                  <a:pt x="0" y="76199"/>
                </a:lnTo>
                <a:lnTo>
                  <a:pt x="1689582" y="76199"/>
                </a:lnTo>
                <a:lnTo>
                  <a:pt x="1689582" y="38100"/>
                </a:lnTo>
                <a:close/>
              </a:path>
              <a:path w="1804035" h="114300">
                <a:moveTo>
                  <a:pt x="1765782" y="38100"/>
                </a:moveTo>
                <a:lnTo>
                  <a:pt x="1708632" y="38100"/>
                </a:lnTo>
                <a:lnTo>
                  <a:pt x="1708632" y="76199"/>
                </a:lnTo>
                <a:lnTo>
                  <a:pt x="1765782" y="76199"/>
                </a:lnTo>
                <a:lnTo>
                  <a:pt x="1803882" y="57149"/>
                </a:lnTo>
                <a:lnTo>
                  <a:pt x="1765782" y="381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">
            <a:extLst>
              <a:ext uri="{FF2B5EF4-FFF2-40B4-BE49-F238E27FC236}">
                <a16:creationId xmlns:a16="http://schemas.microsoft.com/office/drawing/2014/main" id="{C65419C6-0042-4C3A-B526-A25E347FDA5C}"/>
              </a:ext>
            </a:extLst>
          </p:cNvPr>
          <p:cNvSpPr/>
          <p:nvPr/>
        </p:nvSpPr>
        <p:spPr>
          <a:xfrm>
            <a:off x="1600441" y="2735948"/>
            <a:ext cx="1811020" cy="743585"/>
          </a:xfrm>
          <a:custGeom>
            <a:avLst/>
            <a:gdLst/>
            <a:ahLst/>
            <a:cxnLst/>
            <a:rect l="l" t="t" r="r" b="b"/>
            <a:pathLst>
              <a:path w="1811020" h="743585">
                <a:moveTo>
                  <a:pt x="1697608" y="707593"/>
                </a:moveTo>
                <a:lnTo>
                  <a:pt x="1683575" y="743026"/>
                </a:lnTo>
                <a:lnTo>
                  <a:pt x="1810892" y="731964"/>
                </a:lnTo>
                <a:lnTo>
                  <a:pt x="1795352" y="714603"/>
                </a:lnTo>
                <a:lnTo>
                  <a:pt x="1715312" y="714603"/>
                </a:lnTo>
                <a:lnTo>
                  <a:pt x="1697608" y="707593"/>
                </a:lnTo>
                <a:close/>
              </a:path>
              <a:path w="1811020" h="743585">
                <a:moveTo>
                  <a:pt x="1711636" y="672171"/>
                </a:moveTo>
                <a:lnTo>
                  <a:pt x="1697608" y="707593"/>
                </a:lnTo>
                <a:lnTo>
                  <a:pt x="1715312" y="714603"/>
                </a:lnTo>
                <a:lnTo>
                  <a:pt x="1729346" y="679183"/>
                </a:lnTo>
                <a:lnTo>
                  <a:pt x="1711636" y="672171"/>
                </a:lnTo>
                <a:close/>
              </a:path>
              <a:path w="1811020" h="743585">
                <a:moveTo>
                  <a:pt x="1725663" y="636752"/>
                </a:moveTo>
                <a:lnTo>
                  <a:pt x="1711636" y="672171"/>
                </a:lnTo>
                <a:lnTo>
                  <a:pt x="1729346" y="679183"/>
                </a:lnTo>
                <a:lnTo>
                  <a:pt x="1715312" y="714603"/>
                </a:lnTo>
                <a:lnTo>
                  <a:pt x="1795352" y="714603"/>
                </a:lnTo>
                <a:lnTo>
                  <a:pt x="1725663" y="636752"/>
                </a:lnTo>
                <a:close/>
              </a:path>
              <a:path w="1811020" h="743585">
                <a:moveTo>
                  <a:pt x="14020" y="0"/>
                </a:moveTo>
                <a:lnTo>
                  <a:pt x="0" y="35420"/>
                </a:lnTo>
                <a:lnTo>
                  <a:pt x="1697608" y="707593"/>
                </a:lnTo>
                <a:lnTo>
                  <a:pt x="1711636" y="672171"/>
                </a:lnTo>
                <a:lnTo>
                  <a:pt x="14020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">
            <a:extLst>
              <a:ext uri="{FF2B5EF4-FFF2-40B4-BE49-F238E27FC236}">
                <a16:creationId xmlns:a16="http://schemas.microsoft.com/office/drawing/2014/main" id="{8BF8B7B6-05BA-4678-848E-594E837B7842}"/>
              </a:ext>
            </a:extLst>
          </p:cNvPr>
          <p:cNvSpPr/>
          <p:nvPr/>
        </p:nvSpPr>
        <p:spPr>
          <a:xfrm>
            <a:off x="1600339" y="3748989"/>
            <a:ext cx="1811020" cy="754380"/>
          </a:xfrm>
          <a:custGeom>
            <a:avLst/>
            <a:gdLst/>
            <a:ahLst/>
            <a:cxnLst/>
            <a:rect l="l" t="t" r="r" b="b"/>
            <a:pathLst>
              <a:path w="1811020" h="754379">
                <a:moveTo>
                  <a:pt x="1697849" y="35342"/>
                </a:moveTo>
                <a:lnTo>
                  <a:pt x="0" y="718642"/>
                </a:lnTo>
                <a:lnTo>
                  <a:pt x="14224" y="753986"/>
                </a:lnTo>
                <a:lnTo>
                  <a:pt x="1712073" y="70686"/>
                </a:lnTo>
                <a:lnTo>
                  <a:pt x="1697849" y="35342"/>
                </a:lnTo>
                <a:close/>
              </a:path>
              <a:path w="1811020" h="754379">
                <a:moveTo>
                  <a:pt x="1795156" y="28232"/>
                </a:moveTo>
                <a:lnTo>
                  <a:pt x="1715516" y="28232"/>
                </a:lnTo>
                <a:lnTo>
                  <a:pt x="1729740" y="63576"/>
                </a:lnTo>
                <a:lnTo>
                  <a:pt x="1712073" y="70686"/>
                </a:lnTo>
                <a:lnTo>
                  <a:pt x="1726298" y="106032"/>
                </a:lnTo>
                <a:lnTo>
                  <a:pt x="1795156" y="28232"/>
                </a:lnTo>
                <a:close/>
              </a:path>
              <a:path w="1811020" h="754379">
                <a:moveTo>
                  <a:pt x="1715516" y="28232"/>
                </a:moveTo>
                <a:lnTo>
                  <a:pt x="1697849" y="35342"/>
                </a:lnTo>
                <a:lnTo>
                  <a:pt x="1712073" y="70686"/>
                </a:lnTo>
                <a:lnTo>
                  <a:pt x="1729740" y="63576"/>
                </a:lnTo>
                <a:lnTo>
                  <a:pt x="1715516" y="28232"/>
                </a:lnTo>
                <a:close/>
              </a:path>
              <a:path w="1811020" h="754379">
                <a:moveTo>
                  <a:pt x="1683626" y="0"/>
                </a:moveTo>
                <a:lnTo>
                  <a:pt x="1697849" y="35342"/>
                </a:lnTo>
                <a:lnTo>
                  <a:pt x="1715516" y="28232"/>
                </a:lnTo>
                <a:lnTo>
                  <a:pt x="1795156" y="28232"/>
                </a:lnTo>
                <a:lnTo>
                  <a:pt x="1810994" y="10337"/>
                </a:lnTo>
                <a:lnTo>
                  <a:pt x="168362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bject 6">
                <a:extLst>
                  <a:ext uri="{FF2B5EF4-FFF2-40B4-BE49-F238E27FC236}">
                    <a16:creationId xmlns:a16="http://schemas.microsoft.com/office/drawing/2014/main" id="{DD696102-CFF7-4D49-86BE-09C0B3F209C9}"/>
                  </a:ext>
                </a:extLst>
              </p:cNvPr>
              <p:cNvSpPr txBox="1"/>
              <p:nvPr/>
            </p:nvSpPr>
            <p:spPr>
              <a:xfrm>
                <a:off x="1911673" y="2649845"/>
                <a:ext cx="796481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6" name="object 6">
                <a:extLst>
                  <a:ext uri="{FF2B5EF4-FFF2-40B4-BE49-F238E27FC236}">
                    <a16:creationId xmlns:a16="http://schemas.microsoft.com/office/drawing/2014/main" id="{DD696102-CFF7-4D49-86BE-09C0B3F20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673" y="2649845"/>
                <a:ext cx="796481" cy="289823"/>
              </a:xfrm>
              <a:prstGeom prst="rect">
                <a:avLst/>
              </a:prstGeom>
              <a:blipFill>
                <a:blip r:embed="rId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bject 7">
                <a:extLst>
                  <a:ext uri="{FF2B5EF4-FFF2-40B4-BE49-F238E27FC236}">
                    <a16:creationId xmlns:a16="http://schemas.microsoft.com/office/drawing/2014/main" id="{647E35ED-289B-4B7B-BAB4-FD77455A0C40}"/>
                  </a:ext>
                </a:extLst>
              </p:cNvPr>
              <p:cNvSpPr txBox="1"/>
              <p:nvPr/>
            </p:nvSpPr>
            <p:spPr>
              <a:xfrm>
                <a:off x="2142909" y="3836923"/>
                <a:ext cx="33401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7" name="object 7">
                <a:extLst>
                  <a:ext uri="{FF2B5EF4-FFF2-40B4-BE49-F238E27FC236}">
                    <a16:creationId xmlns:a16="http://schemas.microsoft.com/office/drawing/2014/main" id="{647E35ED-289B-4B7B-BAB4-FD77455A0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09" y="3836923"/>
                <a:ext cx="334010" cy="289823"/>
              </a:xfrm>
              <a:prstGeom prst="rect">
                <a:avLst/>
              </a:prstGeom>
              <a:blipFill>
                <a:blip r:embed="rId3"/>
                <a:stretch>
                  <a:fillRect l="-7407" r="-20370" b="-6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bject 8">
                <a:extLst>
                  <a:ext uri="{FF2B5EF4-FFF2-40B4-BE49-F238E27FC236}">
                    <a16:creationId xmlns:a16="http://schemas.microsoft.com/office/drawing/2014/main" id="{E7B6B90E-2B80-40D1-A2C3-15645CFC0B98}"/>
                  </a:ext>
                </a:extLst>
              </p:cNvPr>
              <p:cNvSpPr txBox="1"/>
              <p:nvPr/>
            </p:nvSpPr>
            <p:spPr>
              <a:xfrm>
                <a:off x="2170239" y="3276091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8" name="object 8">
                <a:extLst>
                  <a:ext uri="{FF2B5EF4-FFF2-40B4-BE49-F238E27FC236}">
                    <a16:creationId xmlns:a16="http://schemas.microsoft.com/office/drawing/2014/main" id="{E7B6B90E-2B80-40D1-A2C3-15645CFC0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239" y="3276091"/>
                <a:ext cx="281940" cy="289823"/>
              </a:xfrm>
              <a:prstGeom prst="rect">
                <a:avLst/>
              </a:prstGeom>
              <a:blipFill>
                <a:blip r:embed="rId4"/>
                <a:stretch>
                  <a:fillRect r="-4348" b="-6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bject 9">
            <a:extLst>
              <a:ext uri="{FF2B5EF4-FFF2-40B4-BE49-F238E27FC236}">
                <a16:creationId xmlns:a16="http://schemas.microsoft.com/office/drawing/2014/main" id="{C4176D83-79CB-44F9-8110-E5CB0FC5F9FB}"/>
              </a:ext>
            </a:extLst>
          </p:cNvPr>
          <p:cNvSpPr/>
          <p:nvPr/>
        </p:nvSpPr>
        <p:spPr>
          <a:xfrm>
            <a:off x="3411334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10">
            <a:extLst>
              <a:ext uri="{FF2B5EF4-FFF2-40B4-BE49-F238E27FC236}">
                <a16:creationId xmlns:a16="http://schemas.microsoft.com/office/drawing/2014/main" id="{2C17FC14-2B97-4679-974C-DBBE891978B4}"/>
              </a:ext>
            </a:extLst>
          </p:cNvPr>
          <p:cNvSpPr txBox="1"/>
          <p:nvPr/>
        </p:nvSpPr>
        <p:spPr>
          <a:xfrm>
            <a:off x="3605961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DejaVu Sans"/>
                <a:cs typeface="DejaVu Sans"/>
              </a:rPr>
              <a:t>Σ</a:t>
            </a:r>
            <a:endParaRPr sz="3200" dirty="0">
              <a:latin typeface="DejaVu Sans"/>
              <a:cs typeface="DejaVu Sans"/>
            </a:endParaRPr>
          </a:p>
        </p:txBody>
      </p:sp>
      <p:sp>
        <p:nvSpPr>
          <p:cNvPr id="61" name="object 11">
            <a:extLst>
              <a:ext uri="{FF2B5EF4-FFF2-40B4-BE49-F238E27FC236}">
                <a16:creationId xmlns:a16="http://schemas.microsoft.com/office/drawing/2014/main" id="{9B1AD257-98E7-4997-A671-C8AD0A7331E6}"/>
              </a:ext>
            </a:extLst>
          </p:cNvPr>
          <p:cNvSpPr/>
          <p:nvPr/>
        </p:nvSpPr>
        <p:spPr>
          <a:xfrm>
            <a:off x="4051325" y="3567315"/>
            <a:ext cx="555625" cy="114300"/>
          </a:xfrm>
          <a:custGeom>
            <a:avLst/>
            <a:gdLst/>
            <a:ahLst/>
            <a:cxnLst/>
            <a:rect l="l" t="t" r="r" b="b"/>
            <a:pathLst>
              <a:path w="555625" h="114300">
                <a:moveTo>
                  <a:pt x="441236" y="0"/>
                </a:moveTo>
                <a:lnTo>
                  <a:pt x="441066" y="38103"/>
                </a:lnTo>
                <a:lnTo>
                  <a:pt x="460108" y="38188"/>
                </a:lnTo>
                <a:lnTo>
                  <a:pt x="459943" y="76288"/>
                </a:lnTo>
                <a:lnTo>
                  <a:pt x="440897" y="76288"/>
                </a:lnTo>
                <a:lnTo>
                  <a:pt x="440728" y="114299"/>
                </a:lnTo>
                <a:lnTo>
                  <a:pt x="517619" y="76288"/>
                </a:lnTo>
                <a:lnTo>
                  <a:pt x="459943" y="76288"/>
                </a:lnTo>
                <a:lnTo>
                  <a:pt x="517793" y="76203"/>
                </a:lnTo>
                <a:lnTo>
                  <a:pt x="555282" y="57670"/>
                </a:lnTo>
                <a:lnTo>
                  <a:pt x="441236" y="0"/>
                </a:lnTo>
                <a:close/>
              </a:path>
              <a:path w="555625" h="114300">
                <a:moveTo>
                  <a:pt x="441066" y="38103"/>
                </a:moveTo>
                <a:lnTo>
                  <a:pt x="440897" y="76203"/>
                </a:lnTo>
                <a:lnTo>
                  <a:pt x="459943" y="76288"/>
                </a:lnTo>
                <a:lnTo>
                  <a:pt x="460108" y="38188"/>
                </a:lnTo>
                <a:lnTo>
                  <a:pt x="441066" y="38103"/>
                </a:lnTo>
                <a:close/>
              </a:path>
              <a:path w="555625" h="114300">
                <a:moveTo>
                  <a:pt x="177" y="36118"/>
                </a:moveTo>
                <a:lnTo>
                  <a:pt x="0" y="74218"/>
                </a:lnTo>
                <a:lnTo>
                  <a:pt x="440897" y="76203"/>
                </a:lnTo>
                <a:lnTo>
                  <a:pt x="441066" y="38103"/>
                </a:lnTo>
                <a:lnTo>
                  <a:pt x="177" y="36118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12">
            <a:extLst>
              <a:ext uri="{FF2B5EF4-FFF2-40B4-BE49-F238E27FC236}">
                <a16:creationId xmlns:a16="http://schemas.microsoft.com/office/drawing/2014/main" id="{2A9E8A7B-D045-4727-B60E-488107BC571E}"/>
              </a:ext>
            </a:extLst>
          </p:cNvPr>
          <p:cNvSpPr/>
          <p:nvPr/>
        </p:nvSpPr>
        <p:spPr>
          <a:xfrm>
            <a:off x="5245163" y="3574897"/>
            <a:ext cx="586105" cy="114300"/>
          </a:xfrm>
          <a:custGeom>
            <a:avLst/>
            <a:gdLst/>
            <a:ahLst/>
            <a:cxnLst/>
            <a:rect l="l" t="t" r="r" b="b"/>
            <a:pathLst>
              <a:path w="586104" h="114300">
                <a:moveTo>
                  <a:pt x="472313" y="0"/>
                </a:moveTo>
                <a:lnTo>
                  <a:pt x="471741" y="38094"/>
                </a:lnTo>
                <a:lnTo>
                  <a:pt x="490791" y="38379"/>
                </a:lnTo>
                <a:lnTo>
                  <a:pt x="490220" y="76479"/>
                </a:lnTo>
                <a:lnTo>
                  <a:pt x="471165" y="76479"/>
                </a:lnTo>
                <a:lnTo>
                  <a:pt x="470598" y="114287"/>
                </a:lnTo>
                <a:lnTo>
                  <a:pt x="549133" y="76479"/>
                </a:lnTo>
                <a:lnTo>
                  <a:pt x="490220" y="76479"/>
                </a:lnTo>
                <a:lnTo>
                  <a:pt x="471169" y="76194"/>
                </a:lnTo>
                <a:lnTo>
                  <a:pt x="549725" y="76194"/>
                </a:lnTo>
                <a:lnTo>
                  <a:pt x="585749" y="58851"/>
                </a:lnTo>
                <a:lnTo>
                  <a:pt x="472313" y="0"/>
                </a:lnTo>
                <a:close/>
              </a:path>
              <a:path w="586104" h="114300">
                <a:moveTo>
                  <a:pt x="471741" y="38094"/>
                </a:moveTo>
                <a:lnTo>
                  <a:pt x="471169" y="76194"/>
                </a:lnTo>
                <a:lnTo>
                  <a:pt x="490220" y="76479"/>
                </a:lnTo>
                <a:lnTo>
                  <a:pt x="490791" y="38379"/>
                </a:lnTo>
                <a:lnTo>
                  <a:pt x="471741" y="38094"/>
                </a:lnTo>
                <a:close/>
              </a:path>
              <a:path w="586104" h="114300">
                <a:moveTo>
                  <a:pt x="571" y="31038"/>
                </a:moveTo>
                <a:lnTo>
                  <a:pt x="0" y="69138"/>
                </a:lnTo>
                <a:lnTo>
                  <a:pt x="471169" y="76194"/>
                </a:lnTo>
                <a:lnTo>
                  <a:pt x="471741" y="38094"/>
                </a:lnTo>
                <a:lnTo>
                  <a:pt x="571" y="31038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13">
            <a:extLst>
              <a:ext uri="{FF2B5EF4-FFF2-40B4-BE49-F238E27FC236}">
                <a16:creationId xmlns:a16="http://schemas.microsoft.com/office/drawing/2014/main" id="{8514BD4B-DD6F-4D2A-ADD4-2845D4C8D1CC}"/>
              </a:ext>
            </a:extLst>
          </p:cNvPr>
          <p:cNvSpPr/>
          <p:nvPr/>
        </p:nvSpPr>
        <p:spPr>
          <a:xfrm>
            <a:off x="4605375" y="330494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4">
            <a:extLst>
              <a:ext uri="{FF2B5EF4-FFF2-40B4-BE49-F238E27FC236}">
                <a16:creationId xmlns:a16="http://schemas.microsoft.com/office/drawing/2014/main" id="{2E3F2BDD-DFB5-4F22-8AE7-A297A55D863E}"/>
              </a:ext>
            </a:extLst>
          </p:cNvPr>
          <p:cNvSpPr/>
          <p:nvPr/>
        </p:nvSpPr>
        <p:spPr>
          <a:xfrm>
            <a:off x="4733544" y="3392423"/>
            <a:ext cx="384048" cy="4632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15">
            <a:extLst>
              <a:ext uri="{FF2B5EF4-FFF2-40B4-BE49-F238E27FC236}">
                <a16:creationId xmlns:a16="http://schemas.microsoft.com/office/drawing/2014/main" id="{FE0F60EB-8A86-4945-8777-0B5A96AAC606}"/>
              </a:ext>
            </a:extLst>
          </p:cNvPr>
          <p:cNvSpPr/>
          <p:nvPr/>
        </p:nvSpPr>
        <p:spPr>
          <a:xfrm>
            <a:off x="967367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8">
            <a:extLst>
              <a:ext uri="{FF2B5EF4-FFF2-40B4-BE49-F238E27FC236}">
                <a16:creationId xmlns:a16="http://schemas.microsoft.com/office/drawing/2014/main" id="{34515CA9-F291-4B5F-A284-EA119393B378}"/>
              </a:ext>
            </a:extLst>
          </p:cNvPr>
          <p:cNvSpPr/>
          <p:nvPr/>
        </p:nvSpPr>
        <p:spPr>
          <a:xfrm>
            <a:off x="967367" y="41652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F03E3E80-4718-4A1B-B5BE-1D43C4ADDD78}"/>
                  </a:ext>
                </a:extLst>
              </p:cNvPr>
              <p:cNvSpPr txBox="1"/>
              <p:nvPr/>
            </p:nvSpPr>
            <p:spPr>
              <a:xfrm>
                <a:off x="1188186" y="4301105"/>
                <a:ext cx="183414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F03E3E80-4718-4A1B-B5BE-1D43C4ADD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86" y="4301105"/>
                <a:ext cx="183414" cy="289823"/>
              </a:xfrm>
              <a:prstGeom prst="rect">
                <a:avLst/>
              </a:prstGeom>
              <a:blipFill>
                <a:blip r:embed="rId6"/>
                <a:stretch>
                  <a:fillRect l="-33333" r="-50000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bject 21">
            <a:extLst>
              <a:ext uri="{FF2B5EF4-FFF2-40B4-BE49-F238E27FC236}">
                <a16:creationId xmlns:a16="http://schemas.microsoft.com/office/drawing/2014/main" id="{F84FB3F2-7CFD-4061-95D0-6D0AA11FADFF}"/>
              </a:ext>
            </a:extLst>
          </p:cNvPr>
          <p:cNvSpPr/>
          <p:nvPr/>
        </p:nvSpPr>
        <p:spPr>
          <a:xfrm>
            <a:off x="967367" y="243362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79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39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bject 22">
                <a:extLst>
                  <a:ext uri="{FF2B5EF4-FFF2-40B4-BE49-F238E27FC236}">
                    <a16:creationId xmlns:a16="http://schemas.microsoft.com/office/drawing/2014/main" id="{67B6541B-8394-4C78-BAFE-573A3F4360E4}"/>
                  </a:ext>
                </a:extLst>
              </p:cNvPr>
              <p:cNvSpPr txBox="1"/>
              <p:nvPr/>
            </p:nvSpPr>
            <p:spPr>
              <a:xfrm>
                <a:off x="1151390" y="2577084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9" name="object 22">
                <a:extLst>
                  <a:ext uri="{FF2B5EF4-FFF2-40B4-BE49-F238E27FC236}">
                    <a16:creationId xmlns:a16="http://schemas.microsoft.com/office/drawing/2014/main" id="{67B6541B-8394-4C78-BAFE-573A3F436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390" y="2577084"/>
                <a:ext cx="262255" cy="289823"/>
              </a:xfrm>
              <a:prstGeom prst="rect">
                <a:avLst/>
              </a:prstGeom>
              <a:blipFill>
                <a:blip r:embed="rId7"/>
                <a:stretch>
                  <a:fillRect l="-6977" r="-4651" b="-63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bject 31">
            <a:extLst>
              <a:ext uri="{FF2B5EF4-FFF2-40B4-BE49-F238E27FC236}">
                <a16:creationId xmlns:a16="http://schemas.microsoft.com/office/drawing/2014/main" id="{CAE4C0AC-16D2-46B1-8C38-9CA41A6189A1}"/>
              </a:ext>
            </a:extLst>
          </p:cNvPr>
          <p:cNvSpPr/>
          <p:nvPr/>
        </p:nvSpPr>
        <p:spPr>
          <a:xfrm>
            <a:off x="5859259" y="330657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bject 32">
                <a:extLst>
                  <a:ext uri="{FF2B5EF4-FFF2-40B4-BE49-F238E27FC236}">
                    <a16:creationId xmlns:a16="http://schemas.microsoft.com/office/drawing/2014/main" id="{C28CA622-9363-433B-A9D2-279794A69F9E}"/>
                  </a:ext>
                </a:extLst>
              </p:cNvPr>
              <p:cNvSpPr txBox="1"/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1" name="object 32">
                <a:extLst>
                  <a:ext uri="{FF2B5EF4-FFF2-40B4-BE49-F238E27FC236}">
                    <a16:creationId xmlns:a16="http://schemas.microsoft.com/office/drawing/2014/main" id="{C28CA622-9363-433B-A9D2-279794A69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  <a:blipFill>
                <a:blip r:embed="rId8"/>
                <a:stretch>
                  <a:fillRect l="-50000" t="-15385" r="-96154" b="-288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bject 22">
                <a:extLst>
                  <a:ext uri="{FF2B5EF4-FFF2-40B4-BE49-F238E27FC236}">
                    <a16:creationId xmlns:a16="http://schemas.microsoft.com/office/drawing/2014/main" id="{0F99F7AF-AC0D-4709-9F77-0515A832A597}"/>
                  </a:ext>
                </a:extLst>
              </p:cNvPr>
              <p:cNvSpPr txBox="1"/>
              <p:nvPr/>
            </p:nvSpPr>
            <p:spPr>
              <a:xfrm>
                <a:off x="1156519" y="3486759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2" name="object 22">
                <a:extLst>
                  <a:ext uri="{FF2B5EF4-FFF2-40B4-BE49-F238E27FC236}">
                    <a16:creationId xmlns:a16="http://schemas.microsoft.com/office/drawing/2014/main" id="{0F99F7AF-AC0D-4709-9F77-0515A832A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19" y="3486759"/>
                <a:ext cx="262255" cy="289823"/>
              </a:xfrm>
              <a:prstGeom prst="rect">
                <a:avLst/>
              </a:prstGeom>
              <a:blipFill>
                <a:blip r:embed="rId9"/>
                <a:stretch>
                  <a:fillRect l="-16279" r="-9302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E534AD0-12BF-4F7F-8330-318E74D1A9DA}"/>
                  </a:ext>
                </a:extLst>
              </p:cNvPr>
              <p:cNvSpPr/>
              <p:nvPr/>
            </p:nvSpPr>
            <p:spPr>
              <a:xfrm>
                <a:off x="7895005" y="1511227"/>
                <a:ext cx="2397258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E534AD0-12BF-4F7F-8330-318E74D1A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005" y="1511227"/>
                <a:ext cx="2397258" cy="491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33860FD-2813-4319-9D5D-EDE8104A824B}"/>
                  </a:ext>
                </a:extLst>
              </p:cNvPr>
              <p:cNvSpPr/>
              <p:nvPr/>
            </p:nvSpPr>
            <p:spPr>
              <a:xfrm>
                <a:off x="7723590" y="2971843"/>
                <a:ext cx="1302612" cy="8902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5</m:t>
                      </m:r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33860FD-2813-4319-9D5D-EDE8104A8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590" y="2971843"/>
                <a:ext cx="1302612" cy="890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757C8A8-0C19-4DE7-8B6A-C79E39CEC9EB}"/>
                  </a:ext>
                </a:extLst>
              </p:cNvPr>
              <p:cNvSpPr/>
              <p:nvPr/>
            </p:nvSpPr>
            <p:spPr>
              <a:xfrm>
                <a:off x="9796996" y="4875461"/>
                <a:ext cx="1302612" cy="8902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5</m:t>
                      </m:r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757C8A8-0C19-4DE7-8B6A-C79E39CEC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6996" y="4875461"/>
                <a:ext cx="1302612" cy="890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4E03672-23B3-41B6-8B3D-5B9449340757}"/>
                  </a:ext>
                </a:extLst>
              </p:cNvPr>
              <p:cNvSpPr/>
              <p:nvPr/>
            </p:nvSpPr>
            <p:spPr>
              <a:xfrm rot="18224142">
                <a:off x="9227486" y="3347035"/>
                <a:ext cx="1625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4E03672-23B3-41B6-8B3D-5B9449340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24142">
                <a:off x="9227486" y="3347035"/>
                <a:ext cx="162544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bject 44">
                <a:extLst>
                  <a:ext uri="{FF2B5EF4-FFF2-40B4-BE49-F238E27FC236}">
                    <a16:creationId xmlns:a16="http://schemas.microsoft.com/office/drawing/2014/main" id="{029517C3-48BB-4F3C-83CF-898350023A6E}"/>
                  </a:ext>
                </a:extLst>
              </p:cNvPr>
              <p:cNvSpPr txBox="1"/>
              <p:nvPr/>
            </p:nvSpPr>
            <p:spPr>
              <a:xfrm>
                <a:off x="11696013" y="3971035"/>
                <a:ext cx="27432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950" baseline="-14957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7" name="object 44">
                <a:extLst>
                  <a:ext uri="{FF2B5EF4-FFF2-40B4-BE49-F238E27FC236}">
                    <a16:creationId xmlns:a16="http://schemas.microsoft.com/office/drawing/2014/main" id="{029517C3-48BB-4F3C-83CF-898350023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6013" y="3971035"/>
                <a:ext cx="274320" cy="283476"/>
              </a:xfrm>
              <a:prstGeom prst="rect">
                <a:avLst/>
              </a:prstGeom>
              <a:blipFill>
                <a:blip r:embed="rId14"/>
                <a:stretch>
                  <a:fillRect l="-15556" r="-4444" b="-191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bject 44">
                <a:extLst>
                  <a:ext uri="{FF2B5EF4-FFF2-40B4-BE49-F238E27FC236}">
                    <a16:creationId xmlns:a16="http://schemas.microsoft.com/office/drawing/2014/main" id="{13A7F0DC-1783-430A-8DFD-6C0A577F27F3}"/>
                  </a:ext>
                </a:extLst>
              </p:cNvPr>
              <p:cNvSpPr txBox="1"/>
              <p:nvPr/>
            </p:nvSpPr>
            <p:spPr>
              <a:xfrm>
                <a:off x="9026438" y="2130916"/>
                <a:ext cx="27432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1950" baseline="-14957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8" name="object 44">
                <a:extLst>
                  <a:ext uri="{FF2B5EF4-FFF2-40B4-BE49-F238E27FC236}">
                    <a16:creationId xmlns:a16="http://schemas.microsoft.com/office/drawing/2014/main" id="{13A7F0DC-1783-430A-8DFD-6C0A577F2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438" y="2130916"/>
                <a:ext cx="274320" cy="283476"/>
              </a:xfrm>
              <a:prstGeom prst="rect">
                <a:avLst/>
              </a:prstGeom>
              <a:blipFill>
                <a:blip r:embed="rId15"/>
                <a:stretch>
                  <a:fillRect l="-15556" r="-6667" b="-195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1978" y="3025141"/>
            <a:ext cx="99891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>
                <a:solidFill>
                  <a:srgbClr val="FFFFFF"/>
                </a:solidFill>
              </a:rPr>
              <a:t>Building </a:t>
            </a:r>
            <a:r>
              <a:rPr spc="-110" dirty="0">
                <a:solidFill>
                  <a:srgbClr val="FFFFFF"/>
                </a:solidFill>
              </a:rPr>
              <a:t>Neural </a:t>
            </a:r>
            <a:r>
              <a:rPr spc="-40" dirty="0">
                <a:solidFill>
                  <a:srgbClr val="FFFFFF"/>
                </a:solidFill>
              </a:rPr>
              <a:t>Networks </a:t>
            </a:r>
            <a:r>
              <a:rPr spc="-15" dirty="0">
                <a:solidFill>
                  <a:srgbClr val="FFFFFF"/>
                </a:solidFill>
              </a:rPr>
              <a:t>with</a:t>
            </a:r>
            <a:r>
              <a:rPr spc="345" dirty="0">
                <a:solidFill>
                  <a:srgbClr val="FFFFFF"/>
                </a:solidFill>
              </a:rPr>
              <a:t> </a:t>
            </a:r>
            <a:r>
              <a:rPr spc="-204" dirty="0">
                <a:solidFill>
                  <a:srgbClr val="FFFFFF"/>
                </a:solidFill>
              </a:rPr>
              <a:t>Perceptrons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CBC96E-7755-4CDF-8ACE-6EEB315F8560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lang="en-SG" sz="11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80839-898C-437D-9C6B-D5F59D5BD2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27</a:t>
            </a:fld>
            <a:endParaRPr lang="en-SG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376371" y="5618988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latin typeface="Arial"/>
                <a:cs typeface="Arial"/>
              </a:rPr>
              <a:t>I</a:t>
            </a:r>
            <a:r>
              <a:rPr sz="2000" spc="-195" dirty="0">
                <a:latin typeface="Arial"/>
                <a:cs typeface="Arial"/>
              </a:rPr>
              <a:t>n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-130" dirty="0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59783" y="5603748"/>
            <a:ext cx="838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5" dirty="0">
                <a:latin typeface="Arial"/>
                <a:cs typeface="Arial"/>
              </a:rPr>
              <a:t>Weights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99213" y="5618988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70" dirty="0">
                <a:latin typeface="Arial"/>
                <a:cs typeface="Arial"/>
              </a:rPr>
              <a:t>Su</a:t>
            </a:r>
            <a:r>
              <a:rPr sz="2000" spc="-12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3167" y="5603748"/>
            <a:ext cx="1403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Arial"/>
                <a:cs typeface="Arial"/>
              </a:rPr>
              <a:t>Non-Linearity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57261" y="5603748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O</a:t>
            </a:r>
            <a:r>
              <a:rPr sz="2000" spc="-30" dirty="0">
                <a:latin typeface="Arial"/>
                <a:cs typeface="Arial"/>
              </a:rPr>
              <a:t>u</a:t>
            </a:r>
            <a:r>
              <a:rPr sz="2000" spc="40" dirty="0">
                <a:latin typeface="Arial"/>
                <a:cs typeface="Arial"/>
              </a:rPr>
              <a:t>t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45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119843" y="269748"/>
            <a:ext cx="59537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85" dirty="0"/>
              <a:t>Perceptron:</a:t>
            </a:r>
            <a:r>
              <a:rPr spc="-245" dirty="0"/>
              <a:t> </a:t>
            </a:r>
            <a:r>
              <a:rPr spc="-220" dirty="0"/>
              <a:t>Simplified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B745E1E8-43C7-4B14-B185-A223249549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28</a:t>
            </a:fld>
            <a:endParaRPr lang="en-SG" dirty="0"/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4CACD2C2-68A1-4765-B8B3-CF5E418C347D}"/>
              </a:ext>
            </a:extLst>
          </p:cNvPr>
          <p:cNvSpPr/>
          <p:nvPr/>
        </p:nvSpPr>
        <p:spPr>
          <a:xfrm>
            <a:off x="4026708" y="3461325"/>
            <a:ext cx="1762760" cy="403860"/>
          </a:xfrm>
          <a:custGeom>
            <a:avLst/>
            <a:gdLst/>
            <a:ahLst/>
            <a:cxnLst/>
            <a:rect l="l" t="t" r="r" b="b"/>
            <a:pathLst>
              <a:path w="1762760" h="403860">
                <a:moveTo>
                  <a:pt x="1646817" y="37362"/>
                </a:moveTo>
                <a:lnTo>
                  <a:pt x="0" y="366344"/>
                </a:lnTo>
                <a:lnTo>
                  <a:pt x="7454" y="403707"/>
                </a:lnTo>
                <a:lnTo>
                  <a:pt x="1654280" y="74724"/>
                </a:lnTo>
                <a:lnTo>
                  <a:pt x="1646817" y="37362"/>
                </a:lnTo>
                <a:close/>
              </a:path>
              <a:path w="1762760" h="403860">
                <a:moveTo>
                  <a:pt x="1762539" y="33629"/>
                </a:moveTo>
                <a:lnTo>
                  <a:pt x="1665503" y="33629"/>
                </a:lnTo>
                <a:lnTo>
                  <a:pt x="1672958" y="70993"/>
                </a:lnTo>
                <a:lnTo>
                  <a:pt x="1654280" y="74724"/>
                </a:lnTo>
                <a:lnTo>
                  <a:pt x="1661744" y="112090"/>
                </a:lnTo>
                <a:lnTo>
                  <a:pt x="1762633" y="33655"/>
                </a:lnTo>
                <a:close/>
              </a:path>
              <a:path w="1762760" h="403860">
                <a:moveTo>
                  <a:pt x="1665503" y="33629"/>
                </a:moveTo>
                <a:lnTo>
                  <a:pt x="1646817" y="37362"/>
                </a:lnTo>
                <a:lnTo>
                  <a:pt x="1654280" y="74724"/>
                </a:lnTo>
                <a:lnTo>
                  <a:pt x="1672958" y="70993"/>
                </a:lnTo>
                <a:lnTo>
                  <a:pt x="1665503" y="33629"/>
                </a:lnTo>
                <a:close/>
              </a:path>
              <a:path w="1762760" h="403860">
                <a:moveTo>
                  <a:pt x="1639354" y="0"/>
                </a:moveTo>
                <a:lnTo>
                  <a:pt x="1646817" y="37362"/>
                </a:lnTo>
                <a:lnTo>
                  <a:pt x="1665503" y="33629"/>
                </a:lnTo>
                <a:lnTo>
                  <a:pt x="1762539" y="33629"/>
                </a:lnTo>
                <a:lnTo>
                  <a:pt x="163935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C164CA80-666D-499A-83DD-4F79EA4FF0BF}"/>
              </a:ext>
            </a:extLst>
          </p:cNvPr>
          <p:cNvSpPr/>
          <p:nvPr/>
        </p:nvSpPr>
        <p:spPr>
          <a:xfrm>
            <a:off x="4026555" y="2961885"/>
            <a:ext cx="1763395" cy="417830"/>
          </a:xfrm>
          <a:custGeom>
            <a:avLst/>
            <a:gdLst/>
            <a:ahLst/>
            <a:cxnLst/>
            <a:rect l="l" t="t" r="r" b="b"/>
            <a:pathLst>
              <a:path w="1763395" h="417829">
                <a:moveTo>
                  <a:pt x="1647002" y="380114"/>
                </a:moveTo>
                <a:lnTo>
                  <a:pt x="1639239" y="417410"/>
                </a:lnTo>
                <a:lnTo>
                  <a:pt x="1762785" y="384746"/>
                </a:lnTo>
                <a:lnTo>
                  <a:pt x="1761837" y="383997"/>
                </a:lnTo>
                <a:lnTo>
                  <a:pt x="1665655" y="383997"/>
                </a:lnTo>
                <a:lnTo>
                  <a:pt x="1647002" y="380114"/>
                </a:lnTo>
                <a:close/>
              </a:path>
              <a:path w="1763395" h="417829">
                <a:moveTo>
                  <a:pt x="1654769" y="342803"/>
                </a:moveTo>
                <a:lnTo>
                  <a:pt x="1647002" y="380114"/>
                </a:lnTo>
                <a:lnTo>
                  <a:pt x="1665655" y="383997"/>
                </a:lnTo>
                <a:lnTo>
                  <a:pt x="1673415" y="346684"/>
                </a:lnTo>
                <a:lnTo>
                  <a:pt x="1654769" y="342803"/>
                </a:lnTo>
                <a:close/>
              </a:path>
              <a:path w="1763395" h="417829">
                <a:moveTo>
                  <a:pt x="1662531" y="305511"/>
                </a:moveTo>
                <a:lnTo>
                  <a:pt x="1654769" y="342803"/>
                </a:lnTo>
                <a:lnTo>
                  <a:pt x="1673415" y="346684"/>
                </a:lnTo>
                <a:lnTo>
                  <a:pt x="1665655" y="383997"/>
                </a:lnTo>
                <a:lnTo>
                  <a:pt x="1761837" y="383997"/>
                </a:lnTo>
                <a:lnTo>
                  <a:pt x="1662531" y="305511"/>
                </a:lnTo>
                <a:close/>
              </a:path>
              <a:path w="1763395" h="417829">
                <a:moveTo>
                  <a:pt x="7759" y="0"/>
                </a:moveTo>
                <a:lnTo>
                  <a:pt x="0" y="37299"/>
                </a:lnTo>
                <a:lnTo>
                  <a:pt x="1647002" y="380114"/>
                </a:lnTo>
                <a:lnTo>
                  <a:pt x="1654769" y="342803"/>
                </a:lnTo>
                <a:lnTo>
                  <a:pt x="7759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4">
            <a:extLst>
              <a:ext uri="{FF2B5EF4-FFF2-40B4-BE49-F238E27FC236}">
                <a16:creationId xmlns:a16="http://schemas.microsoft.com/office/drawing/2014/main" id="{15741FD2-41F5-4749-A0A8-97B5F445846A}"/>
              </a:ext>
            </a:extLst>
          </p:cNvPr>
          <p:cNvSpPr/>
          <p:nvPr/>
        </p:nvSpPr>
        <p:spPr>
          <a:xfrm>
            <a:off x="4020409" y="3595615"/>
            <a:ext cx="1814195" cy="1132840"/>
          </a:xfrm>
          <a:custGeom>
            <a:avLst/>
            <a:gdLst/>
            <a:ahLst/>
            <a:cxnLst/>
            <a:rect l="l" t="t" r="r" b="b"/>
            <a:pathLst>
              <a:path w="1814195" h="1132839">
                <a:moveTo>
                  <a:pt x="1706703" y="43956"/>
                </a:moveTo>
                <a:lnTo>
                  <a:pt x="0" y="1100366"/>
                </a:lnTo>
                <a:lnTo>
                  <a:pt x="20053" y="1132763"/>
                </a:lnTo>
                <a:lnTo>
                  <a:pt x="1726750" y="76345"/>
                </a:lnTo>
                <a:lnTo>
                  <a:pt x="1706703" y="43956"/>
                </a:lnTo>
                <a:close/>
              </a:path>
              <a:path w="1814195" h="1132839">
                <a:moveTo>
                  <a:pt x="1792975" y="33934"/>
                </a:moveTo>
                <a:lnTo>
                  <a:pt x="1722894" y="33934"/>
                </a:lnTo>
                <a:lnTo>
                  <a:pt x="1742948" y="66319"/>
                </a:lnTo>
                <a:lnTo>
                  <a:pt x="1726750" y="76345"/>
                </a:lnTo>
                <a:lnTo>
                  <a:pt x="1746808" y="108750"/>
                </a:lnTo>
                <a:lnTo>
                  <a:pt x="1792975" y="33934"/>
                </a:lnTo>
                <a:close/>
              </a:path>
              <a:path w="1814195" h="1132839">
                <a:moveTo>
                  <a:pt x="1722894" y="33934"/>
                </a:moveTo>
                <a:lnTo>
                  <a:pt x="1706703" y="43956"/>
                </a:lnTo>
                <a:lnTo>
                  <a:pt x="1726750" y="76345"/>
                </a:lnTo>
                <a:lnTo>
                  <a:pt x="1742948" y="66319"/>
                </a:lnTo>
                <a:lnTo>
                  <a:pt x="1722894" y="33934"/>
                </a:lnTo>
                <a:close/>
              </a:path>
              <a:path w="1814195" h="1132839">
                <a:moveTo>
                  <a:pt x="1813915" y="0"/>
                </a:moveTo>
                <a:lnTo>
                  <a:pt x="1686648" y="11556"/>
                </a:lnTo>
                <a:lnTo>
                  <a:pt x="1706703" y="43956"/>
                </a:lnTo>
                <a:lnTo>
                  <a:pt x="1722894" y="33934"/>
                </a:lnTo>
                <a:lnTo>
                  <a:pt x="1792975" y="33934"/>
                </a:lnTo>
                <a:lnTo>
                  <a:pt x="181391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9">
                <a:extLst>
                  <a:ext uri="{FF2B5EF4-FFF2-40B4-BE49-F238E27FC236}">
                    <a16:creationId xmlns:a16="http://schemas.microsoft.com/office/drawing/2014/main" id="{2FA10E3E-32F1-43EC-A227-C7E2DED75093}"/>
                  </a:ext>
                </a:extLst>
              </p:cNvPr>
              <p:cNvSpPr txBox="1"/>
              <p:nvPr/>
            </p:nvSpPr>
            <p:spPr>
              <a:xfrm>
                <a:off x="4580377" y="3903954"/>
                <a:ext cx="19431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5" name="object 9">
                <a:extLst>
                  <a:ext uri="{FF2B5EF4-FFF2-40B4-BE49-F238E27FC236}">
                    <a16:creationId xmlns:a16="http://schemas.microsoft.com/office/drawing/2014/main" id="{2FA10E3E-32F1-43EC-A227-C7E2DED7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377" y="3903954"/>
                <a:ext cx="194310" cy="289823"/>
              </a:xfrm>
              <a:prstGeom prst="rect">
                <a:avLst/>
              </a:prstGeom>
              <a:blipFill>
                <a:blip r:embed="rId2"/>
                <a:stretch>
                  <a:fillRect l="-31250" r="-62500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11">
                <a:extLst>
                  <a:ext uri="{FF2B5EF4-FFF2-40B4-BE49-F238E27FC236}">
                    <a16:creationId xmlns:a16="http://schemas.microsoft.com/office/drawing/2014/main" id="{28A5D64F-ED5D-4127-BD47-29D369E19610}"/>
                  </a:ext>
                </a:extLst>
              </p:cNvPr>
              <p:cNvSpPr txBox="1"/>
              <p:nvPr/>
            </p:nvSpPr>
            <p:spPr>
              <a:xfrm>
                <a:off x="4593229" y="2799375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6" name="object 11">
                <a:extLst>
                  <a:ext uri="{FF2B5EF4-FFF2-40B4-BE49-F238E27FC236}">
                    <a16:creationId xmlns:a16="http://schemas.microsoft.com/office/drawing/2014/main" id="{28A5D64F-ED5D-4127-BD47-29D369E19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9" y="2799375"/>
                <a:ext cx="281940" cy="289823"/>
              </a:xfrm>
              <a:prstGeom prst="rect">
                <a:avLst/>
              </a:prstGeom>
              <a:blipFill>
                <a:blip r:embed="rId3"/>
                <a:stretch>
                  <a:fillRect l="-17021" r="-14894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bject 12">
            <a:extLst>
              <a:ext uri="{FF2B5EF4-FFF2-40B4-BE49-F238E27FC236}">
                <a16:creationId xmlns:a16="http://schemas.microsoft.com/office/drawing/2014/main" id="{459DEA27-E917-4747-9126-3FBBACB0B440}"/>
              </a:ext>
            </a:extLst>
          </p:cNvPr>
          <p:cNvSpPr/>
          <p:nvPr/>
        </p:nvSpPr>
        <p:spPr>
          <a:xfrm>
            <a:off x="4015100" y="2098450"/>
            <a:ext cx="1819275" cy="1122680"/>
          </a:xfrm>
          <a:custGeom>
            <a:avLst/>
            <a:gdLst/>
            <a:ahLst/>
            <a:cxnLst/>
            <a:rect l="l" t="t" r="r" b="b"/>
            <a:pathLst>
              <a:path w="1819275" h="1122679">
                <a:moveTo>
                  <a:pt x="1711765" y="1078957"/>
                </a:moveTo>
                <a:lnTo>
                  <a:pt x="1691893" y="1111465"/>
                </a:lnTo>
                <a:lnTo>
                  <a:pt x="1819224" y="1122324"/>
                </a:lnTo>
                <a:lnTo>
                  <a:pt x="1798339" y="1088898"/>
                </a:lnTo>
                <a:lnTo>
                  <a:pt x="1728025" y="1088898"/>
                </a:lnTo>
                <a:lnTo>
                  <a:pt x="1711765" y="1078957"/>
                </a:lnTo>
                <a:close/>
              </a:path>
              <a:path w="1819275" h="1122679">
                <a:moveTo>
                  <a:pt x="1731636" y="1046450"/>
                </a:moveTo>
                <a:lnTo>
                  <a:pt x="1711765" y="1078957"/>
                </a:lnTo>
                <a:lnTo>
                  <a:pt x="1728025" y="1088898"/>
                </a:lnTo>
                <a:lnTo>
                  <a:pt x="1747888" y="1056386"/>
                </a:lnTo>
                <a:lnTo>
                  <a:pt x="1731636" y="1046450"/>
                </a:lnTo>
                <a:close/>
              </a:path>
              <a:path w="1819275" h="1122679">
                <a:moveTo>
                  <a:pt x="1751507" y="1013942"/>
                </a:moveTo>
                <a:lnTo>
                  <a:pt x="1731636" y="1046450"/>
                </a:lnTo>
                <a:lnTo>
                  <a:pt x="1747888" y="1056386"/>
                </a:lnTo>
                <a:lnTo>
                  <a:pt x="1728025" y="1088898"/>
                </a:lnTo>
                <a:lnTo>
                  <a:pt x="1798339" y="1088898"/>
                </a:lnTo>
                <a:lnTo>
                  <a:pt x="1751507" y="1013942"/>
                </a:lnTo>
                <a:close/>
              </a:path>
              <a:path w="1819275" h="1122679">
                <a:moveTo>
                  <a:pt x="19862" y="0"/>
                </a:moveTo>
                <a:lnTo>
                  <a:pt x="0" y="32512"/>
                </a:lnTo>
                <a:lnTo>
                  <a:pt x="1711765" y="1078957"/>
                </a:lnTo>
                <a:lnTo>
                  <a:pt x="1731636" y="1046450"/>
                </a:lnTo>
                <a:lnTo>
                  <a:pt x="198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13">
                <a:extLst>
                  <a:ext uri="{FF2B5EF4-FFF2-40B4-BE49-F238E27FC236}">
                    <a16:creationId xmlns:a16="http://schemas.microsoft.com/office/drawing/2014/main" id="{FAABBAD8-BE6E-4B61-9100-3DB1ECAD6AB1}"/>
                  </a:ext>
                </a:extLst>
              </p:cNvPr>
              <p:cNvSpPr txBox="1"/>
              <p:nvPr/>
            </p:nvSpPr>
            <p:spPr>
              <a:xfrm>
                <a:off x="4593229" y="2220256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8" name="object 13">
                <a:extLst>
                  <a:ext uri="{FF2B5EF4-FFF2-40B4-BE49-F238E27FC236}">
                    <a16:creationId xmlns:a16="http://schemas.microsoft.com/office/drawing/2014/main" id="{FAABBAD8-BE6E-4B61-9100-3DB1ECAD6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9" y="2220256"/>
                <a:ext cx="281940" cy="289823"/>
              </a:xfrm>
              <a:prstGeom prst="rect">
                <a:avLst/>
              </a:prstGeom>
              <a:blipFill>
                <a:blip r:embed="rId4"/>
                <a:stretch>
                  <a:fillRect l="-17021" r="-14894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bject 14">
            <a:extLst>
              <a:ext uri="{FF2B5EF4-FFF2-40B4-BE49-F238E27FC236}">
                <a16:creationId xmlns:a16="http://schemas.microsoft.com/office/drawing/2014/main" id="{78A3F92C-30AF-4FA7-B029-20775EDEEF3D}"/>
              </a:ext>
            </a:extLst>
          </p:cNvPr>
          <p:cNvSpPr/>
          <p:nvPr/>
        </p:nvSpPr>
        <p:spPr>
          <a:xfrm>
            <a:off x="3390356" y="352631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80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40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bject 15">
                <a:extLst>
                  <a:ext uri="{FF2B5EF4-FFF2-40B4-BE49-F238E27FC236}">
                    <a16:creationId xmlns:a16="http://schemas.microsoft.com/office/drawing/2014/main" id="{26E96922-1AFE-4985-93BB-5EC0045DFCA3}"/>
                  </a:ext>
                </a:extLst>
              </p:cNvPr>
              <p:cNvSpPr txBox="1"/>
              <p:nvPr/>
            </p:nvSpPr>
            <p:spPr>
              <a:xfrm>
                <a:off x="3571427" y="3667039"/>
                <a:ext cx="26860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0" name="object 15">
                <a:extLst>
                  <a:ext uri="{FF2B5EF4-FFF2-40B4-BE49-F238E27FC236}">
                    <a16:creationId xmlns:a16="http://schemas.microsoft.com/office/drawing/2014/main" id="{26E96922-1AFE-4985-93BB-5EC0045DF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427" y="3667039"/>
                <a:ext cx="268605" cy="289823"/>
              </a:xfrm>
              <a:prstGeom prst="rect">
                <a:avLst/>
              </a:prstGeom>
              <a:blipFill>
                <a:blip r:embed="rId5"/>
                <a:stretch>
                  <a:fillRect l="-13636" r="-13636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bject 16">
            <a:extLst>
              <a:ext uri="{FF2B5EF4-FFF2-40B4-BE49-F238E27FC236}">
                <a16:creationId xmlns:a16="http://schemas.microsoft.com/office/drawing/2014/main" id="{2A8F19CD-67EA-4DE6-9B62-0C07CB7F35E0}"/>
              </a:ext>
            </a:extLst>
          </p:cNvPr>
          <p:cNvSpPr/>
          <p:nvPr/>
        </p:nvSpPr>
        <p:spPr>
          <a:xfrm>
            <a:off x="3390356" y="439213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bject 17">
                <a:extLst>
                  <a:ext uri="{FF2B5EF4-FFF2-40B4-BE49-F238E27FC236}">
                    <a16:creationId xmlns:a16="http://schemas.microsoft.com/office/drawing/2014/main" id="{FE80E33D-CCDA-4002-BB76-00A1CB34D829}"/>
                  </a:ext>
                </a:extLst>
              </p:cNvPr>
              <p:cNvSpPr txBox="1"/>
              <p:nvPr/>
            </p:nvSpPr>
            <p:spPr>
              <a:xfrm>
                <a:off x="3537295" y="4535720"/>
                <a:ext cx="33655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2" name="object 17">
                <a:extLst>
                  <a:ext uri="{FF2B5EF4-FFF2-40B4-BE49-F238E27FC236}">
                    <a16:creationId xmlns:a16="http://schemas.microsoft.com/office/drawing/2014/main" id="{FE80E33D-CCDA-4002-BB76-00A1CB34D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295" y="4535720"/>
                <a:ext cx="336550" cy="289823"/>
              </a:xfrm>
              <a:prstGeom prst="rect">
                <a:avLst/>
              </a:prstGeom>
              <a:blipFill>
                <a:blip r:embed="rId6"/>
                <a:stretch>
                  <a:fillRect l="-1818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bject 18">
            <a:extLst>
              <a:ext uri="{FF2B5EF4-FFF2-40B4-BE49-F238E27FC236}">
                <a16:creationId xmlns:a16="http://schemas.microsoft.com/office/drawing/2014/main" id="{13D63862-C879-4170-BB73-B745A576F389}"/>
              </a:ext>
            </a:extLst>
          </p:cNvPr>
          <p:cNvSpPr/>
          <p:nvPr/>
        </p:nvSpPr>
        <p:spPr>
          <a:xfrm>
            <a:off x="3384950" y="179466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1" y="0"/>
                </a:moveTo>
                <a:lnTo>
                  <a:pt x="272748" y="3469"/>
                </a:lnTo>
                <a:lnTo>
                  <a:pt x="227609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5" y="588520"/>
                </a:lnTo>
                <a:lnTo>
                  <a:pt x="185120" y="610335"/>
                </a:lnTo>
                <a:lnTo>
                  <a:pt x="227609" y="626530"/>
                </a:lnTo>
                <a:lnTo>
                  <a:pt x="272748" y="636610"/>
                </a:lnTo>
                <a:lnTo>
                  <a:pt x="320041" y="640080"/>
                </a:lnTo>
                <a:lnTo>
                  <a:pt x="367335" y="636610"/>
                </a:lnTo>
                <a:lnTo>
                  <a:pt x="412475" y="626530"/>
                </a:lnTo>
                <a:lnTo>
                  <a:pt x="454964" y="610335"/>
                </a:lnTo>
                <a:lnTo>
                  <a:pt x="494308" y="588520"/>
                </a:lnTo>
                <a:lnTo>
                  <a:pt x="530013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6" y="454963"/>
                </a:lnTo>
                <a:lnTo>
                  <a:pt x="626531" y="412473"/>
                </a:lnTo>
                <a:lnTo>
                  <a:pt x="636611" y="367334"/>
                </a:lnTo>
                <a:lnTo>
                  <a:pt x="640081" y="320039"/>
                </a:lnTo>
                <a:lnTo>
                  <a:pt x="636611" y="272745"/>
                </a:lnTo>
                <a:lnTo>
                  <a:pt x="626531" y="227606"/>
                </a:lnTo>
                <a:lnTo>
                  <a:pt x="610336" y="185116"/>
                </a:lnTo>
                <a:lnTo>
                  <a:pt x="588522" y="145772"/>
                </a:lnTo>
                <a:lnTo>
                  <a:pt x="561582" y="110068"/>
                </a:lnTo>
                <a:lnTo>
                  <a:pt x="530013" y="78498"/>
                </a:lnTo>
                <a:lnTo>
                  <a:pt x="494308" y="51559"/>
                </a:lnTo>
                <a:lnTo>
                  <a:pt x="454964" y="29744"/>
                </a:lnTo>
                <a:lnTo>
                  <a:pt x="412475" y="13549"/>
                </a:lnTo>
                <a:lnTo>
                  <a:pt x="367335" y="3469"/>
                </a:lnTo>
                <a:lnTo>
                  <a:pt x="320041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9">
            <a:extLst>
              <a:ext uri="{FF2B5EF4-FFF2-40B4-BE49-F238E27FC236}">
                <a16:creationId xmlns:a16="http://schemas.microsoft.com/office/drawing/2014/main" id="{F7BE7D24-8A91-47C6-8B37-3B71D391BE28}"/>
              </a:ext>
            </a:extLst>
          </p:cNvPr>
          <p:cNvSpPr txBox="1"/>
          <p:nvPr/>
        </p:nvSpPr>
        <p:spPr>
          <a:xfrm>
            <a:off x="3620853" y="1935776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65" dirty="0">
                <a:cs typeface="DejaVu Sans"/>
              </a:rPr>
              <a:t>1</a:t>
            </a:r>
            <a:endParaRPr sz="2000" dirty="0">
              <a:cs typeface="DejaVu Sans"/>
            </a:endParaRPr>
          </a:p>
        </p:txBody>
      </p:sp>
      <p:sp>
        <p:nvSpPr>
          <p:cNvPr id="45" name="object 20">
            <a:extLst>
              <a:ext uri="{FF2B5EF4-FFF2-40B4-BE49-F238E27FC236}">
                <a16:creationId xmlns:a16="http://schemas.microsoft.com/office/drawing/2014/main" id="{E3BEC56A-1743-4839-A647-D83DBD48DFEB}"/>
              </a:ext>
            </a:extLst>
          </p:cNvPr>
          <p:cNvSpPr/>
          <p:nvPr/>
        </p:nvSpPr>
        <p:spPr>
          <a:xfrm>
            <a:off x="3390356" y="266048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bject 21">
                <a:extLst>
                  <a:ext uri="{FF2B5EF4-FFF2-40B4-BE49-F238E27FC236}">
                    <a16:creationId xmlns:a16="http://schemas.microsoft.com/office/drawing/2014/main" id="{EA383090-C030-43E0-91DA-FB4315E64384}"/>
                  </a:ext>
                </a:extLst>
              </p:cNvPr>
              <p:cNvSpPr txBox="1"/>
              <p:nvPr/>
            </p:nvSpPr>
            <p:spPr>
              <a:xfrm>
                <a:off x="3574379" y="2801408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6" name="object 21">
                <a:extLst>
                  <a:ext uri="{FF2B5EF4-FFF2-40B4-BE49-F238E27FC236}">
                    <a16:creationId xmlns:a16="http://schemas.microsoft.com/office/drawing/2014/main" id="{EA383090-C030-43E0-91DA-FB4315E64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79" y="2801408"/>
                <a:ext cx="262255" cy="289823"/>
              </a:xfrm>
              <a:prstGeom prst="rect">
                <a:avLst/>
              </a:prstGeom>
              <a:blipFill>
                <a:blip r:embed="rId7"/>
                <a:stretch>
                  <a:fillRect l="-16279" r="-13953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bject 31">
            <a:extLst>
              <a:ext uri="{FF2B5EF4-FFF2-40B4-BE49-F238E27FC236}">
                <a16:creationId xmlns:a16="http://schemas.microsoft.com/office/drawing/2014/main" id="{7FC539AF-9615-418C-996D-E685F7AB2D3D}"/>
              </a:ext>
            </a:extLst>
          </p:cNvPr>
          <p:cNvSpPr/>
          <p:nvPr/>
        </p:nvSpPr>
        <p:spPr>
          <a:xfrm>
            <a:off x="5789341" y="308767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2">
            <a:extLst>
              <a:ext uri="{FF2B5EF4-FFF2-40B4-BE49-F238E27FC236}">
                <a16:creationId xmlns:a16="http://schemas.microsoft.com/office/drawing/2014/main" id="{E8F0416E-4A08-41A9-97E3-7CADB77D039F}"/>
              </a:ext>
            </a:extLst>
          </p:cNvPr>
          <p:cNvSpPr txBox="1"/>
          <p:nvPr/>
        </p:nvSpPr>
        <p:spPr>
          <a:xfrm>
            <a:off x="5983968" y="312449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DejaVu Sans"/>
                <a:cs typeface="DejaVu Sans"/>
              </a:rPr>
              <a:t>Σ</a:t>
            </a:r>
            <a:endParaRPr sz="3200" dirty="0">
              <a:latin typeface="DejaVu Sans"/>
              <a:cs typeface="DejaVu Sans"/>
            </a:endParaRPr>
          </a:p>
        </p:txBody>
      </p:sp>
      <p:sp>
        <p:nvSpPr>
          <p:cNvPr id="49" name="object 33">
            <a:extLst>
              <a:ext uri="{FF2B5EF4-FFF2-40B4-BE49-F238E27FC236}">
                <a16:creationId xmlns:a16="http://schemas.microsoft.com/office/drawing/2014/main" id="{81739442-5280-4CC0-BD90-D770AF1BB47D}"/>
              </a:ext>
            </a:extLst>
          </p:cNvPr>
          <p:cNvSpPr/>
          <p:nvPr/>
        </p:nvSpPr>
        <p:spPr>
          <a:xfrm>
            <a:off x="6429345" y="3355546"/>
            <a:ext cx="555625" cy="114300"/>
          </a:xfrm>
          <a:custGeom>
            <a:avLst/>
            <a:gdLst/>
            <a:ahLst/>
            <a:cxnLst/>
            <a:rect l="l" t="t" r="r" b="b"/>
            <a:pathLst>
              <a:path w="555625" h="114300">
                <a:moveTo>
                  <a:pt x="441223" y="0"/>
                </a:moveTo>
                <a:lnTo>
                  <a:pt x="441054" y="38103"/>
                </a:lnTo>
                <a:lnTo>
                  <a:pt x="460108" y="38188"/>
                </a:lnTo>
                <a:lnTo>
                  <a:pt x="459930" y="76288"/>
                </a:lnTo>
                <a:lnTo>
                  <a:pt x="440884" y="76288"/>
                </a:lnTo>
                <a:lnTo>
                  <a:pt x="440715" y="114300"/>
                </a:lnTo>
                <a:lnTo>
                  <a:pt x="517607" y="76288"/>
                </a:lnTo>
                <a:lnTo>
                  <a:pt x="459930" y="76288"/>
                </a:lnTo>
                <a:lnTo>
                  <a:pt x="517780" y="76203"/>
                </a:lnTo>
                <a:lnTo>
                  <a:pt x="555269" y="57670"/>
                </a:lnTo>
                <a:lnTo>
                  <a:pt x="441223" y="0"/>
                </a:lnTo>
                <a:close/>
              </a:path>
              <a:path w="555625" h="114300">
                <a:moveTo>
                  <a:pt x="441054" y="38103"/>
                </a:moveTo>
                <a:lnTo>
                  <a:pt x="440884" y="76203"/>
                </a:lnTo>
                <a:lnTo>
                  <a:pt x="459930" y="76288"/>
                </a:lnTo>
                <a:lnTo>
                  <a:pt x="460108" y="38188"/>
                </a:lnTo>
                <a:lnTo>
                  <a:pt x="441054" y="38103"/>
                </a:lnTo>
                <a:close/>
              </a:path>
              <a:path w="555625" h="114300">
                <a:moveTo>
                  <a:pt x="165" y="36118"/>
                </a:moveTo>
                <a:lnTo>
                  <a:pt x="0" y="74218"/>
                </a:lnTo>
                <a:lnTo>
                  <a:pt x="440884" y="76203"/>
                </a:lnTo>
                <a:lnTo>
                  <a:pt x="441054" y="38103"/>
                </a:lnTo>
                <a:lnTo>
                  <a:pt x="165" y="36118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4">
            <a:extLst>
              <a:ext uri="{FF2B5EF4-FFF2-40B4-BE49-F238E27FC236}">
                <a16:creationId xmlns:a16="http://schemas.microsoft.com/office/drawing/2014/main" id="{DF75143D-6832-4239-A0C3-44C922B571CE}"/>
              </a:ext>
            </a:extLst>
          </p:cNvPr>
          <p:cNvSpPr/>
          <p:nvPr/>
        </p:nvSpPr>
        <p:spPr>
          <a:xfrm>
            <a:off x="7623183" y="3363129"/>
            <a:ext cx="586105" cy="114300"/>
          </a:xfrm>
          <a:custGeom>
            <a:avLst/>
            <a:gdLst/>
            <a:ahLst/>
            <a:cxnLst/>
            <a:rect l="l" t="t" r="r" b="b"/>
            <a:pathLst>
              <a:path w="586104" h="114300">
                <a:moveTo>
                  <a:pt x="472313" y="0"/>
                </a:moveTo>
                <a:lnTo>
                  <a:pt x="471741" y="38094"/>
                </a:lnTo>
                <a:lnTo>
                  <a:pt x="490778" y="38379"/>
                </a:lnTo>
                <a:lnTo>
                  <a:pt x="490207" y="76479"/>
                </a:lnTo>
                <a:lnTo>
                  <a:pt x="471165" y="76479"/>
                </a:lnTo>
                <a:lnTo>
                  <a:pt x="470598" y="114287"/>
                </a:lnTo>
                <a:lnTo>
                  <a:pt x="549124" y="76479"/>
                </a:lnTo>
                <a:lnTo>
                  <a:pt x="490207" y="76479"/>
                </a:lnTo>
                <a:lnTo>
                  <a:pt x="471169" y="76193"/>
                </a:lnTo>
                <a:lnTo>
                  <a:pt x="549717" y="76193"/>
                </a:lnTo>
                <a:lnTo>
                  <a:pt x="585736" y="58851"/>
                </a:lnTo>
                <a:lnTo>
                  <a:pt x="472313" y="0"/>
                </a:lnTo>
                <a:close/>
              </a:path>
              <a:path w="586104" h="114300">
                <a:moveTo>
                  <a:pt x="471741" y="38094"/>
                </a:moveTo>
                <a:lnTo>
                  <a:pt x="471169" y="76193"/>
                </a:lnTo>
                <a:lnTo>
                  <a:pt x="490207" y="76479"/>
                </a:lnTo>
                <a:lnTo>
                  <a:pt x="490778" y="38379"/>
                </a:lnTo>
                <a:lnTo>
                  <a:pt x="471741" y="38094"/>
                </a:lnTo>
                <a:close/>
              </a:path>
              <a:path w="586104" h="114300">
                <a:moveTo>
                  <a:pt x="558" y="31038"/>
                </a:moveTo>
                <a:lnTo>
                  <a:pt x="0" y="69126"/>
                </a:lnTo>
                <a:lnTo>
                  <a:pt x="471169" y="76193"/>
                </a:lnTo>
                <a:lnTo>
                  <a:pt x="471741" y="38094"/>
                </a:lnTo>
                <a:lnTo>
                  <a:pt x="558" y="31038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35">
            <a:extLst>
              <a:ext uri="{FF2B5EF4-FFF2-40B4-BE49-F238E27FC236}">
                <a16:creationId xmlns:a16="http://schemas.microsoft.com/office/drawing/2014/main" id="{755EE769-504C-4CF3-B063-F04675DBDD3D}"/>
              </a:ext>
            </a:extLst>
          </p:cNvPr>
          <p:cNvSpPr/>
          <p:nvPr/>
        </p:nvSpPr>
        <p:spPr>
          <a:xfrm>
            <a:off x="8237266" y="309480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1">
            <a:extLst>
              <a:ext uri="{FF2B5EF4-FFF2-40B4-BE49-F238E27FC236}">
                <a16:creationId xmlns:a16="http://schemas.microsoft.com/office/drawing/2014/main" id="{57F20E1B-6569-4537-89AD-E89580F0CDE7}"/>
              </a:ext>
            </a:extLst>
          </p:cNvPr>
          <p:cNvSpPr/>
          <p:nvPr/>
        </p:nvSpPr>
        <p:spPr>
          <a:xfrm>
            <a:off x="6990786" y="30934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bject 11">
                <a:extLst>
                  <a:ext uri="{FF2B5EF4-FFF2-40B4-BE49-F238E27FC236}">
                    <a16:creationId xmlns:a16="http://schemas.microsoft.com/office/drawing/2014/main" id="{6F0E5419-0FF2-40F2-9EEE-B5FC6A720989}"/>
                  </a:ext>
                </a:extLst>
              </p:cNvPr>
              <p:cNvSpPr txBox="1"/>
              <p:nvPr/>
            </p:nvSpPr>
            <p:spPr>
              <a:xfrm>
                <a:off x="4565899" y="3347754"/>
                <a:ext cx="281940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53" name="object 11">
                <a:extLst>
                  <a:ext uri="{FF2B5EF4-FFF2-40B4-BE49-F238E27FC236}">
                    <a16:creationId xmlns:a16="http://schemas.microsoft.com/office/drawing/2014/main" id="{6F0E5419-0FF2-40F2-9EEE-B5FC6A720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899" y="3347754"/>
                <a:ext cx="281940" cy="566822"/>
              </a:xfrm>
              <a:prstGeom prst="rect">
                <a:avLst/>
              </a:prstGeom>
              <a:blipFill>
                <a:blip r:embed="rId8"/>
                <a:stretch>
                  <a:fillRect l="-17391" r="-173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bject 14">
            <a:extLst>
              <a:ext uri="{FF2B5EF4-FFF2-40B4-BE49-F238E27FC236}">
                <a16:creationId xmlns:a16="http://schemas.microsoft.com/office/drawing/2014/main" id="{456A3A5F-0EC1-4491-834C-7FD4299B6C10}"/>
              </a:ext>
            </a:extLst>
          </p:cNvPr>
          <p:cNvSpPr/>
          <p:nvPr/>
        </p:nvSpPr>
        <p:spPr>
          <a:xfrm>
            <a:off x="7118955" y="3180883"/>
            <a:ext cx="384048" cy="4632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bject 32">
                <a:extLst>
                  <a:ext uri="{FF2B5EF4-FFF2-40B4-BE49-F238E27FC236}">
                    <a16:creationId xmlns:a16="http://schemas.microsoft.com/office/drawing/2014/main" id="{98D3AED1-43DD-4F37-B448-E88D08C42224}"/>
                  </a:ext>
                </a:extLst>
              </p:cNvPr>
              <p:cNvSpPr txBox="1"/>
              <p:nvPr/>
            </p:nvSpPr>
            <p:spPr>
              <a:xfrm>
                <a:off x="8449838" y="3237271"/>
                <a:ext cx="161925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55" name="object 32">
                <a:extLst>
                  <a:ext uri="{FF2B5EF4-FFF2-40B4-BE49-F238E27FC236}">
                    <a16:creationId xmlns:a16="http://schemas.microsoft.com/office/drawing/2014/main" id="{98D3AED1-43DD-4F37-B448-E88D08C42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838" y="3237271"/>
                <a:ext cx="161925" cy="320601"/>
              </a:xfrm>
              <a:prstGeom prst="rect">
                <a:avLst/>
              </a:prstGeom>
              <a:blipFill>
                <a:blip r:embed="rId10"/>
                <a:stretch>
                  <a:fillRect l="-48148" t="-13208" r="-92593" b="-264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9843" y="269748"/>
            <a:ext cx="59537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85" dirty="0"/>
              <a:t>Perceptron:</a:t>
            </a:r>
            <a:r>
              <a:rPr spc="-245" dirty="0"/>
              <a:t> </a:t>
            </a:r>
            <a:r>
              <a:rPr spc="-220" dirty="0"/>
              <a:t>Simplified</a:t>
            </a:r>
          </a:p>
        </p:txBody>
      </p:sp>
      <p:sp>
        <p:nvSpPr>
          <p:cNvPr id="3" name="object 3"/>
          <p:cNvSpPr/>
          <p:nvPr/>
        </p:nvSpPr>
        <p:spPr>
          <a:xfrm>
            <a:off x="4479366" y="3709555"/>
            <a:ext cx="1758950" cy="114300"/>
          </a:xfrm>
          <a:custGeom>
            <a:avLst/>
            <a:gdLst/>
            <a:ahLst/>
            <a:cxnLst/>
            <a:rect l="l" t="t" r="r" b="b"/>
            <a:pathLst>
              <a:path w="1758950" h="114300">
                <a:moveTo>
                  <a:pt x="1644611" y="0"/>
                </a:moveTo>
                <a:lnTo>
                  <a:pt x="1644611" y="114300"/>
                </a:lnTo>
                <a:lnTo>
                  <a:pt x="1720811" y="76200"/>
                </a:lnTo>
                <a:lnTo>
                  <a:pt x="1663661" y="76200"/>
                </a:lnTo>
                <a:lnTo>
                  <a:pt x="1663661" y="38100"/>
                </a:lnTo>
                <a:lnTo>
                  <a:pt x="1720811" y="38100"/>
                </a:lnTo>
                <a:lnTo>
                  <a:pt x="1644611" y="0"/>
                </a:lnTo>
                <a:close/>
              </a:path>
              <a:path w="1758950" h="114300">
                <a:moveTo>
                  <a:pt x="1644611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644611" y="76200"/>
                </a:lnTo>
                <a:lnTo>
                  <a:pt x="1644611" y="38100"/>
                </a:lnTo>
                <a:close/>
              </a:path>
              <a:path w="1758950" h="114300">
                <a:moveTo>
                  <a:pt x="1720811" y="38100"/>
                </a:moveTo>
                <a:lnTo>
                  <a:pt x="1663661" y="38100"/>
                </a:lnTo>
                <a:lnTo>
                  <a:pt x="1663661" y="76200"/>
                </a:lnTo>
                <a:lnTo>
                  <a:pt x="1720811" y="76200"/>
                </a:lnTo>
                <a:lnTo>
                  <a:pt x="1758911" y="57150"/>
                </a:lnTo>
                <a:lnTo>
                  <a:pt x="1720811" y="381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71898" y="2883357"/>
            <a:ext cx="1766570" cy="774700"/>
          </a:xfrm>
          <a:custGeom>
            <a:avLst/>
            <a:gdLst/>
            <a:ahLst/>
            <a:cxnLst/>
            <a:rect l="l" t="t" r="r" b="b"/>
            <a:pathLst>
              <a:path w="1766570" h="774700">
                <a:moveTo>
                  <a:pt x="1653746" y="739141"/>
                </a:moveTo>
                <a:lnTo>
                  <a:pt x="1638820" y="774192"/>
                </a:lnTo>
                <a:lnTo>
                  <a:pt x="1766379" y="766394"/>
                </a:lnTo>
                <a:lnTo>
                  <a:pt x="1749555" y="746607"/>
                </a:lnTo>
                <a:lnTo>
                  <a:pt x="1671281" y="746607"/>
                </a:lnTo>
                <a:lnTo>
                  <a:pt x="1653746" y="739141"/>
                </a:lnTo>
                <a:close/>
              </a:path>
              <a:path w="1766570" h="774700">
                <a:moveTo>
                  <a:pt x="1668672" y="704091"/>
                </a:moveTo>
                <a:lnTo>
                  <a:pt x="1653746" y="739141"/>
                </a:lnTo>
                <a:lnTo>
                  <a:pt x="1671281" y="746607"/>
                </a:lnTo>
                <a:lnTo>
                  <a:pt x="1686204" y="711555"/>
                </a:lnTo>
                <a:lnTo>
                  <a:pt x="1668672" y="704091"/>
                </a:lnTo>
                <a:close/>
              </a:path>
              <a:path w="1766570" h="774700">
                <a:moveTo>
                  <a:pt x="1683600" y="669036"/>
                </a:moveTo>
                <a:lnTo>
                  <a:pt x="1668672" y="704091"/>
                </a:lnTo>
                <a:lnTo>
                  <a:pt x="1686204" y="711555"/>
                </a:lnTo>
                <a:lnTo>
                  <a:pt x="1671281" y="746607"/>
                </a:lnTo>
                <a:lnTo>
                  <a:pt x="1749555" y="746607"/>
                </a:lnTo>
                <a:lnTo>
                  <a:pt x="1683600" y="669036"/>
                </a:lnTo>
                <a:close/>
              </a:path>
              <a:path w="1766570" h="774700">
                <a:moveTo>
                  <a:pt x="14935" y="0"/>
                </a:moveTo>
                <a:lnTo>
                  <a:pt x="0" y="35051"/>
                </a:lnTo>
                <a:lnTo>
                  <a:pt x="1653746" y="739141"/>
                </a:lnTo>
                <a:lnTo>
                  <a:pt x="1668672" y="704091"/>
                </a:lnTo>
                <a:lnTo>
                  <a:pt x="1493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1885" y="3873893"/>
            <a:ext cx="1766570" cy="776605"/>
          </a:xfrm>
          <a:custGeom>
            <a:avLst/>
            <a:gdLst/>
            <a:ahLst/>
            <a:cxnLst/>
            <a:rect l="l" t="t" r="r" b="b"/>
            <a:pathLst>
              <a:path w="1766570" h="776604">
                <a:moveTo>
                  <a:pt x="1653792" y="35036"/>
                </a:moveTo>
                <a:lnTo>
                  <a:pt x="0" y="741108"/>
                </a:lnTo>
                <a:lnTo>
                  <a:pt x="14960" y="776147"/>
                </a:lnTo>
                <a:lnTo>
                  <a:pt x="1668753" y="70075"/>
                </a:lnTo>
                <a:lnTo>
                  <a:pt x="1653792" y="35036"/>
                </a:lnTo>
                <a:close/>
              </a:path>
              <a:path w="1766570" h="776604">
                <a:moveTo>
                  <a:pt x="1749518" y="27558"/>
                </a:moveTo>
                <a:lnTo>
                  <a:pt x="1671307" y="27558"/>
                </a:lnTo>
                <a:lnTo>
                  <a:pt x="1686267" y="62598"/>
                </a:lnTo>
                <a:lnTo>
                  <a:pt x="1668753" y="70075"/>
                </a:lnTo>
                <a:lnTo>
                  <a:pt x="1683715" y="105117"/>
                </a:lnTo>
                <a:lnTo>
                  <a:pt x="1749518" y="27558"/>
                </a:lnTo>
                <a:close/>
              </a:path>
              <a:path w="1766570" h="776604">
                <a:moveTo>
                  <a:pt x="1671307" y="27558"/>
                </a:moveTo>
                <a:lnTo>
                  <a:pt x="1653792" y="35036"/>
                </a:lnTo>
                <a:lnTo>
                  <a:pt x="1668753" y="70075"/>
                </a:lnTo>
                <a:lnTo>
                  <a:pt x="1686267" y="62598"/>
                </a:lnTo>
                <a:lnTo>
                  <a:pt x="1671307" y="27558"/>
                </a:lnTo>
                <a:close/>
              </a:path>
              <a:path w="1766570" h="776604">
                <a:moveTo>
                  <a:pt x="1638833" y="0"/>
                </a:moveTo>
                <a:lnTo>
                  <a:pt x="1653792" y="35036"/>
                </a:lnTo>
                <a:lnTo>
                  <a:pt x="1671307" y="27558"/>
                </a:lnTo>
                <a:lnTo>
                  <a:pt x="1749518" y="27558"/>
                </a:lnTo>
                <a:lnTo>
                  <a:pt x="1766392" y="7670"/>
                </a:lnTo>
                <a:lnTo>
                  <a:pt x="163883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39286" y="344666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4020349" y="3589020"/>
                <a:ext cx="26860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349" y="3589020"/>
                <a:ext cx="268605" cy="289823"/>
              </a:xfrm>
              <a:prstGeom prst="rect">
                <a:avLst/>
              </a:prstGeom>
              <a:blipFill>
                <a:blip r:embed="rId2"/>
                <a:stretch>
                  <a:fillRect l="-15909" r="-9091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8"/>
          <p:cNvSpPr/>
          <p:nvPr/>
        </p:nvSpPr>
        <p:spPr>
          <a:xfrm>
            <a:off x="3839286" y="431248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>
              <a:xfrm>
                <a:off x="3986225" y="4454652"/>
                <a:ext cx="33655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225" y="4454652"/>
                <a:ext cx="336550" cy="289823"/>
              </a:xfrm>
              <a:prstGeom prst="rect">
                <a:avLst/>
              </a:prstGeom>
              <a:blipFill>
                <a:blip r:embed="rId3"/>
                <a:stretch>
                  <a:fillRect l="-10909" r="-3636" b="-106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10"/>
          <p:cNvSpPr/>
          <p:nvPr/>
        </p:nvSpPr>
        <p:spPr>
          <a:xfrm>
            <a:off x="3839286" y="258084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1"/>
              <p:cNvSpPr txBox="1"/>
              <p:nvPr/>
            </p:nvSpPr>
            <p:spPr>
              <a:xfrm>
                <a:off x="4023309" y="2723388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309" y="2723388"/>
                <a:ext cx="262255" cy="289823"/>
              </a:xfrm>
              <a:prstGeom prst="rect">
                <a:avLst/>
              </a:prstGeom>
              <a:blipFill>
                <a:blip r:embed="rId4"/>
                <a:stretch>
                  <a:fillRect l="-16279" r="-9302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2"/>
          <p:cNvSpPr/>
          <p:nvPr/>
        </p:nvSpPr>
        <p:spPr>
          <a:xfrm>
            <a:off x="6251308" y="345536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6494576" y="3598164"/>
                <a:ext cx="14859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576" y="3598164"/>
                <a:ext cx="148590" cy="289823"/>
              </a:xfrm>
              <a:prstGeom prst="rect">
                <a:avLst/>
              </a:prstGeom>
              <a:blipFill>
                <a:blip r:embed="rId5"/>
                <a:stretch>
                  <a:fillRect l="-48000" r="-48000" b="-270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/>
          <p:cNvSpPr/>
          <p:nvPr/>
        </p:nvSpPr>
        <p:spPr>
          <a:xfrm>
            <a:off x="6919671" y="3718255"/>
            <a:ext cx="1433195" cy="114300"/>
          </a:xfrm>
          <a:custGeom>
            <a:avLst/>
            <a:gdLst/>
            <a:ahLst/>
            <a:cxnLst/>
            <a:rect l="l" t="t" r="r" b="b"/>
            <a:pathLst>
              <a:path w="1433195" h="114300">
                <a:moveTo>
                  <a:pt x="1318742" y="0"/>
                </a:moveTo>
                <a:lnTo>
                  <a:pt x="1318742" y="114300"/>
                </a:lnTo>
                <a:lnTo>
                  <a:pt x="1394942" y="76200"/>
                </a:lnTo>
                <a:lnTo>
                  <a:pt x="1337792" y="76200"/>
                </a:lnTo>
                <a:lnTo>
                  <a:pt x="1337792" y="38100"/>
                </a:lnTo>
                <a:lnTo>
                  <a:pt x="1394942" y="38100"/>
                </a:lnTo>
                <a:lnTo>
                  <a:pt x="1318742" y="0"/>
                </a:lnTo>
                <a:close/>
              </a:path>
              <a:path w="1433195" h="114300">
                <a:moveTo>
                  <a:pt x="131874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318742" y="76200"/>
                </a:lnTo>
                <a:lnTo>
                  <a:pt x="1318742" y="38100"/>
                </a:lnTo>
                <a:close/>
              </a:path>
              <a:path w="1433195" h="114300">
                <a:moveTo>
                  <a:pt x="1394942" y="38100"/>
                </a:moveTo>
                <a:lnTo>
                  <a:pt x="1337792" y="38100"/>
                </a:lnTo>
                <a:lnTo>
                  <a:pt x="1337792" y="76200"/>
                </a:lnTo>
                <a:lnTo>
                  <a:pt x="1394942" y="76200"/>
                </a:lnTo>
                <a:lnTo>
                  <a:pt x="1433042" y="57150"/>
                </a:lnTo>
                <a:lnTo>
                  <a:pt x="1394942" y="381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/>
              <p:cNvSpPr txBox="1"/>
              <p:nvPr/>
            </p:nvSpPr>
            <p:spPr>
              <a:xfrm>
                <a:off x="6075660" y="3050432"/>
                <a:ext cx="1135012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8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6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660" y="3050432"/>
                <a:ext cx="1135012" cy="289823"/>
              </a:xfrm>
              <a:prstGeom prst="rect">
                <a:avLst/>
              </a:prstGeom>
              <a:blipFill>
                <a:blip r:embed="rId6"/>
                <a:stretch>
                  <a:fillRect b="-354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17"/>
              <p:cNvSpPr txBox="1"/>
              <p:nvPr/>
            </p:nvSpPr>
            <p:spPr>
              <a:xfrm>
                <a:off x="4800600" y="5332739"/>
                <a:ext cx="2693644" cy="90454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7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5332739"/>
                <a:ext cx="2693644" cy="9045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5BF372CA-D1D4-4577-A41D-C3E01C3C63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29</a:t>
            </a:fld>
            <a:endParaRPr lang="en-SG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7887" y="269748"/>
            <a:ext cx="54565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What </a:t>
            </a:r>
            <a:r>
              <a:rPr spc="-265" dirty="0"/>
              <a:t>is </a:t>
            </a:r>
            <a:r>
              <a:rPr spc="-204" dirty="0"/>
              <a:t>Deep</a:t>
            </a:r>
            <a:r>
              <a:rPr spc="250" dirty="0"/>
              <a:t> </a:t>
            </a:r>
            <a:r>
              <a:rPr spc="-335" dirty="0"/>
              <a:t>Learning?</a:t>
            </a:r>
          </a:p>
        </p:txBody>
      </p:sp>
      <p:sp>
        <p:nvSpPr>
          <p:cNvPr id="3" name="object 3"/>
          <p:cNvSpPr/>
          <p:nvPr/>
        </p:nvSpPr>
        <p:spPr>
          <a:xfrm>
            <a:off x="569375" y="1412163"/>
            <a:ext cx="11053445" cy="4591685"/>
          </a:xfrm>
          <a:custGeom>
            <a:avLst/>
            <a:gdLst/>
            <a:ahLst/>
            <a:cxnLst/>
            <a:rect l="l" t="t" r="r" b="b"/>
            <a:pathLst>
              <a:path w="11053445" h="4591685">
                <a:moveTo>
                  <a:pt x="10814396" y="0"/>
                </a:moveTo>
                <a:lnTo>
                  <a:pt x="238846" y="0"/>
                </a:lnTo>
                <a:lnTo>
                  <a:pt x="190710" y="4852"/>
                </a:lnTo>
                <a:lnTo>
                  <a:pt x="145876" y="18769"/>
                </a:lnTo>
                <a:lnTo>
                  <a:pt x="105305" y="40791"/>
                </a:lnTo>
                <a:lnTo>
                  <a:pt x="69956" y="69956"/>
                </a:lnTo>
                <a:lnTo>
                  <a:pt x="40791" y="105305"/>
                </a:lnTo>
                <a:lnTo>
                  <a:pt x="18769" y="145877"/>
                </a:lnTo>
                <a:lnTo>
                  <a:pt x="4852" y="190711"/>
                </a:lnTo>
                <a:lnTo>
                  <a:pt x="0" y="238848"/>
                </a:lnTo>
                <a:lnTo>
                  <a:pt x="0" y="4352645"/>
                </a:lnTo>
                <a:lnTo>
                  <a:pt x="4852" y="4400781"/>
                </a:lnTo>
                <a:lnTo>
                  <a:pt x="18769" y="4445615"/>
                </a:lnTo>
                <a:lnTo>
                  <a:pt x="40791" y="4486186"/>
                </a:lnTo>
                <a:lnTo>
                  <a:pt x="69956" y="4521535"/>
                </a:lnTo>
                <a:lnTo>
                  <a:pt x="105305" y="4550700"/>
                </a:lnTo>
                <a:lnTo>
                  <a:pt x="145876" y="4572722"/>
                </a:lnTo>
                <a:lnTo>
                  <a:pt x="190710" y="4586639"/>
                </a:lnTo>
                <a:lnTo>
                  <a:pt x="238846" y="4591491"/>
                </a:lnTo>
                <a:lnTo>
                  <a:pt x="10814396" y="4591491"/>
                </a:lnTo>
                <a:lnTo>
                  <a:pt x="10862533" y="4586639"/>
                </a:lnTo>
                <a:lnTo>
                  <a:pt x="10907368" y="4572722"/>
                </a:lnTo>
                <a:lnTo>
                  <a:pt x="10947940" y="4550700"/>
                </a:lnTo>
                <a:lnTo>
                  <a:pt x="10983289" y="4521535"/>
                </a:lnTo>
                <a:lnTo>
                  <a:pt x="11012454" y="4486186"/>
                </a:lnTo>
                <a:lnTo>
                  <a:pt x="11034476" y="4445615"/>
                </a:lnTo>
                <a:lnTo>
                  <a:pt x="11048393" y="4400781"/>
                </a:lnTo>
                <a:lnTo>
                  <a:pt x="11053245" y="4352645"/>
                </a:lnTo>
                <a:lnTo>
                  <a:pt x="11053245" y="238848"/>
                </a:lnTo>
                <a:lnTo>
                  <a:pt x="11048393" y="190711"/>
                </a:lnTo>
                <a:lnTo>
                  <a:pt x="11034476" y="145877"/>
                </a:lnTo>
                <a:lnTo>
                  <a:pt x="11012454" y="105305"/>
                </a:lnTo>
                <a:lnTo>
                  <a:pt x="10983289" y="69956"/>
                </a:lnTo>
                <a:lnTo>
                  <a:pt x="10947940" y="40791"/>
                </a:lnTo>
                <a:lnTo>
                  <a:pt x="10907368" y="18769"/>
                </a:lnTo>
                <a:lnTo>
                  <a:pt x="10862533" y="4852"/>
                </a:lnTo>
                <a:lnTo>
                  <a:pt x="10814396" y="0"/>
                </a:lnTo>
                <a:close/>
              </a:path>
            </a:pathLst>
          </a:custGeom>
          <a:solidFill>
            <a:srgbClr val="0070C0">
              <a:alpha val="368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2923" y="2097100"/>
            <a:ext cx="7740015" cy="3907154"/>
          </a:xfrm>
          <a:custGeom>
            <a:avLst/>
            <a:gdLst/>
            <a:ahLst/>
            <a:cxnLst/>
            <a:rect l="l" t="t" r="r" b="b"/>
            <a:pathLst>
              <a:path w="7740015" h="3907154">
                <a:moveTo>
                  <a:pt x="7480376" y="0"/>
                </a:moveTo>
                <a:lnTo>
                  <a:pt x="259321" y="0"/>
                </a:lnTo>
                <a:lnTo>
                  <a:pt x="212708" y="4177"/>
                </a:lnTo>
                <a:lnTo>
                  <a:pt x="168836" y="16222"/>
                </a:lnTo>
                <a:lnTo>
                  <a:pt x="128437" y="35401"/>
                </a:lnTo>
                <a:lnTo>
                  <a:pt x="92244" y="60984"/>
                </a:lnTo>
                <a:lnTo>
                  <a:pt x="60989" y="92237"/>
                </a:lnTo>
                <a:lnTo>
                  <a:pt x="35405" y="128428"/>
                </a:lnTo>
                <a:lnTo>
                  <a:pt x="16223" y="168825"/>
                </a:lnTo>
                <a:lnTo>
                  <a:pt x="4178" y="212696"/>
                </a:lnTo>
                <a:lnTo>
                  <a:pt x="0" y="259308"/>
                </a:lnTo>
                <a:lnTo>
                  <a:pt x="0" y="3647235"/>
                </a:lnTo>
                <a:lnTo>
                  <a:pt x="4178" y="3693848"/>
                </a:lnTo>
                <a:lnTo>
                  <a:pt x="16223" y="3737720"/>
                </a:lnTo>
                <a:lnTo>
                  <a:pt x="35405" y="3778118"/>
                </a:lnTo>
                <a:lnTo>
                  <a:pt x="60989" y="3814311"/>
                </a:lnTo>
                <a:lnTo>
                  <a:pt x="92244" y="3845565"/>
                </a:lnTo>
                <a:lnTo>
                  <a:pt x="128437" y="3871149"/>
                </a:lnTo>
                <a:lnTo>
                  <a:pt x="168836" y="3890330"/>
                </a:lnTo>
                <a:lnTo>
                  <a:pt x="212708" y="3902376"/>
                </a:lnTo>
                <a:lnTo>
                  <a:pt x="259321" y="3906554"/>
                </a:lnTo>
                <a:lnTo>
                  <a:pt x="7480376" y="3906554"/>
                </a:lnTo>
                <a:lnTo>
                  <a:pt x="7526989" y="3902376"/>
                </a:lnTo>
                <a:lnTo>
                  <a:pt x="7570861" y="3890330"/>
                </a:lnTo>
                <a:lnTo>
                  <a:pt x="7611260" y="3871149"/>
                </a:lnTo>
                <a:lnTo>
                  <a:pt x="7647453" y="3845565"/>
                </a:lnTo>
                <a:lnTo>
                  <a:pt x="7678707" y="3814311"/>
                </a:lnTo>
                <a:lnTo>
                  <a:pt x="7704292" y="3778118"/>
                </a:lnTo>
                <a:lnTo>
                  <a:pt x="7723473" y="3737720"/>
                </a:lnTo>
                <a:lnTo>
                  <a:pt x="7735519" y="3693848"/>
                </a:lnTo>
                <a:lnTo>
                  <a:pt x="7739697" y="3647235"/>
                </a:lnTo>
                <a:lnTo>
                  <a:pt x="7739697" y="259308"/>
                </a:lnTo>
                <a:lnTo>
                  <a:pt x="7735519" y="212696"/>
                </a:lnTo>
                <a:lnTo>
                  <a:pt x="7723473" y="168825"/>
                </a:lnTo>
                <a:lnTo>
                  <a:pt x="7704292" y="128428"/>
                </a:lnTo>
                <a:lnTo>
                  <a:pt x="7678707" y="92237"/>
                </a:lnTo>
                <a:lnTo>
                  <a:pt x="7647453" y="60984"/>
                </a:lnTo>
                <a:lnTo>
                  <a:pt x="7611260" y="35401"/>
                </a:lnTo>
                <a:lnTo>
                  <a:pt x="7570861" y="16222"/>
                </a:lnTo>
                <a:lnTo>
                  <a:pt x="7526989" y="4177"/>
                </a:lnTo>
                <a:lnTo>
                  <a:pt x="7480376" y="0"/>
                </a:lnTo>
                <a:close/>
              </a:path>
            </a:pathLst>
          </a:custGeom>
          <a:solidFill>
            <a:srgbClr val="0070C0">
              <a:alpha val="368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59802" y="2749257"/>
            <a:ext cx="4163060" cy="3255010"/>
          </a:xfrm>
          <a:custGeom>
            <a:avLst/>
            <a:gdLst/>
            <a:ahLst/>
            <a:cxnLst/>
            <a:rect l="l" t="t" r="r" b="b"/>
            <a:pathLst>
              <a:path w="4163059" h="3255010">
                <a:moveTo>
                  <a:pt x="3865626" y="0"/>
                </a:moveTo>
                <a:lnTo>
                  <a:pt x="297192" y="0"/>
                </a:lnTo>
                <a:lnTo>
                  <a:pt x="248986" y="3889"/>
                </a:lnTo>
                <a:lnTo>
                  <a:pt x="203256" y="15151"/>
                </a:lnTo>
                <a:lnTo>
                  <a:pt x="160615" y="33172"/>
                </a:lnTo>
                <a:lnTo>
                  <a:pt x="121674" y="57341"/>
                </a:lnTo>
                <a:lnTo>
                  <a:pt x="87045" y="87045"/>
                </a:lnTo>
                <a:lnTo>
                  <a:pt x="57341" y="121674"/>
                </a:lnTo>
                <a:lnTo>
                  <a:pt x="33172" y="160615"/>
                </a:lnTo>
                <a:lnTo>
                  <a:pt x="15151" y="203256"/>
                </a:lnTo>
                <a:lnTo>
                  <a:pt x="3889" y="248986"/>
                </a:lnTo>
                <a:lnTo>
                  <a:pt x="0" y="297192"/>
                </a:lnTo>
                <a:lnTo>
                  <a:pt x="0" y="2957203"/>
                </a:lnTo>
                <a:lnTo>
                  <a:pt x="3889" y="3005410"/>
                </a:lnTo>
                <a:lnTo>
                  <a:pt x="15151" y="3051139"/>
                </a:lnTo>
                <a:lnTo>
                  <a:pt x="33172" y="3093780"/>
                </a:lnTo>
                <a:lnTo>
                  <a:pt x="57341" y="3132721"/>
                </a:lnTo>
                <a:lnTo>
                  <a:pt x="87045" y="3167350"/>
                </a:lnTo>
                <a:lnTo>
                  <a:pt x="121674" y="3197055"/>
                </a:lnTo>
                <a:lnTo>
                  <a:pt x="160615" y="3221224"/>
                </a:lnTo>
                <a:lnTo>
                  <a:pt x="203256" y="3239245"/>
                </a:lnTo>
                <a:lnTo>
                  <a:pt x="248986" y="3250506"/>
                </a:lnTo>
                <a:lnTo>
                  <a:pt x="297192" y="3254396"/>
                </a:lnTo>
                <a:lnTo>
                  <a:pt x="3865626" y="3254396"/>
                </a:lnTo>
                <a:lnTo>
                  <a:pt x="3913832" y="3250506"/>
                </a:lnTo>
                <a:lnTo>
                  <a:pt x="3959561" y="3239245"/>
                </a:lnTo>
                <a:lnTo>
                  <a:pt x="4002203" y="3221224"/>
                </a:lnTo>
                <a:lnTo>
                  <a:pt x="4041144" y="3197055"/>
                </a:lnTo>
                <a:lnTo>
                  <a:pt x="4075772" y="3167350"/>
                </a:lnTo>
                <a:lnTo>
                  <a:pt x="4105477" y="3132721"/>
                </a:lnTo>
                <a:lnTo>
                  <a:pt x="4129646" y="3093780"/>
                </a:lnTo>
                <a:lnTo>
                  <a:pt x="4147667" y="3051139"/>
                </a:lnTo>
                <a:lnTo>
                  <a:pt x="4158928" y="3005410"/>
                </a:lnTo>
                <a:lnTo>
                  <a:pt x="4162818" y="2957203"/>
                </a:lnTo>
                <a:lnTo>
                  <a:pt x="4162818" y="297192"/>
                </a:lnTo>
                <a:lnTo>
                  <a:pt x="4158928" y="248986"/>
                </a:lnTo>
                <a:lnTo>
                  <a:pt x="4147667" y="203256"/>
                </a:lnTo>
                <a:lnTo>
                  <a:pt x="4129646" y="160615"/>
                </a:lnTo>
                <a:lnTo>
                  <a:pt x="4105477" y="121674"/>
                </a:lnTo>
                <a:lnTo>
                  <a:pt x="4075772" y="87045"/>
                </a:lnTo>
                <a:lnTo>
                  <a:pt x="4041144" y="57341"/>
                </a:lnTo>
                <a:lnTo>
                  <a:pt x="4002203" y="33172"/>
                </a:lnTo>
                <a:lnTo>
                  <a:pt x="3959561" y="15151"/>
                </a:lnTo>
                <a:lnTo>
                  <a:pt x="3913832" y="3889"/>
                </a:lnTo>
                <a:lnTo>
                  <a:pt x="3865626" y="0"/>
                </a:lnTo>
                <a:close/>
              </a:path>
            </a:pathLst>
          </a:custGeom>
          <a:solidFill>
            <a:srgbClr val="0070C0">
              <a:alpha val="368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5338" y="1814066"/>
            <a:ext cx="2463800" cy="201168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445134" marR="311150" indent="-97790" algn="ctr">
              <a:lnSpc>
                <a:spcPts val="3310"/>
              </a:lnSpc>
              <a:spcBef>
                <a:spcPts val="250"/>
              </a:spcBef>
            </a:pPr>
            <a:r>
              <a:rPr sz="2800" spc="-110" dirty="0">
                <a:latin typeface="Arial"/>
                <a:cs typeface="Arial"/>
              </a:rPr>
              <a:t>A</a:t>
            </a:r>
            <a:r>
              <a:rPr sz="2000" spc="-110" dirty="0">
                <a:latin typeface="Arial"/>
                <a:cs typeface="Arial"/>
              </a:rPr>
              <a:t>RTIFICIAL  </a:t>
            </a:r>
            <a:r>
              <a:rPr sz="2800" spc="-80" dirty="0">
                <a:latin typeface="Arial"/>
                <a:cs typeface="Arial"/>
              </a:rPr>
              <a:t>I</a:t>
            </a:r>
            <a:r>
              <a:rPr sz="2000" spc="114" dirty="0">
                <a:latin typeface="Arial"/>
                <a:cs typeface="Arial"/>
              </a:rPr>
              <a:t>N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254" dirty="0">
                <a:latin typeface="Arial"/>
                <a:cs typeface="Arial"/>
              </a:rPr>
              <a:t>E</a:t>
            </a:r>
            <a:r>
              <a:rPr sz="2000" spc="-220" dirty="0">
                <a:latin typeface="Arial"/>
                <a:cs typeface="Arial"/>
              </a:rPr>
              <a:t>L</a:t>
            </a:r>
            <a:r>
              <a:rPr sz="2000" spc="-145" dirty="0">
                <a:latin typeface="Arial"/>
                <a:cs typeface="Arial"/>
              </a:rPr>
              <a:t>L</a:t>
            </a:r>
            <a:r>
              <a:rPr sz="2000" spc="-35" dirty="0">
                <a:latin typeface="Arial"/>
                <a:cs typeface="Arial"/>
              </a:rPr>
              <a:t>I</a:t>
            </a:r>
            <a:r>
              <a:rPr sz="2000" spc="-105" dirty="0">
                <a:latin typeface="Arial"/>
                <a:cs typeface="Arial"/>
              </a:rPr>
              <a:t>G</a:t>
            </a:r>
            <a:r>
              <a:rPr sz="2000" spc="-110" dirty="0">
                <a:latin typeface="Arial"/>
                <a:cs typeface="Arial"/>
              </a:rPr>
              <a:t>EN</a:t>
            </a:r>
            <a:r>
              <a:rPr sz="2000" spc="-35" dirty="0">
                <a:latin typeface="Arial"/>
                <a:cs typeface="Arial"/>
              </a:rPr>
              <a:t>C</a:t>
            </a:r>
            <a:r>
              <a:rPr sz="2000" spc="-335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2390"/>
              </a:spcBef>
            </a:pPr>
            <a:r>
              <a:rPr sz="1800" spc="-100" dirty="0">
                <a:latin typeface="Arial"/>
                <a:cs typeface="Arial"/>
              </a:rPr>
              <a:t>Any </a:t>
            </a:r>
            <a:r>
              <a:rPr sz="1800" spc="-105" dirty="0">
                <a:latin typeface="Arial"/>
                <a:cs typeface="Arial"/>
              </a:rPr>
              <a:t>technique </a:t>
            </a:r>
            <a:r>
              <a:rPr sz="1800" spc="-75" dirty="0">
                <a:latin typeface="Arial"/>
                <a:cs typeface="Arial"/>
              </a:rPr>
              <a:t>that </a:t>
            </a:r>
            <a:r>
              <a:rPr sz="1800" spc="-160" dirty="0">
                <a:latin typeface="Arial"/>
                <a:cs typeface="Arial"/>
              </a:rPr>
              <a:t>enables  </a:t>
            </a:r>
            <a:r>
              <a:rPr sz="1800" spc="-95" dirty="0">
                <a:latin typeface="Arial"/>
                <a:cs typeface="Arial"/>
              </a:rPr>
              <a:t>computers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105" dirty="0">
                <a:latin typeface="Arial"/>
                <a:cs typeface="Arial"/>
              </a:rPr>
              <a:t>mimic  </a:t>
            </a:r>
            <a:r>
              <a:rPr sz="1800" spc="-145" dirty="0">
                <a:latin typeface="Arial"/>
                <a:cs typeface="Arial"/>
              </a:rPr>
              <a:t>human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10" dirty="0">
                <a:latin typeface="Arial"/>
                <a:cs typeface="Arial"/>
              </a:rPr>
              <a:t>behavior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01496" y="4075176"/>
            <a:ext cx="2039112" cy="1572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73079" y="2460243"/>
            <a:ext cx="2589530" cy="1259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latin typeface="Arial"/>
                <a:cs typeface="Arial"/>
              </a:rPr>
              <a:t>M</a:t>
            </a:r>
            <a:r>
              <a:rPr sz="2000" spc="-75" dirty="0">
                <a:latin typeface="Arial"/>
                <a:cs typeface="Arial"/>
              </a:rPr>
              <a:t>ACHINE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L</a:t>
            </a:r>
            <a:r>
              <a:rPr sz="2000" spc="-85" dirty="0">
                <a:latin typeface="Arial"/>
                <a:cs typeface="Arial"/>
              </a:rPr>
              <a:t>EARNING</a:t>
            </a:r>
            <a:endParaRPr sz="2000" dirty="0">
              <a:latin typeface="Arial"/>
              <a:cs typeface="Arial"/>
            </a:endParaRPr>
          </a:p>
          <a:p>
            <a:pPr marL="12700" marR="30480" algn="ctr">
              <a:lnSpc>
                <a:spcPct val="102200"/>
              </a:lnSpc>
              <a:spcBef>
                <a:spcPts val="1935"/>
              </a:spcBef>
            </a:pPr>
            <a:r>
              <a:rPr sz="1800" spc="-60" dirty="0">
                <a:latin typeface="Arial"/>
                <a:cs typeface="Arial"/>
              </a:rPr>
              <a:t>Ability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105" dirty="0">
                <a:latin typeface="Arial"/>
                <a:cs typeface="Arial"/>
              </a:rPr>
              <a:t>learn </a:t>
            </a:r>
            <a:r>
              <a:rPr sz="1800" spc="-45" dirty="0">
                <a:latin typeface="Arial"/>
                <a:cs typeface="Arial"/>
              </a:rPr>
              <a:t>without  </a:t>
            </a:r>
            <a:r>
              <a:rPr sz="1800" spc="-85" dirty="0">
                <a:latin typeface="Arial"/>
                <a:cs typeface="Arial"/>
              </a:rPr>
              <a:t>explicitly </a:t>
            </a:r>
            <a:r>
              <a:rPr sz="1800" spc="-130" dirty="0">
                <a:latin typeface="Arial"/>
                <a:cs typeface="Arial"/>
              </a:rPr>
              <a:t>being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programmed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88095" y="4431791"/>
            <a:ext cx="2313431" cy="1216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98738" y="2739190"/>
            <a:ext cx="2903220" cy="1355090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439420">
              <a:lnSpc>
                <a:spcPct val="100000"/>
              </a:lnSpc>
              <a:spcBef>
                <a:spcPts val="1764"/>
              </a:spcBef>
            </a:pPr>
            <a:r>
              <a:rPr sz="2800" spc="-229" dirty="0">
                <a:latin typeface="Arial"/>
                <a:cs typeface="Arial"/>
              </a:rPr>
              <a:t>D</a:t>
            </a:r>
            <a:r>
              <a:rPr sz="2000" spc="-229" dirty="0">
                <a:latin typeface="Arial"/>
                <a:cs typeface="Arial"/>
              </a:rPr>
              <a:t>EEP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L</a:t>
            </a:r>
            <a:r>
              <a:rPr sz="2000" spc="-85" dirty="0">
                <a:latin typeface="Arial"/>
                <a:cs typeface="Arial"/>
              </a:rPr>
              <a:t>EARNING</a:t>
            </a:r>
            <a:endParaRPr sz="2000">
              <a:latin typeface="Arial"/>
              <a:cs typeface="Arial"/>
            </a:endParaRPr>
          </a:p>
          <a:p>
            <a:pPr marL="12065" marR="5080" algn="ctr">
              <a:lnSpc>
                <a:spcPct val="102200"/>
              </a:lnSpc>
              <a:spcBef>
                <a:spcPts val="1025"/>
              </a:spcBef>
            </a:pPr>
            <a:r>
              <a:rPr sz="1800" spc="-90" dirty="0">
                <a:latin typeface="Arial"/>
                <a:cs typeface="Arial"/>
              </a:rPr>
              <a:t>Extract </a:t>
            </a:r>
            <a:r>
              <a:rPr sz="1800" spc="-95" dirty="0">
                <a:latin typeface="Arial"/>
                <a:cs typeface="Arial"/>
              </a:rPr>
              <a:t>patterns </a:t>
            </a:r>
            <a:r>
              <a:rPr sz="1800" spc="-55" dirty="0">
                <a:latin typeface="Arial"/>
                <a:cs typeface="Arial"/>
              </a:rPr>
              <a:t>from </a:t>
            </a:r>
            <a:r>
              <a:rPr sz="1800" spc="-135" dirty="0">
                <a:latin typeface="Arial"/>
                <a:cs typeface="Arial"/>
              </a:rPr>
              <a:t>data </a:t>
            </a:r>
            <a:r>
              <a:rPr sz="1800" spc="-160" dirty="0">
                <a:latin typeface="Arial"/>
                <a:cs typeface="Arial"/>
              </a:rPr>
              <a:t>using  </a:t>
            </a:r>
            <a:r>
              <a:rPr sz="1800" spc="-110" dirty="0">
                <a:latin typeface="Arial"/>
                <a:cs typeface="Arial"/>
              </a:rPr>
              <a:t>neural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36008" y="4133088"/>
            <a:ext cx="2069591" cy="1639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256AC5D-17B5-43B0-80BE-F241FCDB72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3</a:t>
            </a:fld>
            <a:endParaRPr lang="en-SG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0940" y="269748"/>
            <a:ext cx="56705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Multi </a:t>
            </a:r>
            <a:r>
              <a:rPr spc="-15" dirty="0"/>
              <a:t>Output</a:t>
            </a:r>
            <a:r>
              <a:rPr spc="10" dirty="0"/>
              <a:t> </a:t>
            </a:r>
            <a:r>
              <a:rPr spc="-175" dirty="0"/>
              <a:t>Perceptron</a:t>
            </a:r>
          </a:p>
        </p:txBody>
      </p:sp>
      <p:sp>
        <p:nvSpPr>
          <p:cNvPr id="3" name="object 3"/>
          <p:cNvSpPr/>
          <p:nvPr/>
        </p:nvSpPr>
        <p:spPr>
          <a:xfrm>
            <a:off x="4488650" y="3291992"/>
            <a:ext cx="1777364" cy="475615"/>
          </a:xfrm>
          <a:custGeom>
            <a:avLst/>
            <a:gdLst/>
            <a:ahLst/>
            <a:cxnLst/>
            <a:rect l="l" t="t" r="r" b="b"/>
            <a:pathLst>
              <a:path w="1777364" h="475614">
                <a:moveTo>
                  <a:pt x="1661619" y="37044"/>
                </a:moveTo>
                <a:lnTo>
                  <a:pt x="0" y="438162"/>
                </a:lnTo>
                <a:lnTo>
                  <a:pt x="8940" y="475195"/>
                </a:lnTo>
                <a:lnTo>
                  <a:pt x="1670558" y="74078"/>
                </a:lnTo>
                <a:lnTo>
                  <a:pt x="1661619" y="37044"/>
                </a:lnTo>
                <a:close/>
              </a:path>
              <a:path w="1777364" h="475614">
                <a:moveTo>
                  <a:pt x="1772638" y="32575"/>
                </a:moveTo>
                <a:lnTo>
                  <a:pt x="1680133" y="32575"/>
                </a:lnTo>
                <a:lnTo>
                  <a:pt x="1689074" y="69608"/>
                </a:lnTo>
                <a:lnTo>
                  <a:pt x="1670558" y="74078"/>
                </a:lnTo>
                <a:lnTo>
                  <a:pt x="1679498" y="111112"/>
                </a:lnTo>
                <a:lnTo>
                  <a:pt x="1772638" y="32575"/>
                </a:lnTo>
                <a:close/>
              </a:path>
              <a:path w="1777364" h="475614">
                <a:moveTo>
                  <a:pt x="1680133" y="32575"/>
                </a:moveTo>
                <a:lnTo>
                  <a:pt x="1661619" y="37044"/>
                </a:lnTo>
                <a:lnTo>
                  <a:pt x="1670558" y="74078"/>
                </a:lnTo>
                <a:lnTo>
                  <a:pt x="1689074" y="69608"/>
                </a:lnTo>
                <a:lnTo>
                  <a:pt x="1680133" y="32575"/>
                </a:lnTo>
                <a:close/>
              </a:path>
              <a:path w="1777364" h="475614">
                <a:moveTo>
                  <a:pt x="1652676" y="0"/>
                </a:moveTo>
                <a:lnTo>
                  <a:pt x="1661619" y="37044"/>
                </a:lnTo>
                <a:lnTo>
                  <a:pt x="1680133" y="32575"/>
                </a:lnTo>
                <a:lnTo>
                  <a:pt x="1772638" y="32575"/>
                </a:lnTo>
                <a:lnTo>
                  <a:pt x="1777187" y="28740"/>
                </a:lnTo>
                <a:lnTo>
                  <a:pt x="165267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89665" y="2864104"/>
            <a:ext cx="1776730" cy="381000"/>
          </a:xfrm>
          <a:custGeom>
            <a:avLst/>
            <a:gdLst/>
            <a:ahLst/>
            <a:cxnLst/>
            <a:rect l="l" t="t" r="r" b="b"/>
            <a:pathLst>
              <a:path w="1776729" h="381000">
                <a:moveTo>
                  <a:pt x="1660312" y="343321"/>
                </a:moveTo>
                <a:lnTo>
                  <a:pt x="1653413" y="380784"/>
                </a:lnTo>
                <a:lnTo>
                  <a:pt x="1771032" y="346773"/>
                </a:lnTo>
                <a:lnTo>
                  <a:pt x="1679054" y="346773"/>
                </a:lnTo>
                <a:lnTo>
                  <a:pt x="1660312" y="343321"/>
                </a:lnTo>
                <a:close/>
              </a:path>
              <a:path w="1776729" h="381000">
                <a:moveTo>
                  <a:pt x="1667213" y="305844"/>
                </a:moveTo>
                <a:lnTo>
                  <a:pt x="1660312" y="343321"/>
                </a:lnTo>
                <a:lnTo>
                  <a:pt x="1679054" y="346773"/>
                </a:lnTo>
                <a:lnTo>
                  <a:pt x="1685950" y="309295"/>
                </a:lnTo>
                <a:lnTo>
                  <a:pt x="1667213" y="305844"/>
                </a:lnTo>
                <a:close/>
              </a:path>
              <a:path w="1776729" h="381000">
                <a:moveTo>
                  <a:pt x="1674114" y="268376"/>
                </a:moveTo>
                <a:lnTo>
                  <a:pt x="1667213" y="305844"/>
                </a:lnTo>
                <a:lnTo>
                  <a:pt x="1685950" y="309295"/>
                </a:lnTo>
                <a:lnTo>
                  <a:pt x="1679054" y="346773"/>
                </a:lnTo>
                <a:lnTo>
                  <a:pt x="1771032" y="346773"/>
                </a:lnTo>
                <a:lnTo>
                  <a:pt x="1776171" y="345287"/>
                </a:lnTo>
                <a:lnTo>
                  <a:pt x="1674114" y="268376"/>
                </a:lnTo>
                <a:close/>
              </a:path>
              <a:path w="1776729" h="381000">
                <a:moveTo>
                  <a:pt x="6896" y="0"/>
                </a:moveTo>
                <a:lnTo>
                  <a:pt x="0" y="37477"/>
                </a:lnTo>
                <a:lnTo>
                  <a:pt x="1660312" y="343321"/>
                </a:lnTo>
                <a:lnTo>
                  <a:pt x="1667213" y="305844"/>
                </a:lnTo>
                <a:lnTo>
                  <a:pt x="689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82566" y="3435134"/>
            <a:ext cx="1783714" cy="1195705"/>
          </a:xfrm>
          <a:custGeom>
            <a:avLst/>
            <a:gdLst/>
            <a:ahLst/>
            <a:cxnLst/>
            <a:rect l="l" t="t" r="r" b="b"/>
            <a:pathLst>
              <a:path w="1783714" h="1195704">
                <a:moveTo>
                  <a:pt x="1677563" y="47454"/>
                </a:moveTo>
                <a:lnTo>
                  <a:pt x="0" y="1163497"/>
                </a:lnTo>
                <a:lnTo>
                  <a:pt x="21094" y="1195222"/>
                </a:lnTo>
                <a:lnTo>
                  <a:pt x="1698663" y="79170"/>
                </a:lnTo>
                <a:lnTo>
                  <a:pt x="1677563" y="47454"/>
                </a:lnTo>
                <a:close/>
              </a:path>
              <a:path w="1783714" h="1195704">
                <a:moveTo>
                  <a:pt x="1762137" y="36906"/>
                </a:moveTo>
                <a:lnTo>
                  <a:pt x="1693417" y="36906"/>
                </a:lnTo>
                <a:lnTo>
                  <a:pt x="1714525" y="68618"/>
                </a:lnTo>
                <a:lnTo>
                  <a:pt x="1698663" y="79170"/>
                </a:lnTo>
                <a:lnTo>
                  <a:pt x="1719770" y="110896"/>
                </a:lnTo>
                <a:lnTo>
                  <a:pt x="1762137" y="36906"/>
                </a:lnTo>
                <a:close/>
              </a:path>
              <a:path w="1783714" h="1195704">
                <a:moveTo>
                  <a:pt x="1693417" y="36906"/>
                </a:moveTo>
                <a:lnTo>
                  <a:pt x="1677563" y="47454"/>
                </a:lnTo>
                <a:lnTo>
                  <a:pt x="1698663" y="79170"/>
                </a:lnTo>
                <a:lnTo>
                  <a:pt x="1714525" y="68618"/>
                </a:lnTo>
                <a:lnTo>
                  <a:pt x="1693417" y="36906"/>
                </a:lnTo>
                <a:close/>
              </a:path>
              <a:path w="1783714" h="1195704">
                <a:moveTo>
                  <a:pt x="1783270" y="0"/>
                </a:moveTo>
                <a:lnTo>
                  <a:pt x="1656460" y="15735"/>
                </a:lnTo>
                <a:lnTo>
                  <a:pt x="1677563" y="47454"/>
                </a:lnTo>
                <a:lnTo>
                  <a:pt x="1693417" y="36906"/>
                </a:lnTo>
                <a:lnTo>
                  <a:pt x="1762137" y="36906"/>
                </a:lnTo>
                <a:lnTo>
                  <a:pt x="1783270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53040" y="342863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4034104" y="3570732"/>
                <a:ext cx="268605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104" y="3570732"/>
                <a:ext cx="268605" cy="313484"/>
              </a:xfrm>
              <a:prstGeom prst="rect">
                <a:avLst/>
              </a:prstGeom>
              <a:blipFill>
                <a:blip r:embed="rId2"/>
                <a:stretch>
                  <a:fillRect l="-20455" r="-18182" b="-196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8"/>
          <p:cNvSpPr/>
          <p:nvPr/>
        </p:nvSpPr>
        <p:spPr>
          <a:xfrm>
            <a:off x="3853040" y="429445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>
              <a:xfrm>
                <a:off x="3999979" y="4436364"/>
                <a:ext cx="336550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979" y="4436364"/>
                <a:ext cx="336550" cy="313484"/>
              </a:xfrm>
              <a:prstGeom prst="rect">
                <a:avLst/>
              </a:prstGeom>
              <a:blipFill>
                <a:blip r:embed="rId3"/>
                <a:stretch>
                  <a:fillRect l="-14545" r="-10909" b="-156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10"/>
          <p:cNvSpPr/>
          <p:nvPr/>
        </p:nvSpPr>
        <p:spPr>
          <a:xfrm>
            <a:off x="3853040" y="256280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1"/>
              <p:cNvSpPr txBox="1"/>
              <p:nvPr/>
            </p:nvSpPr>
            <p:spPr>
              <a:xfrm>
                <a:off x="4037063" y="2705100"/>
                <a:ext cx="262255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063" y="2705100"/>
                <a:ext cx="262255" cy="313484"/>
              </a:xfrm>
              <a:prstGeom prst="rect">
                <a:avLst/>
              </a:prstGeom>
              <a:blipFill>
                <a:blip r:embed="rId4"/>
                <a:stretch>
                  <a:fillRect l="-18605" r="-18605" b="-196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2"/>
          <p:cNvSpPr/>
          <p:nvPr/>
        </p:nvSpPr>
        <p:spPr>
          <a:xfrm>
            <a:off x="6265836" y="386000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6409766" y="3961359"/>
                <a:ext cx="423227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766" y="3961359"/>
                <a:ext cx="423227" cy="320601"/>
              </a:xfrm>
              <a:prstGeom prst="rect">
                <a:avLst/>
              </a:prstGeom>
              <a:blipFill>
                <a:blip r:embed="rId5"/>
                <a:stretch>
                  <a:fillRect l="-2857" b="-288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bject 15"/>
          <p:cNvSpPr/>
          <p:nvPr/>
        </p:nvSpPr>
        <p:spPr>
          <a:xfrm>
            <a:off x="6265836" y="300069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/>
              <p:cNvSpPr txBox="1"/>
              <p:nvPr/>
            </p:nvSpPr>
            <p:spPr>
              <a:xfrm>
                <a:off x="6458089" y="3144012"/>
                <a:ext cx="148590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6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089" y="3144012"/>
                <a:ext cx="148590" cy="320601"/>
              </a:xfrm>
              <a:prstGeom prst="rect">
                <a:avLst/>
              </a:prstGeom>
              <a:blipFill>
                <a:blip r:embed="rId6"/>
                <a:stretch>
                  <a:fillRect l="-52000" r="-108000" b="-288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18"/>
          <p:cNvSpPr/>
          <p:nvPr/>
        </p:nvSpPr>
        <p:spPr>
          <a:xfrm>
            <a:off x="4482528" y="2867012"/>
            <a:ext cx="1783714" cy="1202055"/>
          </a:xfrm>
          <a:custGeom>
            <a:avLst/>
            <a:gdLst/>
            <a:ahLst/>
            <a:cxnLst/>
            <a:rect l="l" t="t" r="r" b="b"/>
            <a:pathLst>
              <a:path w="1783714" h="1202054">
                <a:moveTo>
                  <a:pt x="1677719" y="1153978"/>
                </a:moveTo>
                <a:lnTo>
                  <a:pt x="1656537" y="1185646"/>
                </a:lnTo>
                <a:lnTo>
                  <a:pt x="1783308" y="1201699"/>
                </a:lnTo>
                <a:lnTo>
                  <a:pt x="1762170" y="1164564"/>
                </a:lnTo>
                <a:lnTo>
                  <a:pt x="1693545" y="1164564"/>
                </a:lnTo>
                <a:lnTo>
                  <a:pt x="1677719" y="1153978"/>
                </a:lnTo>
                <a:close/>
              </a:path>
              <a:path w="1783714" h="1202054">
                <a:moveTo>
                  <a:pt x="1698899" y="1122314"/>
                </a:moveTo>
                <a:lnTo>
                  <a:pt x="1677719" y="1153978"/>
                </a:lnTo>
                <a:lnTo>
                  <a:pt x="1693545" y="1164564"/>
                </a:lnTo>
                <a:lnTo>
                  <a:pt x="1714728" y="1132903"/>
                </a:lnTo>
                <a:lnTo>
                  <a:pt x="1698899" y="1122314"/>
                </a:lnTo>
                <a:close/>
              </a:path>
              <a:path w="1783714" h="1202054">
                <a:moveTo>
                  <a:pt x="1720088" y="1090637"/>
                </a:moveTo>
                <a:lnTo>
                  <a:pt x="1698899" y="1122314"/>
                </a:lnTo>
                <a:lnTo>
                  <a:pt x="1714728" y="1132903"/>
                </a:lnTo>
                <a:lnTo>
                  <a:pt x="1693545" y="1164564"/>
                </a:lnTo>
                <a:lnTo>
                  <a:pt x="1762170" y="1164564"/>
                </a:lnTo>
                <a:lnTo>
                  <a:pt x="1720088" y="1090637"/>
                </a:lnTo>
                <a:close/>
              </a:path>
              <a:path w="1783714" h="1202054">
                <a:moveTo>
                  <a:pt x="21183" y="0"/>
                </a:moveTo>
                <a:lnTo>
                  <a:pt x="0" y="31661"/>
                </a:lnTo>
                <a:lnTo>
                  <a:pt x="1677719" y="1153978"/>
                </a:lnTo>
                <a:lnTo>
                  <a:pt x="1698899" y="1122314"/>
                </a:lnTo>
                <a:lnTo>
                  <a:pt x="2118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88611" y="3730155"/>
            <a:ext cx="1777364" cy="478790"/>
          </a:xfrm>
          <a:custGeom>
            <a:avLst/>
            <a:gdLst/>
            <a:ahLst/>
            <a:cxnLst/>
            <a:rect l="l" t="t" r="r" b="b"/>
            <a:pathLst>
              <a:path w="1777364" h="478789">
                <a:moveTo>
                  <a:pt x="1661673" y="441370"/>
                </a:moveTo>
                <a:lnTo>
                  <a:pt x="1652663" y="478396"/>
                </a:lnTo>
                <a:lnTo>
                  <a:pt x="1777225" y="449884"/>
                </a:lnTo>
                <a:lnTo>
                  <a:pt x="1772483" y="445871"/>
                </a:lnTo>
                <a:lnTo>
                  <a:pt x="1680171" y="445871"/>
                </a:lnTo>
                <a:lnTo>
                  <a:pt x="1661673" y="441370"/>
                </a:lnTo>
                <a:close/>
              </a:path>
              <a:path w="1777364" h="478789">
                <a:moveTo>
                  <a:pt x="1670679" y="404359"/>
                </a:moveTo>
                <a:lnTo>
                  <a:pt x="1661673" y="441370"/>
                </a:lnTo>
                <a:lnTo>
                  <a:pt x="1680171" y="445871"/>
                </a:lnTo>
                <a:lnTo>
                  <a:pt x="1689188" y="408863"/>
                </a:lnTo>
                <a:lnTo>
                  <a:pt x="1670679" y="404359"/>
                </a:lnTo>
                <a:close/>
              </a:path>
              <a:path w="1777364" h="478789">
                <a:moveTo>
                  <a:pt x="1679689" y="367334"/>
                </a:moveTo>
                <a:lnTo>
                  <a:pt x="1670679" y="404359"/>
                </a:lnTo>
                <a:lnTo>
                  <a:pt x="1689188" y="408863"/>
                </a:lnTo>
                <a:lnTo>
                  <a:pt x="1680171" y="445871"/>
                </a:lnTo>
                <a:lnTo>
                  <a:pt x="1772483" y="445871"/>
                </a:lnTo>
                <a:lnTo>
                  <a:pt x="1679689" y="367334"/>
                </a:lnTo>
                <a:close/>
              </a:path>
              <a:path w="1777364" h="478789">
                <a:moveTo>
                  <a:pt x="9004" y="0"/>
                </a:moveTo>
                <a:lnTo>
                  <a:pt x="0" y="37020"/>
                </a:lnTo>
                <a:lnTo>
                  <a:pt x="1661673" y="441370"/>
                </a:lnTo>
                <a:lnTo>
                  <a:pt x="1670679" y="404359"/>
                </a:lnTo>
                <a:lnTo>
                  <a:pt x="900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89805" y="4265891"/>
            <a:ext cx="1776095" cy="367665"/>
          </a:xfrm>
          <a:custGeom>
            <a:avLst/>
            <a:gdLst/>
            <a:ahLst/>
            <a:cxnLst/>
            <a:rect l="l" t="t" r="r" b="b"/>
            <a:pathLst>
              <a:path w="1776095" h="367664">
                <a:moveTo>
                  <a:pt x="1660160" y="37518"/>
                </a:moveTo>
                <a:lnTo>
                  <a:pt x="0" y="329831"/>
                </a:lnTo>
                <a:lnTo>
                  <a:pt x="6616" y="367360"/>
                </a:lnTo>
                <a:lnTo>
                  <a:pt x="1666770" y="75045"/>
                </a:lnTo>
                <a:lnTo>
                  <a:pt x="1660160" y="37518"/>
                </a:lnTo>
                <a:close/>
              </a:path>
              <a:path w="1776095" h="367664">
                <a:moveTo>
                  <a:pt x="1768480" y="34213"/>
                </a:moveTo>
                <a:lnTo>
                  <a:pt x="1678927" y="34213"/>
                </a:lnTo>
                <a:lnTo>
                  <a:pt x="1685531" y="71742"/>
                </a:lnTo>
                <a:lnTo>
                  <a:pt x="1666770" y="75045"/>
                </a:lnTo>
                <a:lnTo>
                  <a:pt x="1673377" y="112560"/>
                </a:lnTo>
                <a:lnTo>
                  <a:pt x="1776031" y="36461"/>
                </a:lnTo>
                <a:lnTo>
                  <a:pt x="1768480" y="34213"/>
                </a:lnTo>
                <a:close/>
              </a:path>
              <a:path w="1776095" h="367664">
                <a:moveTo>
                  <a:pt x="1678927" y="34213"/>
                </a:moveTo>
                <a:lnTo>
                  <a:pt x="1660160" y="37518"/>
                </a:lnTo>
                <a:lnTo>
                  <a:pt x="1666770" y="75045"/>
                </a:lnTo>
                <a:lnTo>
                  <a:pt x="1685531" y="71742"/>
                </a:lnTo>
                <a:lnTo>
                  <a:pt x="1678927" y="34213"/>
                </a:lnTo>
                <a:close/>
              </a:path>
              <a:path w="1776095" h="367664">
                <a:moveTo>
                  <a:pt x="1653552" y="0"/>
                </a:moveTo>
                <a:lnTo>
                  <a:pt x="1660160" y="37518"/>
                </a:lnTo>
                <a:lnTo>
                  <a:pt x="1678927" y="34213"/>
                </a:lnTo>
                <a:lnTo>
                  <a:pt x="1768480" y="34213"/>
                </a:lnTo>
                <a:lnTo>
                  <a:pt x="1653552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05917" y="3263582"/>
            <a:ext cx="1433195" cy="114300"/>
          </a:xfrm>
          <a:custGeom>
            <a:avLst/>
            <a:gdLst/>
            <a:ahLst/>
            <a:cxnLst/>
            <a:rect l="l" t="t" r="r" b="b"/>
            <a:pathLst>
              <a:path w="1433195" h="114300">
                <a:moveTo>
                  <a:pt x="1318742" y="0"/>
                </a:moveTo>
                <a:lnTo>
                  <a:pt x="1318742" y="114300"/>
                </a:lnTo>
                <a:lnTo>
                  <a:pt x="1394942" y="76200"/>
                </a:lnTo>
                <a:lnTo>
                  <a:pt x="1337792" y="76200"/>
                </a:lnTo>
                <a:lnTo>
                  <a:pt x="1337792" y="38100"/>
                </a:lnTo>
                <a:lnTo>
                  <a:pt x="1394942" y="38100"/>
                </a:lnTo>
                <a:lnTo>
                  <a:pt x="1318742" y="0"/>
                </a:lnTo>
                <a:close/>
              </a:path>
              <a:path w="1433195" h="114300">
                <a:moveTo>
                  <a:pt x="131874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318742" y="76200"/>
                </a:lnTo>
                <a:lnTo>
                  <a:pt x="1318742" y="38100"/>
                </a:lnTo>
                <a:close/>
              </a:path>
              <a:path w="1433195" h="114300">
                <a:moveTo>
                  <a:pt x="1394942" y="38100"/>
                </a:moveTo>
                <a:lnTo>
                  <a:pt x="1337792" y="38100"/>
                </a:lnTo>
                <a:lnTo>
                  <a:pt x="1337792" y="76200"/>
                </a:lnTo>
                <a:lnTo>
                  <a:pt x="1394942" y="76200"/>
                </a:lnTo>
                <a:lnTo>
                  <a:pt x="1433042" y="57150"/>
                </a:lnTo>
                <a:lnTo>
                  <a:pt x="1394942" y="381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05917" y="4122889"/>
            <a:ext cx="1433195" cy="114300"/>
          </a:xfrm>
          <a:custGeom>
            <a:avLst/>
            <a:gdLst/>
            <a:ahLst/>
            <a:cxnLst/>
            <a:rect l="l" t="t" r="r" b="b"/>
            <a:pathLst>
              <a:path w="1433195" h="114300">
                <a:moveTo>
                  <a:pt x="1318742" y="0"/>
                </a:moveTo>
                <a:lnTo>
                  <a:pt x="1318742" y="114300"/>
                </a:lnTo>
                <a:lnTo>
                  <a:pt x="1394942" y="76200"/>
                </a:lnTo>
                <a:lnTo>
                  <a:pt x="1337792" y="76200"/>
                </a:lnTo>
                <a:lnTo>
                  <a:pt x="1337792" y="38100"/>
                </a:lnTo>
                <a:lnTo>
                  <a:pt x="1394942" y="38100"/>
                </a:lnTo>
                <a:lnTo>
                  <a:pt x="1318742" y="0"/>
                </a:lnTo>
                <a:close/>
              </a:path>
              <a:path w="1433195" h="114300">
                <a:moveTo>
                  <a:pt x="131874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318742" y="76200"/>
                </a:lnTo>
                <a:lnTo>
                  <a:pt x="1318742" y="38100"/>
                </a:lnTo>
                <a:close/>
              </a:path>
              <a:path w="1433195" h="114300">
                <a:moveTo>
                  <a:pt x="1394942" y="38100"/>
                </a:moveTo>
                <a:lnTo>
                  <a:pt x="1337792" y="38100"/>
                </a:lnTo>
                <a:lnTo>
                  <a:pt x="1337792" y="76200"/>
                </a:lnTo>
                <a:lnTo>
                  <a:pt x="1394942" y="76200"/>
                </a:lnTo>
                <a:lnTo>
                  <a:pt x="1433042" y="57150"/>
                </a:lnTo>
                <a:lnTo>
                  <a:pt x="1394942" y="381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A086930F-2DA9-450F-AC57-536BD39EF2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30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bject 17">
                <a:extLst>
                  <a:ext uri="{FF2B5EF4-FFF2-40B4-BE49-F238E27FC236}">
                    <a16:creationId xmlns:a16="http://schemas.microsoft.com/office/drawing/2014/main" id="{080505BB-10BC-438B-8902-B8C6AD99EE37}"/>
                  </a:ext>
                </a:extLst>
              </p:cNvPr>
              <p:cNvSpPr txBox="1"/>
              <p:nvPr/>
            </p:nvSpPr>
            <p:spPr>
              <a:xfrm>
                <a:off x="5111267" y="5253694"/>
                <a:ext cx="2693644" cy="90454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lang="en-SG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40" name="object 17">
                <a:extLst>
                  <a:ext uri="{FF2B5EF4-FFF2-40B4-BE49-F238E27FC236}">
                    <a16:creationId xmlns:a16="http://schemas.microsoft.com/office/drawing/2014/main" id="{080505BB-10BC-438B-8902-B8C6AD99E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267" y="5253694"/>
                <a:ext cx="2693644" cy="9045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6350887" y="2137473"/>
            <a:ext cx="1786013" cy="30334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052" y="269748"/>
            <a:ext cx="66332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Single </a:t>
            </a:r>
            <a:r>
              <a:rPr spc="-295" dirty="0"/>
              <a:t>Layer </a:t>
            </a:r>
            <a:r>
              <a:rPr spc="-110" dirty="0"/>
              <a:t>Neural</a:t>
            </a:r>
            <a:r>
              <a:rPr spc="-254" dirty="0"/>
              <a:t> </a:t>
            </a:r>
            <a:r>
              <a:rPr spc="25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3934078" y="3176219"/>
            <a:ext cx="1777364" cy="475615"/>
          </a:xfrm>
          <a:custGeom>
            <a:avLst/>
            <a:gdLst/>
            <a:ahLst/>
            <a:cxnLst/>
            <a:rect l="l" t="t" r="r" b="b"/>
            <a:pathLst>
              <a:path w="1777364" h="475614">
                <a:moveTo>
                  <a:pt x="1661617" y="37035"/>
                </a:moveTo>
                <a:lnTo>
                  <a:pt x="0" y="438150"/>
                </a:lnTo>
                <a:lnTo>
                  <a:pt x="8940" y="475183"/>
                </a:lnTo>
                <a:lnTo>
                  <a:pt x="1670558" y="74068"/>
                </a:lnTo>
                <a:lnTo>
                  <a:pt x="1661617" y="37035"/>
                </a:lnTo>
                <a:close/>
              </a:path>
              <a:path w="1777364" h="475614">
                <a:moveTo>
                  <a:pt x="1772650" y="32562"/>
                </a:moveTo>
                <a:lnTo>
                  <a:pt x="1680146" y="32562"/>
                </a:lnTo>
                <a:lnTo>
                  <a:pt x="1689087" y="69596"/>
                </a:lnTo>
                <a:lnTo>
                  <a:pt x="1670558" y="74068"/>
                </a:lnTo>
                <a:lnTo>
                  <a:pt x="1679498" y="111099"/>
                </a:lnTo>
                <a:lnTo>
                  <a:pt x="1772650" y="32562"/>
                </a:lnTo>
                <a:close/>
              </a:path>
              <a:path w="1777364" h="475614">
                <a:moveTo>
                  <a:pt x="1680146" y="32562"/>
                </a:moveTo>
                <a:lnTo>
                  <a:pt x="1661617" y="37035"/>
                </a:lnTo>
                <a:lnTo>
                  <a:pt x="1670558" y="74068"/>
                </a:lnTo>
                <a:lnTo>
                  <a:pt x="1689087" y="69596"/>
                </a:lnTo>
                <a:lnTo>
                  <a:pt x="1680146" y="32562"/>
                </a:lnTo>
                <a:close/>
              </a:path>
              <a:path w="1777364" h="475614">
                <a:moveTo>
                  <a:pt x="1652676" y="0"/>
                </a:moveTo>
                <a:lnTo>
                  <a:pt x="1661617" y="37035"/>
                </a:lnTo>
                <a:lnTo>
                  <a:pt x="1680146" y="32562"/>
                </a:lnTo>
                <a:lnTo>
                  <a:pt x="1772650" y="32562"/>
                </a:lnTo>
                <a:lnTo>
                  <a:pt x="1777199" y="28727"/>
                </a:lnTo>
                <a:lnTo>
                  <a:pt x="165267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33990" y="2748572"/>
            <a:ext cx="1777364" cy="484505"/>
          </a:xfrm>
          <a:custGeom>
            <a:avLst/>
            <a:gdLst/>
            <a:ahLst/>
            <a:cxnLst/>
            <a:rect l="l" t="t" r="r" b="b"/>
            <a:pathLst>
              <a:path w="1777364" h="484505">
                <a:moveTo>
                  <a:pt x="1661760" y="447464"/>
                </a:moveTo>
                <a:lnTo>
                  <a:pt x="1652625" y="484454"/>
                </a:lnTo>
                <a:lnTo>
                  <a:pt x="1777288" y="456374"/>
                </a:lnTo>
                <a:lnTo>
                  <a:pt x="1772192" y="452031"/>
                </a:lnTo>
                <a:lnTo>
                  <a:pt x="1680248" y="452031"/>
                </a:lnTo>
                <a:lnTo>
                  <a:pt x="1661760" y="447464"/>
                </a:lnTo>
                <a:close/>
              </a:path>
              <a:path w="1777364" h="484505">
                <a:moveTo>
                  <a:pt x="1670897" y="410467"/>
                </a:moveTo>
                <a:lnTo>
                  <a:pt x="1661760" y="447464"/>
                </a:lnTo>
                <a:lnTo>
                  <a:pt x="1680248" y="452031"/>
                </a:lnTo>
                <a:lnTo>
                  <a:pt x="1689392" y="415036"/>
                </a:lnTo>
                <a:lnTo>
                  <a:pt x="1670897" y="410467"/>
                </a:lnTo>
                <a:close/>
              </a:path>
              <a:path w="1777364" h="484505">
                <a:moveTo>
                  <a:pt x="1680032" y="373481"/>
                </a:moveTo>
                <a:lnTo>
                  <a:pt x="1670897" y="410467"/>
                </a:lnTo>
                <a:lnTo>
                  <a:pt x="1689392" y="415036"/>
                </a:lnTo>
                <a:lnTo>
                  <a:pt x="1680248" y="452031"/>
                </a:lnTo>
                <a:lnTo>
                  <a:pt x="1772192" y="452031"/>
                </a:lnTo>
                <a:lnTo>
                  <a:pt x="1680032" y="373481"/>
                </a:lnTo>
                <a:close/>
              </a:path>
              <a:path w="1777364" h="484505">
                <a:moveTo>
                  <a:pt x="9131" y="0"/>
                </a:moveTo>
                <a:lnTo>
                  <a:pt x="0" y="36982"/>
                </a:lnTo>
                <a:lnTo>
                  <a:pt x="1661760" y="447464"/>
                </a:lnTo>
                <a:lnTo>
                  <a:pt x="1670897" y="410467"/>
                </a:lnTo>
                <a:lnTo>
                  <a:pt x="9131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27322" y="3204946"/>
            <a:ext cx="1784350" cy="1309370"/>
          </a:xfrm>
          <a:custGeom>
            <a:avLst/>
            <a:gdLst/>
            <a:ahLst/>
            <a:cxnLst/>
            <a:rect l="l" t="t" r="r" b="b"/>
            <a:pathLst>
              <a:path w="1784350" h="1309370">
                <a:moveTo>
                  <a:pt x="1680404" y="51997"/>
                </a:moveTo>
                <a:lnTo>
                  <a:pt x="0" y="1278382"/>
                </a:lnTo>
                <a:lnTo>
                  <a:pt x="22466" y="1309154"/>
                </a:lnTo>
                <a:lnTo>
                  <a:pt x="1702858" y="82769"/>
                </a:lnTo>
                <a:lnTo>
                  <a:pt x="1680404" y="51997"/>
                </a:lnTo>
                <a:close/>
              </a:path>
              <a:path w="1784350" h="1309370">
                <a:moveTo>
                  <a:pt x="1762904" y="40766"/>
                </a:moveTo>
                <a:lnTo>
                  <a:pt x="1695792" y="40766"/>
                </a:lnTo>
                <a:lnTo>
                  <a:pt x="1718246" y="71539"/>
                </a:lnTo>
                <a:lnTo>
                  <a:pt x="1702858" y="82769"/>
                </a:lnTo>
                <a:lnTo>
                  <a:pt x="1725320" y="113550"/>
                </a:lnTo>
                <a:lnTo>
                  <a:pt x="1762904" y="40766"/>
                </a:lnTo>
                <a:close/>
              </a:path>
              <a:path w="1784350" h="1309370">
                <a:moveTo>
                  <a:pt x="1695792" y="40766"/>
                </a:moveTo>
                <a:lnTo>
                  <a:pt x="1680404" y="51997"/>
                </a:lnTo>
                <a:lnTo>
                  <a:pt x="1702858" y="82769"/>
                </a:lnTo>
                <a:lnTo>
                  <a:pt x="1718246" y="71539"/>
                </a:lnTo>
                <a:lnTo>
                  <a:pt x="1695792" y="40766"/>
                </a:lnTo>
                <a:close/>
              </a:path>
              <a:path w="1784350" h="1309370">
                <a:moveTo>
                  <a:pt x="1783956" y="0"/>
                </a:moveTo>
                <a:lnTo>
                  <a:pt x="1657946" y="21221"/>
                </a:lnTo>
                <a:lnTo>
                  <a:pt x="1680404" y="51997"/>
                </a:lnTo>
                <a:lnTo>
                  <a:pt x="1695792" y="40766"/>
                </a:lnTo>
                <a:lnTo>
                  <a:pt x="1762904" y="40766"/>
                </a:lnTo>
                <a:lnTo>
                  <a:pt x="178395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4585" y="5411724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latin typeface="Arial"/>
                <a:cs typeface="Arial"/>
              </a:rPr>
              <a:t>I</a:t>
            </a:r>
            <a:r>
              <a:rPr sz="2000" spc="-195" dirty="0">
                <a:latin typeface="Arial"/>
                <a:cs typeface="Arial"/>
              </a:rPr>
              <a:t>n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-130" dirty="0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8469" y="331284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479546" y="3454908"/>
                <a:ext cx="268605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46" y="3454908"/>
                <a:ext cx="268605" cy="313484"/>
              </a:xfrm>
              <a:prstGeom prst="rect">
                <a:avLst/>
              </a:prstGeom>
              <a:blipFill>
                <a:blip r:embed="rId3"/>
                <a:stretch>
                  <a:fillRect l="-20455" r="-18182" b="-196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/>
          <p:nvPr/>
        </p:nvSpPr>
        <p:spPr>
          <a:xfrm>
            <a:off x="3298469" y="417866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0"/>
              <p:cNvSpPr txBox="1"/>
              <p:nvPr/>
            </p:nvSpPr>
            <p:spPr>
              <a:xfrm>
                <a:off x="3445408" y="4320540"/>
                <a:ext cx="336550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0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408" y="4320540"/>
                <a:ext cx="336550" cy="313484"/>
              </a:xfrm>
              <a:prstGeom prst="rect">
                <a:avLst/>
              </a:prstGeom>
              <a:blipFill>
                <a:blip r:embed="rId4"/>
                <a:stretch>
                  <a:fillRect l="-14545" r="-10909" b="-156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11"/>
          <p:cNvSpPr/>
          <p:nvPr/>
        </p:nvSpPr>
        <p:spPr>
          <a:xfrm>
            <a:off x="3298469" y="244702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2"/>
              <p:cNvSpPr txBox="1"/>
              <p:nvPr/>
            </p:nvSpPr>
            <p:spPr>
              <a:xfrm>
                <a:off x="3482492" y="2589276"/>
                <a:ext cx="262255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2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492" y="2589276"/>
                <a:ext cx="262255" cy="313484"/>
              </a:xfrm>
              <a:prstGeom prst="rect">
                <a:avLst/>
              </a:prstGeom>
              <a:blipFill>
                <a:blip r:embed="rId5"/>
                <a:stretch>
                  <a:fillRect l="-18605" r="-18605" b="-196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bject 13"/>
          <p:cNvSpPr/>
          <p:nvPr/>
        </p:nvSpPr>
        <p:spPr>
          <a:xfrm>
            <a:off x="5711278" y="374422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1278" y="28849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27309" y="2751696"/>
            <a:ext cx="1784350" cy="1313180"/>
          </a:xfrm>
          <a:custGeom>
            <a:avLst/>
            <a:gdLst/>
            <a:ahLst/>
            <a:cxnLst/>
            <a:rect l="l" t="t" r="r" b="b"/>
            <a:pathLst>
              <a:path w="1784350" h="1313179">
                <a:moveTo>
                  <a:pt x="1680484" y="1260440"/>
                </a:moveTo>
                <a:lnTo>
                  <a:pt x="1657984" y="1291196"/>
                </a:lnTo>
                <a:lnTo>
                  <a:pt x="1783968" y="1312570"/>
                </a:lnTo>
                <a:lnTo>
                  <a:pt x="1762922" y="1271689"/>
                </a:lnTo>
                <a:lnTo>
                  <a:pt x="1695856" y="1271689"/>
                </a:lnTo>
                <a:lnTo>
                  <a:pt x="1680484" y="1260440"/>
                </a:lnTo>
                <a:close/>
              </a:path>
              <a:path w="1784350" h="1313179">
                <a:moveTo>
                  <a:pt x="1702976" y="1229694"/>
                </a:moveTo>
                <a:lnTo>
                  <a:pt x="1680484" y="1260440"/>
                </a:lnTo>
                <a:lnTo>
                  <a:pt x="1695856" y="1271689"/>
                </a:lnTo>
                <a:lnTo>
                  <a:pt x="1718348" y="1240942"/>
                </a:lnTo>
                <a:lnTo>
                  <a:pt x="1702976" y="1229694"/>
                </a:lnTo>
                <a:close/>
              </a:path>
              <a:path w="1784350" h="1313179">
                <a:moveTo>
                  <a:pt x="1725472" y="1198943"/>
                </a:moveTo>
                <a:lnTo>
                  <a:pt x="1702976" y="1229694"/>
                </a:lnTo>
                <a:lnTo>
                  <a:pt x="1718348" y="1240942"/>
                </a:lnTo>
                <a:lnTo>
                  <a:pt x="1695856" y="1271689"/>
                </a:lnTo>
                <a:lnTo>
                  <a:pt x="1762922" y="1271689"/>
                </a:lnTo>
                <a:lnTo>
                  <a:pt x="1725472" y="1198943"/>
                </a:lnTo>
                <a:close/>
              </a:path>
              <a:path w="1784350" h="1313179">
                <a:moveTo>
                  <a:pt x="22491" y="0"/>
                </a:moveTo>
                <a:lnTo>
                  <a:pt x="0" y="30746"/>
                </a:lnTo>
                <a:lnTo>
                  <a:pt x="1680484" y="1260440"/>
                </a:lnTo>
                <a:lnTo>
                  <a:pt x="1702976" y="1229694"/>
                </a:lnTo>
                <a:lnTo>
                  <a:pt x="22491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34053" y="3614381"/>
            <a:ext cx="1777364" cy="478790"/>
          </a:xfrm>
          <a:custGeom>
            <a:avLst/>
            <a:gdLst/>
            <a:ahLst/>
            <a:cxnLst/>
            <a:rect l="l" t="t" r="r" b="b"/>
            <a:pathLst>
              <a:path w="1777364" h="478789">
                <a:moveTo>
                  <a:pt x="1661658" y="441366"/>
                </a:moveTo>
                <a:lnTo>
                  <a:pt x="1652651" y="478383"/>
                </a:lnTo>
                <a:lnTo>
                  <a:pt x="1777225" y="449884"/>
                </a:lnTo>
                <a:lnTo>
                  <a:pt x="1772483" y="445871"/>
                </a:lnTo>
                <a:lnTo>
                  <a:pt x="1680171" y="445871"/>
                </a:lnTo>
                <a:lnTo>
                  <a:pt x="1661658" y="441366"/>
                </a:lnTo>
                <a:close/>
              </a:path>
              <a:path w="1777364" h="478789">
                <a:moveTo>
                  <a:pt x="1670666" y="404347"/>
                </a:moveTo>
                <a:lnTo>
                  <a:pt x="1661658" y="441366"/>
                </a:lnTo>
                <a:lnTo>
                  <a:pt x="1680171" y="445871"/>
                </a:lnTo>
                <a:lnTo>
                  <a:pt x="1689176" y="408851"/>
                </a:lnTo>
                <a:lnTo>
                  <a:pt x="1670666" y="404347"/>
                </a:lnTo>
                <a:close/>
              </a:path>
              <a:path w="1777364" h="478789">
                <a:moveTo>
                  <a:pt x="1679676" y="367322"/>
                </a:moveTo>
                <a:lnTo>
                  <a:pt x="1670666" y="404347"/>
                </a:lnTo>
                <a:lnTo>
                  <a:pt x="1689176" y="408851"/>
                </a:lnTo>
                <a:lnTo>
                  <a:pt x="1680171" y="445871"/>
                </a:lnTo>
                <a:lnTo>
                  <a:pt x="1772483" y="445871"/>
                </a:lnTo>
                <a:lnTo>
                  <a:pt x="1679676" y="367322"/>
                </a:lnTo>
                <a:close/>
              </a:path>
              <a:path w="1777364" h="478789">
                <a:moveTo>
                  <a:pt x="9004" y="0"/>
                </a:moveTo>
                <a:lnTo>
                  <a:pt x="0" y="37020"/>
                </a:lnTo>
                <a:lnTo>
                  <a:pt x="1661658" y="441366"/>
                </a:lnTo>
                <a:lnTo>
                  <a:pt x="1670666" y="404347"/>
                </a:lnTo>
                <a:lnTo>
                  <a:pt x="900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34015" y="4035958"/>
            <a:ext cx="1777364" cy="481330"/>
          </a:xfrm>
          <a:custGeom>
            <a:avLst/>
            <a:gdLst/>
            <a:ahLst/>
            <a:cxnLst/>
            <a:rect l="l" t="t" r="r" b="b"/>
            <a:pathLst>
              <a:path w="1777364" h="481329">
                <a:moveTo>
                  <a:pt x="1661718" y="37008"/>
                </a:moveTo>
                <a:lnTo>
                  <a:pt x="0" y="444245"/>
                </a:lnTo>
                <a:lnTo>
                  <a:pt x="9067" y="481253"/>
                </a:lnTo>
                <a:lnTo>
                  <a:pt x="1670786" y="74016"/>
                </a:lnTo>
                <a:lnTo>
                  <a:pt x="1661718" y="37008"/>
                </a:lnTo>
                <a:close/>
              </a:path>
              <a:path w="1777364" h="481329">
                <a:moveTo>
                  <a:pt x="1772357" y="32473"/>
                </a:moveTo>
                <a:lnTo>
                  <a:pt x="1680222" y="32473"/>
                </a:lnTo>
                <a:lnTo>
                  <a:pt x="1689290" y="69481"/>
                </a:lnTo>
                <a:lnTo>
                  <a:pt x="1670786" y="74016"/>
                </a:lnTo>
                <a:lnTo>
                  <a:pt x="1679854" y="111023"/>
                </a:lnTo>
                <a:lnTo>
                  <a:pt x="1772357" y="32473"/>
                </a:lnTo>
                <a:close/>
              </a:path>
              <a:path w="1777364" h="481329">
                <a:moveTo>
                  <a:pt x="1680222" y="32473"/>
                </a:moveTo>
                <a:lnTo>
                  <a:pt x="1661718" y="37008"/>
                </a:lnTo>
                <a:lnTo>
                  <a:pt x="1670786" y="74016"/>
                </a:lnTo>
                <a:lnTo>
                  <a:pt x="1689290" y="69481"/>
                </a:lnTo>
                <a:lnTo>
                  <a:pt x="1680222" y="32473"/>
                </a:lnTo>
                <a:close/>
              </a:path>
              <a:path w="1777364" h="481329">
                <a:moveTo>
                  <a:pt x="1652651" y="0"/>
                </a:moveTo>
                <a:lnTo>
                  <a:pt x="1661718" y="37008"/>
                </a:lnTo>
                <a:lnTo>
                  <a:pt x="1680222" y="32473"/>
                </a:lnTo>
                <a:lnTo>
                  <a:pt x="1772357" y="32473"/>
                </a:lnTo>
                <a:lnTo>
                  <a:pt x="1777263" y="28308"/>
                </a:lnTo>
                <a:lnTo>
                  <a:pt x="1652651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24088" y="374249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24088" y="288319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7972641" y="5396484"/>
            <a:ext cx="1273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80" dirty="0">
                <a:latin typeface="Arial"/>
                <a:cs typeface="Arial"/>
              </a:rPr>
              <a:t>Final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11278" y="20173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6"/>
              <p:cNvSpPr txBox="1"/>
              <p:nvPr/>
            </p:nvSpPr>
            <p:spPr>
              <a:xfrm>
                <a:off x="5825093" y="2152743"/>
                <a:ext cx="483156" cy="3020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6" name="object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093" y="2152743"/>
                <a:ext cx="483156" cy="302006"/>
              </a:xfrm>
              <a:prstGeom prst="rect">
                <a:avLst/>
              </a:prstGeom>
              <a:blipFill>
                <a:blip r:embed="rId6"/>
                <a:stretch>
                  <a:fillRect l="-6329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28"/>
          <p:cNvSpPr/>
          <p:nvPr/>
        </p:nvSpPr>
        <p:spPr>
          <a:xfrm>
            <a:off x="5711278" y="460353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34117" y="4480191"/>
            <a:ext cx="1777364" cy="472440"/>
          </a:xfrm>
          <a:custGeom>
            <a:avLst/>
            <a:gdLst/>
            <a:ahLst/>
            <a:cxnLst/>
            <a:rect l="l" t="t" r="r" b="b"/>
            <a:pathLst>
              <a:path w="1777364" h="472439">
                <a:moveTo>
                  <a:pt x="1661571" y="435272"/>
                </a:moveTo>
                <a:lnTo>
                  <a:pt x="1652689" y="472325"/>
                </a:lnTo>
                <a:lnTo>
                  <a:pt x="1777161" y="443382"/>
                </a:lnTo>
                <a:lnTo>
                  <a:pt x="1772794" y="439712"/>
                </a:lnTo>
                <a:lnTo>
                  <a:pt x="1680095" y="439712"/>
                </a:lnTo>
                <a:lnTo>
                  <a:pt x="1661571" y="435272"/>
                </a:lnTo>
                <a:close/>
              </a:path>
              <a:path w="1777364" h="472439">
                <a:moveTo>
                  <a:pt x="1670451" y="398227"/>
                </a:moveTo>
                <a:lnTo>
                  <a:pt x="1661571" y="435272"/>
                </a:lnTo>
                <a:lnTo>
                  <a:pt x="1680095" y="439712"/>
                </a:lnTo>
                <a:lnTo>
                  <a:pt x="1688972" y="402666"/>
                </a:lnTo>
                <a:lnTo>
                  <a:pt x="1670451" y="398227"/>
                </a:lnTo>
                <a:close/>
              </a:path>
              <a:path w="1777364" h="472439">
                <a:moveTo>
                  <a:pt x="1679333" y="361175"/>
                </a:moveTo>
                <a:lnTo>
                  <a:pt x="1670451" y="398227"/>
                </a:lnTo>
                <a:lnTo>
                  <a:pt x="1688972" y="402666"/>
                </a:lnTo>
                <a:lnTo>
                  <a:pt x="1680095" y="439712"/>
                </a:lnTo>
                <a:lnTo>
                  <a:pt x="1772794" y="439712"/>
                </a:lnTo>
                <a:lnTo>
                  <a:pt x="1679333" y="361175"/>
                </a:lnTo>
                <a:close/>
              </a:path>
              <a:path w="1777364" h="472439">
                <a:moveTo>
                  <a:pt x="8877" y="0"/>
                </a:moveTo>
                <a:lnTo>
                  <a:pt x="0" y="37045"/>
                </a:lnTo>
                <a:lnTo>
                  <a:pt x="1661571" y="435272"/>
                </a:lnTo>
                <a:lnTo>
                  <a:pt x="1670451" y="398227"/>
                </a:lnTo>
                <a:lnTo>
                  <a:pt x="8877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23830" y="2337409"/>
            <a:ext cx="1787525" cy="2173605"/>
          </a:xfrm>
          <a:custGeom>
            <a:avLst/>
            <a:gdLst/>
            <a:ahLst/>
            <a:cxnLst/>
            <a:rect l="l" t="t" r="r" b="b"/>
            <a:pathLst>
              <a:path w="1787525" h="2173604">
                <a:moveTo>
                  <a:pt x="1700230" y="76290"/>
                </a:moveTo>
                <a:lnTo>
                  <a:pt x="0" y="2149221"/>
                </a:lnTo>
                <a:lnTo>
                  <a:pt x="29451" y="2173389"/>
                </a:lnTo>
                <a:lnTo>
                  <a:pt x="1729697" y="100455"/>
                </a:lnTo>
                <a:lnTo>
                  <a:pt x="1700230" y="76290"/>
                </a:lnTo>
                <a:close/>
              </a:path>
              <a:path w="1787525" h="2173604">
                <a:moveTo>
                  <a:pt x="1773471" y="61556"/>
                </a:moveTo>
                <a:lnTo>
                  <a:pt x="1712315" y="61556"/>
                </a:lnTo>
                <a:lnTo>
                  <a:pt x="1741779" y="85725"/>
                </a:lnTo>
                <a:lnTo>
                  <a:pt x="1729697" y="100455"/>
                </a:lnTo>
                <a:lnTo>
                  <a:pt x="1759153" y="124612"/>
                </a:lnTo>
                <a:lnTo>
                  <a:pt x="1773471" y="61556"/>
                </a:lnTo>
                <a:close/>
              </a:path>
              <a:path w="1787525" h="2173604">
                <a:moveTo>
                  <a:pt x="1712315" y="61556"/>
                </a:moveTo>
                <a:lnTo>
                  <a:pt x="1700230" y="76290"/>
                </a:lnTo>
                <a:lnTo>
                  <a:pt x="1729697" y="100455"/>
                </a:lnTo>
                <a:lnTo>
                  <a:pt x="1741779" y="85725"/>
                </a:lnTo>
                <a:lnTo>
                  <a:pt x="1712315" y="61556"/>
                </a:lnTo>
                <a:close/>
              </a:path>
              <a:path w="1787525" h="2173604">
                <a:moveTo>
                  <a:pt x="1787448" y="0"/>
                </a:moveTo>
                <a:lnTo>
                  <a:pt x="1670773" y="52133"/>
                </a:lnTo>
                <a:lnTo>
                  <a:pt x="1700230" y="76290"/>
                </a:lnTo>
                <a:lnTo>
                  <a:pt x="1712315" y="61556"/>
                </a:lnTo>
                <a:lnTo>
                  <a:pt x="1773471" y="61556"/>
                </a:lnTo>
                <a:lnTo>
                  <a:pt x="1787448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27335" y="3617480"/>
            <a:ext cx="1784350" cy="1306195"/>
          </a:xfrm>
          <a:custGeom>
            <a:avLst/>
            <a:gdLst/>
            <a:ahLst/>
            <a:cxnLst/>
            <a:rect l="l" t="t" r="r" b="b"/>
            <a:pathLst>
              <a:path w="1784350" h="1306195">
                <a:moveTo>
                  <a:pt x="1680334" y="1254219"/>
                </a:moveTo>
                <a:lnTo>
                  <a:pt x="1657908" y="1285024"/>
                </a:lnTo>
                <a:lnTo>
                  <a:pt x="1783943" y="1306093"/>
                </a:lnTo>
                <a:lnTo>
                  <a:pt x="1762884" y="1265427"/>
                </a:lnTo>
                <a:lnTo>
                  <a:pt x="1695729" y="1265427"/>
                </a:lnTo>
                <a:lnTo>
                  <a:pt x="1680334" y="1254219"/>
                </a:lnTo>
                <a:close/>
              </a:path>
              <a:path w="1784350" h="1306195">
                <a:moveTo>
                  <a:pt x="1702758" y="1223418"/>
                </a:moveTo>
                <a:lnTo>
                  <a:pt x="1680334" y="1254219"/>
                </a:lnTo>
                <a:lnTo>
                  <a:pt x="1695729" y="1265427"/>
                </a:lnTo>
                <a:lnTo>
                  <a:pt x="1718157" y="1234630"/>
                </a:lnTo>
                <a:lnTo>
                  <a:pt x="1702758" y="1223418"/>
                </a:lnTo>
                <a:close/>
              </a:path>
              <a:path w="1784350" h="1306195">
                <a:moveTo>
                  <a:pt x="1725180" y="1192618"/>
                </a:moveTo>
                <a:lnTo>
                  <a:pt x="1702758" y="1223418"/>
                </a:lnTo>
                <a:lnTo>
                  <a:pt x="1718157" y="1234630"/>
                </a:lnTo>
                <a:lnTo>
                  <a:pt x="1695729" y="1265427"/>
                </a:lnTo>
                <a:lnTo>
                  <a:pt x="1762884" y="1265427"/>
                </a:lnTo>
                <a:lnTo>
                  <a:pt x="1725180" y="1192618"/>
                </a:lnTo>
                <a:close/>
              </a:path>
              <a:path w="1784350" h="1306195">
                <a:moveTo>
                  <a:pt x="22428" y="0"/>
                </a:moveTo>
                <a:lnTo>
                  <a:pt x="0" y="30810"/>
                </a:lnTo>
                <a:lnTo>
                  <a:pt x="1680334" y="1254219"/>
                </a:lnTo>
                <a:lnTo>
                  <a:pt x="1702758" y="1223418"/>
                </a:lnTo>
                <a:lnTo>
                  <a:pt x="22428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23842" y="2754972"/>
            <a:ext cx="1787525" cy="2169160"/>
          </a:xfrm>
          <a:custGeom>
            <a:avLst/>
            <a:gdLst/>
            <a:ahLst/>
            <a:cxnLst/>
            <a:rect l="l" t="t" r="r" b="b"/>
            <a:pathLst>
              <a:path w="1787525" h="2169160">
                <a:moveTo>
                  <a:pt x="1700132" y="2092407"/>
                </a:moveTo>
                <a:lnTo>
                  <a:pt x="1670710" y="2116594"/>
                </a:lnTo>
                <a:lnTo>
                  <a:pt x="1787436" y="2168601"/>
                </a:lnTo>
                <a:lnTo>
                  <a:pt x="1773403" y="2107120"/>
                </a:lnTo>
                <a:lnTo>
                  <a:pt x="1712226" y="2107120"/>
                </a:lnTo>
                <a:lnTo>
                  <a:pt x="1700132" y="2092407"/>
                </a:lnTo>
                <a:close/>
              </a:path>
              <a:path w="1787525" h="2169160">
                <a:moveTo>
                  <a:pt x="1729567" y="2068210"/>
                </a:moveTo>
                <a:lnTo>
                  <a:pt x="1700132" y="2092407"/>
                </a:lnTo>
                <a:lnTo>
                  <a:pt x="1712226" y="2107120"/>
                </a:lnTo>
                <a:lnTo>
                  <a:pt x="1741665" y="2082927"/>
                </a:lnTo>
                <a:lnTo>
                  <a:pt x="1729567" y="2068210"/>
                </a:lnTo>
                <a:close/>
              </a:path>
              <a:path w="1787525" h="2169160">
                <a:moveTo>
                  <a:pt x="1759000" y="2044014"/>
                </a:moveTo>
                <a:lnTo>
                  <a:pt x="1729567" y="2068210"/>
                </a:lnTo>
                <a:lnTo>
                  <a:pt x="1741665" y="2082927"/>
                </a:lnTo>
                <a:lnTo>
                  <a:pt x="1712226" y="2107120"/>
                </a:lnTo>
                <a:lnTo>
                  <a:pt x="1773403" y="2107120"/>
                </a:lnTo>
                <a:lnTo>
                  <a:pt x="1759000" y="2044014"/>
                </a:lnTo>
                <a:close/>
              </a:path>
              <a:path w="1787525" h="2169160">
                <a:moveTo>
                  <a:pt x="29425" y="0"/>
                </a:moveTo>
                <a:lnTo>
                  <a:pt x="0" y="24193"/>
                </a:lnTo>
                <a:lnTo>
                  <a:pt x="1700132" y="2092407"/>
                </a:lnTo>
                <a:lnTo>
                  <a:pt x="1729567" y="2068210"/>
                </a:lnTo>
                <a:lnTo>
                  <a:pt x="2942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34066" y="2308783"/>
            <a:ext cx="1777364" cy="476884"/>
          </a:xfrm>
          <a:custGeom>
            <a:avLst/>
            <a:gdLst/>
            <a:ahLst/>
            <a:cxnLst/>
            <a:rect l="l" t="t" r="r" b="b"/>
            <a:pathLst>
              <a:path w="1777364" h="476885">
                <a:moveTo>
                  <a:pt x="1661640" y="37038"/>
                </a:moveTo>
                <a:lnTo>
                  <a:pt x="0" y="439762"/>
                </a:lnTo>
                <a:lnTo>
                  <a:pt x="8978" y="476796"/>
                </a:lnTo>
                <a:lnTo>
                  <a:pt x="1670613" y="74060"/>
                </a:lnTo>
                <a:lnTo>
                  <a:pt x="1661640" y="37038"/>
                </a:lnTo>
                <a:close/>
              </a:path>
              <a:path w="1777364" h="476885">
                <a:moveTo>
                  <a:pt x="1772566" y="32550"/>
                </a:moveTo>
                <a:lnTo>
                  <a:pt x="1680159" y="32550"/>
                </a:lnTo>
                <a:lnTo>
                  <a:pt x="1689138" y="69570"/>
                </a:lnTo>
                <a:lnTo>
                  <a:pt x="1670613" y="74060"/>
                </a:lnTo>
                <a:lnTo>
                  <a:pt x="1679587" y="111086"/>
                </a:lnTo>
                <a:lnTo>
                  <a:pt x="1772566" y="32550"/>
                </a:lnTo>
                <a:close/>
              </a:path>
              <a:path w="1777364" h="476885">
                <a:moveTo>
                  <a:pt x="1680159" y="32550"/>
                </a:moveTo>
                <a:lnTo>
                  <a:pt x="1661640" y="37038"/>
                </a:lnTo>
                <a:lnTo>
                  <a:pt x="1670613" y="74060"/>
                </a:lnTo>
                <a:lnTo>
                  <a:pt x="1689138" y="69570"/>
                </a:lnTo>
                <a:lnTo>
                  <a:pt x="1680159" y="32550"/>
                </a:lnTo>
                <a:close/>
              </a:path>
              <a:path w="1777364" h="476885">
                <a:moveTo>
                  <a:pt x="1652663" y="0"/>
                </a:moveTo>
                <a:lnTo>
                  <a:pt x="1661640" y="37038"/>
                </a:lnTo>
                <a:lnTo>
                  <a:pt x="1680159" y="32550"/>
                </a:lnTo>
                <a:lnTo>
                  <a:pt x="1772566" y="32550"/>
                </a:lnTo>
                <a:lnTo>
                  <a:pt x="1777212" y="28625"/>
                </a:lnTo>
                <a:lnTo>
                  <a:pt x="165266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27309" y="2337409"/>
            <a:ext cx="1784350" cy="1311275"/>
          </a:xfrm>
          <a:custGeom>
            <a:avLst/>
            <a:gdLst/>
            <a:ahLst/>
            <a:cxnLst/>
            <a:rect l="l" t="t" r="r" b="b"/>
            <a:pathLst>
              <a:path w="1784350" h="1311275">
                <a:moveTo>
                  <a:pt x="1680451" y="52057"/>
                </a:moveTo>
                <a:lnTo>
                  <a:pt x="0" y="1280096"/>
                </a:lnTo>
                <a:lnTo>
                  <a:pt x="22478" y="1310855"/>
                </a:lnTo>
                <a:lnTo>
                  <a:pt x="1702930" y="82816"/>
                </a:lnTo>
                <a:lnTo>
                  <a:pt x="1680451" y="52057"/>
                </a:lnTo>
                <a:close/>
              </a:path>
              <a:path w="1784350" h="1311275">
                <a:moveTo>
                  <a:pt x="1762923" y="40817"/>
                </a:moveTo>
                <a:lnTo>
                  <a:pt x="1695830" y="40817"/>
                </a:lnTo>
                <a:lnTo>
                  <a:pt x="1718309" y="71577"/>
                </a:lnTo>
                <a:lnTo>
                  <a:pt x="1702930" y="82816"/>
                </a:lnTo>
                <a:lnTo>
                  <a:pt x="1725409" y="113576"/>
                </a:lnTo>
                <a:lnTo>
                  <a:pt x="1762923" y="40817"/>
                </a:lnTo>
                <a:close/>
              </a:path>
              <a:path w="1784350" h="1311275">
                <a:moveTo>
                  <a:pt x="1695830" y="40817"/>
                </a:moveTo>
                <a:lnTo>
                  <a:pt x="1680451" y="52057"/>
                </a:lnTo>
                <a:lnTo>
                  <a:pt x="1702930" y="82816"/>
                </a:lnTo>
                <a:lnTo>
                  <a:pt x="1718309" y="71577"/>
                </a:lnTo>
                <a:lnTo>
                  <a:pt x="1695830" y="40817"/>
                </a:lnTo>
                <a:close/>
              </a:path>
              <a:path w="1784350" h="1311275">
                <a:moveTo>
                  <a:pt x="1783968" y="0"/>
                </a:moveTo>
                <a:lnTo>
                  <a:pt x="1657972" y="21297"/>
                </a:lnTo>
                <a:lnTo>
                  <a:pt x="1680451" y="52057"/>
                </a:lnTo>
                <a:lnTo>
                  <a:pt x="1695830" y="40817"/>
                </a:lnTo>
                <a:lnTo>
                  <a:pt x="1762923" y="40817"/>
                </a:lnTo>
                <a:lnTo>
                  <a:pt x="1783968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712955" y="5222070"/>
            <a:ext cx="763270" cy="49629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470"/>
              </a:spcBef>
            </a:pPr>
            <a:r>
              <a:rPr sz="2000" spc="-60" dirty="0">
                <a:latin typeface="Arial"/>
                <a:cs typeface="Arial"/>
              </a:rPr>
              <a:t>Hid</a:t>
            </a:r>
            <a:r>
              <a:rPr sz="2000" spc="-90" dirty="0">
                <a:latin typeface="Arial"/>
                <a:cs typeface="Arial"/>
              </a:rPr>
              <a:t>d</a:t>
            </a:r>
            <a:r>
              <a:rPr sz="2000" spc="-150" dirty="0">
                <a:latin typeface="Arial"/>
                <a:cs typeface="Arial"/>
              </a:rPr>
              <a:t>e</a:t>
            </a:r>
            <a:r>
              <a:rPr sz="2000" spc="-135" dirty="0">
                <a:latin typeface="Arial"/>
                <a:cs typeface="Arial"/>
              </a:rPr>
              <a:t>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41872F14-0CBE-4401-9D06-2C084BAAA2A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31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CA94B8A-4CB1-4792-AF4C-058AB264D057}"/>
                  </a:ext>
                </a:extLst>
              </p:cNvPr>
              <p:cNvSpPr/>
              <p:nvPr/>
            </p:nvSpPr>
            <p:spPr>
              <a:xfrm>
                <a:off x="4498047" y="2169437"/>
                <a:ext cx="720005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CA94B8A-4CB1-4792-AF4C-058AB264D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047" y="2169437"/>
                <a:ext cx="720005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CE1E8CD-910B-40D3-99AE-9D0D3CE0D4A3}"/>
                  </a:ext>
                </a:extLst>
              </p:cNvPr>
              <p:cNvSpPr/>
              <p:nvPr/>
            </p:nvSpPr>
            <p:spPr>
              <a:xfrm>
                <a:off x="7545146" y="2152743"/>
                <a:ext cx="720005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CE1E8CD-910B-40D3-99AE-9D0D3CE0D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146" y="2152743"/>
                <a:ext cx="720005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bject 26">
                <a:extLst>
                  <a:ext uri="{FF2B5EF4-FFF2-40B4-BE49-F238E27FC236}">
                    <a16:creationId xmlns:a16="http://schemas.microsoft.com/office/drawing/2014/main" id="{B0C49DD0-AF97-4254-9209-2A39AFA2B921}"/>
                  </a:ext>
                </a:extLst>
              </p:cNvPr>
              <p:cNvSpPr txBox="1"/>
              <p:nvPr/>
            </p:nvSpPr>
            <p:spPr>
              <a:xfrm>
                <a:off x="5846412" y="3049822"/>
                <a:ext cx="483156" cy="3020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2" name="object 26">
                <a:extLst>
                  <a:ext uri="{FF2B5EF4-FFF2-40B4-BE49-F238E27FC236}">
                    <a16:creationId xmlns:a16="http://schemas.microsoft.com/office/drawing/2014/main" id="{B0C49DD0-AF97-4254-9209-2A39AFA2B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412" y="3049822"/>
                <a:ext cx="483156" cy="302006"/>
              </a:xfrm>
              <a:prstGeom prst="rect">
                <a:avLst/>
              </a:prstGeom>
              <a:blipFill>
                <a:blip r:embed="rId9"/>
                <a:stretch>
                  <a:fillRect l="-6329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bject 26">
                <a:extLst>
                  <a:ext uri="{FF2B5EF4-FFF2-40B4-BE49-F238E27FC236}">
                    <a16:creationId xmlns:a16="http://schemas.microsoft.com/office/drawing/2014/main" id="{213C4542-F6E6-494C-B4CB-EEB49D8827C9}"/>
                  </a:ext>
                </a:extLst>
              </p:cNvPr>
              <p:cNvSpPr txBox="1"/>
              <p:nvPr/>
            </p:nvSpPr>
            <p:spPr>
              <a:xfrm>
                <a:off x="5841114" y="3856581"/>
                <a:ext cx="483156" cy="3020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3" name="object 26">
                <a:extLst>
                  <a:ext uri="{FF2B5EF4-FFF2-40B4-BE49-F238E27FC236}">
                    <a16:creationId xmlns:a16="http://schemas.microsoft.com/office/drawing/2014/main" id="{213C4542-F6E6-494C-B4CB-EEB49D882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14" y="3856581"/>
                <a:ext cx="483156" cy="302006"/>
              </a:xfrm>
              <a:prstGeom prst="rect">
                <a:avLst/>
              </a:prstGeom>
              <a:blipFill>
                <a:blip r:embed="rId10"/>
                <a:stretch>
                  <a:fillRect l="-6329" b="-224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EEC996E3-92BA-4FC0-882C-528186CDC4EF}"/>
                  </a:ext>
                </a:extLst>
              </p:cNvPr>
              <p:cNvSpPr txBox="1"/>
              <p:nvPr/>
            </p:nvSpPr>
            <p:spPr>
              <a:xfrm>
                <a:off x="5825093" y="4734727"/>
                <a:ext cx="483156" cy="3136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EEC996E3-92BA-4FC0-882C-528186CDC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093" y="4734727"/>
                <a:ext cx="483156" cy="313612"/>
              </a:xfrm>
              <a:prstGeom prst="rect">
                <a:avLst/>
              </a:prstGeom>
              <a:blipFill>
                <a:blip r:embed="rId11"/>
                <a:stretch>
                  <a:fillRect l="-15190" r="-3797" b="-176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bject 26">
            <a:extLst>
              <a:ext uri="{FF2B5EF4-FFF2-40B4-BE49-F238E27FC236}">
                <a16:creationId xmlns:a16="http://schemas.microsoft.com/office/drawing/2014/main" id="{FEF299CB-DA3B-43DB-B309-2F9A19510327}"/>
              </a:ext>
            </a:extLst>
          </p:cNvPr>
          <p:cNvSpPr txBox="1"/>
          <p:nvPr/>
        </p:nvSpPr>
        <p:spPr>
          <a:xfrm>
            <a:off x="8257566" y="2954092"/>
            <a:ext cx="4831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endParaRPr lang="en-SG" dirty="0"/>
          </a:p>
        </p:txBody>
      </p:sp>
      <p:sp>
        <p:nvSpPr>
          <p:cNvPr id="76" name="object 26">
            <a:extLst>
              <a:ext uri="{FF2B5EF4-FFF2-40B4-BE49-F238E27FC236}">
                <a16:creationId xmlns:a16="http://schemas.microsoft.com/office/drawing/2014/main" id="{BC24FDD1-7C83-453E-9F13-FA19B2D3FE2A}"/>
              </a:ext>
            </a:extLst>
          </p:cNvPr>
          <p:cNvSpPr txBox="1"/>
          <p:nvPr/>
        </p:nvSpPr>
        <p:spPr>
          <a:xfrm>
            <a:off x="8210140" y="3839552"/>
            <a:ext cx="4831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bject 26">
                <a:extLst>
                  <a:ext uri="{FF2B5EF4-FFF2-40B4-BE49-F238E27FC236}">
                    <a16:creationId xmlns:a16="http://schemas.microsoft.com/office/drawing/2014/main" id="{3E352DB9-D65C-4B32-820B-FE73C14C228B}"/>
                  </a:ext>
                </a:extLst>
              </p:cNvPr>
              <p:cNvSpPr txBox="1"/>
              <p:nvPr/>
            </p:nvSpPr>
            <p:spPr>
              <a:xfrm>
                <a:off x="8229276" y="3010839"/>
                <a:ext cx="48315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7" name="object 26">
                <a:extLst>
                  <a:ext uri="{FF2B5EF4-FFF2-40B4-BE49-F238E27FC236}">
                    <a16:creationId xmlns:a16="http://schemas.microsoft.com/office/drawing/2014/main" id="{3E352DB9-D65C-4B32-820B-FE73C14C2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276" y="3010839"/>
                <a:ext cx="483156" cy="289823"/>
              </a:xfrm>
              <a:prstGeom prst="rect">
                <a:avLst/>
              </a:prstGeom>
              <a:blipFill>
                <a:blip r:embed="rId12"/>
                <a:stretch>
                  <a:fillRect t="-21277" r="-31646" b="-2553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268E266-4A60-49C7-BD97-1812DB32DAB5}"/>
                  </a:ext>
                </a:extLst>
              </p:cNvPr>
              <p:cNvSpPr/>
              <p:nvPr/>
            </p:nvSpPr>
            <p:spPr>
              <a:xfrm>
                <a:off x="8210050" y="3853776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268E266-4A60-49C7-BD97-1812DB32D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050" y="3853776"/>
                <a:ext cx="467756" cy="369332"/>
              </a:xfrm>
              <a:prstGeom prst="rect">
                <a:avLst/>
              </a:prstGeom>
              <a:blipFill>
                <a:blip r:embed="rId13"/>
                <a:stretch>
                  <a:fillRect t="-6557" r="-12987" b="-65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0940" y="269748"/>
            <a:ext cx="56705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Multi </a:t>
            </a:r>
            <a:r>
              <a:rPr spc="-15" dirty="0"/>
              <a:t>Output</a:t>
            </a:r>
            <a:r>
              <a:rPr spc="10" dirty="0"/>
              <a:t> </a:t>
            </a:r>
            <a:r>
              <a:rPr spc="-175" dirty="0"/>
              <a:t>Perceptron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64585" y="5411724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latin typeface="Arial"/>
                <a:cs typeface="Arial"/>
              </a:rPr>
              <a:t>I</a:t>
            </a:r>
            <a:r>
              <a:rPr sz="2000" spc="-195" dirty="0">
                <a:latin typeface="Arial"/>
                <a:cs typeface="Arial"/>
              </a:rPr>
              <a:t>n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-130" dirty="0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12955" y="5396484"/>
            <a:ext cx="7632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5" dirty="0">
                <a:latin typeface="Arial"/>
                <a:cs typeface="Arial"/>
              </a:rPr>
              <a:t>Hidden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61541" y="5396484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O</a:t>
            </a:r>
            <a:r>
              <a:rPr sz="2000" spc="-30" dirty="0">
                <a:latin typeface="Arial"/>
                <a:cs typeface="Arial"/>
              </a:rPr>
              <a:t>u</a:t>
            </a:r>
            <a:r>
              <a:rPr sz="2000" spc="40" dirty="0">
                <a:latin typeface="Arial"/>
                <a:cs typeface="Arial"/>
              </a:rPr>
              <a:t>t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45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02632" y="3312845"/>
            <a:ext cx="645160" cy="640080"/>
          </a:xfrm>
          <a:custGeom>
            <a:avLst/>
            <a:gdLst/>
            <a:ahLst/>
            <a:cxnLst/>
            <a:rect l="l" t="t" r="r" b="b"/>
            <a:pathLst>
              <a:path w="645160" h="640079">
                <a:moveTo>
                  <a:pt x="0" y="0"/>
                </a:moveTo>
                <a:lnTo>
                  <a:pt x="644577" y="0"/>
                </a:lnTo>
                <a:lnTo>
                  <a:pt x="644577" y="640080"/>
                </a:lnTo>
                <a:lnTo>
                  <a:pt x="0" y="6400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0965" y="3499739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5" h="272414">
                <a:moveTo>
                  <a:pt x="0" y="0"/>
                </a:moveTo>
                <a:lnTo>
                  <a:pt x="273154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95707" y="3502507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5" h="272414">
                <a:moveTo>
                  <a:pt x="273154" y="0"/>
                </a:moveTo>
                <a:lnTo>
                  <a:pt x="0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15429" y="3312845"/>
            <a:ext cx="645160" cy="640080"/>
          </a:xfrm>
          <a:custGeom>
            <a:avLst/>
            <a:gdLst/>
            <a:ahLst/>
            <a:cxnLst/>
            <a:rect l="l" t="t" r="r" b="b"/>
            <a:pathLst>
              <a:path w="645159" h="640079">
                <a:moveTo>
                  <a:pt x="0" y="0"/>
                </a:moveTo>
                <a:lnTo>
                  <a:pt x="644577" y="0"/>
                </a:lnTo>
                <a:lnTo>
                  <a:pt x="644577" y="640080"/>
                </a:lnTo>
                <a:lnTo>
                  <a:pt x="0" y="6400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93775" y="3499739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4" h="272414">
                <a:moveTo>
                  <a:pt x="0" y="0"/>
                </a:moveTo>
                <a:lnTo>
                  <a:pt x="273154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08517" y="3502507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4" h="272414">
                <a:moveTo>
                  <a:pt x="273154" y="0"/>
                </a:moveTo>
                <a:lnTo>
                  <a:pt x="0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24088" y="1199362"/>
            <a:ext cx="3750945" cy="1348740"/>
          </a:xfrm>
          <a:custGeom>
            <a:avLst/>
            <a:gdLst/>
            <a:ahLst/>
            <a:cxnLst/>
            <a:rect l="l" t="t" r="r" b="b"/>
            <a:pathLst>
              <a:path w="3750945" h="1348739">
                <a:moveTo>
                  <a:pt x="3623449" y="0"/>
                </a:moveTo>
                <a:lnTo>
                  <a:pt x="127241" y="0"/>
                </a:lnTo>
                <a:lnTo>
                  <a:pt x="77715" y="10000"/>
                </a:lnTo>
                <a:lnTo>
                  <a:pt x="37269" y="37271"/>
                </a:lnTo>
                <a:lnTo>
                  <a:pt x="9999" y="77720"/>
                </a:lnTo>
                <a:lnTo>
                  <a:pt x="0" y="127254"/>
                </a:lnTo>
                <a:lnTo>
                  <a:pt x="0" y="1221409"/>
                </a:lnTo>
                <a:lnTo>
                  <a:pt x="9999" y="1270943"/>
                </a:lnTo>
                <a:lnTo>
                  <a:pt x="37269" y="1311392"/>
                </a:lnTo>
                <a:lnTo>
                  <a:pt x="77715" y="1338663"/>
                </a:lnTo>
                <a:lnTo>
                  <a:pt x="127241" y="1348663"/>
                </a:lnTo>
                <a:lnTo>
                  <a:pt x="3623449" y="1348663"/>
                </a:lnTo>
                <a:lnTo>
                  <a:pt x="3672983" y="1338663"/>
                </a:lnTo>
                <a:lnTo>
                  <a:pt x="3713432" y="1311392"/>
                </a:lnTo>
                <a:lnTo>
                  <a:pt x="3740703" y="1270943"/>
                </a:lnTo>
                <a:lnTo>
                  <a:pt x="3750703" y="1221409"/>
                </a:lnTo>
                <a:lnTo>
                  <a:pt x="3750703" y="127254"/>
                </a:lnTo>
                <a:lnTo>
                  <a:pt x="3740703" y="77720"/>
                </a:lnTo>
                <a:lnTo>
                  <a:pt x="3713432" y="37271"/>
                </a:lnTo>
                <a:lnTo>
                  <a:pt x="3672983" y="10000"/>
                </a:lnTo>
                <a:lnTo>
                  <a:pt x="3623449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646236" y="1279652"/>
            <a:ext cx="2694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from tf.keras.layers import</a:t>
            </a:r>
            <a:r>
              <a:rPr sz="12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*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646236" y="1633220"/>
            <a:ext cx="2787650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Courier New"/>
                <a:cs typeface="Courier New"/>
              </a:rPr>
              <a:t>inputs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2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Inputs(m)</a:t>
            </a:r>
            <a:endParaRPr sz="1200">
              <a:latin typeface="Courier New"/>
              <a:cs typeface="Courier New"/>
            </a:endParaRPr>
          </a:p>
          <a:p>
            <a:pPr marL="12700" marR="5080">
              <a:lnSpc>
                <a:spcPct val="100800"/>
              </a:lnSpc>
              <a:spcBef>
                <a:spcPts val="6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hidden = Dense(d</a:t>
            </a:r>
            <a:r>
              <a:rPr sz="1200" baseline="-13888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)(inputs)  </a:t>
            </a:r>
            <a:r>
              <a:rPr sz="1200" b="1" dirty="0">
                <a:solidFill>
                  <a:srgbClr val="FFFFFF"/>
                </a:solidFill>
                <a:latin typeface="Courier New"/>
                <a:cs typeface="Courier New"/>
              </a:rPr>
              <a:t>outputs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= Dense(2)(hidden)  </a:t>
            </a:r>
            <a:r>
              <a:rPr sz="1200" b="1" dirty="0">
                <a:solidFill>
                  <a:srgbClr val="FFFFFF"/>
                </a:solidFill>
                <a:latin typeface="Courier New"/>
                <a:cs typeface="Courier New"/>
              </a:rPr>
              <a:t>model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= Model(</a:t>
            </a:r>
            <a:r>
              <a:rPr sz="1200" b="1" dirty="0">
                <a:solidFill>
                  <a:srgbClr val="FFFFFF"/>
                </a:solidFill>
                <a:latin typeface="Courier New"/>
                <a:cs typeface="Courier New"/>
              </a:rPr>
              <a:t>inputs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200" spc="-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ourier New"/>
                <a:cs typeface="Courier New"/>
              </a:rPr>
              <a:t>outputs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257031" y="1255775"/>
            <a:ext cx="329183" cy="310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1807F2B-9877-454F-8EA8-DF315C32D7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32</a:t>
            </a:fld>
            <a:endParaRPr lang="en-SG" dirty="0"/>
          </a:p>
        </p:txBody>
      </p:sp>
      <p:sp>
        <p:nvSpPr>
          <p:cNvPr id="78" name="object 7">
            <a:extLst>
              <a:ext uri="{FF2B5EF4-FFF2-40B4-BE49-F238E27FC236}">
                <a16:creationId xmlns:a16="http://schemas.microsoft.com/office/drawing/2014/main" id="{E032682F-7A10-43E9-8FF5-4C0B12756C92}"/>
              </a:ext>
            </a:extLst>
          </p:cNvPr>
          <p:cNvSpPr/>
          <p:nvPr/>
        </p:nvSpPr>
        <p:spPr>
          <a:xfrm>
            <a:off x="3298469" y="331284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bject 8">
                <a:extLst>
                  <a:ext uri="{FF2B5EF4-FFF2-40B4-BE49-F238E27FC236}">
                    <a16:creationId xmlns:a16="http://schemas.microsoft.com/office/drawing/2014/main" id="{3611EA50-0FC8-4CE7-98E3-E6492052ECBB}"/>
                  </a:ext>
                </a:extLst>
              </p:cNvPr>
              <p:cNvSpPr txBox="1"/>
              <p:nvPr/>
            </p:nvSpPr>
            <p:spPr>
              <a:xfrm>
                <a:off x="3479546" y="3454908"/>
                <a:ext cx="268605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9" name="object 8">
                <a:extLst>
                  <a:ext uri="{FF2B5EF4-FFF2-40B4-BE49-F238E27FC236}">
                    <a16:creationId xmlns:a16="http://schemas.microsoft.com/office/drawing/2014/main" id="{3611EA50-0FC8-4CE7-98E3-E6492052E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46" y="3454908"/>
                <a:ext cx="268605" cy="313484"/>
              </a:xfrm>
              <a:prstGeom prst="rect">
                <a:avLst/>
              </a:prstGeom>
              <a:blipFill>
                <a:blip r:embed="rId3"/>
                <a:stretch>
                  <a:fillRect l="-20455" r="-18182" b="-196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bject 9">
            <a:extLst>
              <a:ext uri="{FF2B5EF4-FFF2-40B4-BE49-F238E27FC236}">
                <a16:creationId xmlns:a16="http://schemas.microsoft.com/office/drawing/2014/main" id="{BA919558-45B1-4B88-A13E-9178A8B550FD}"/>
              </a:ext>
            </a:extLst>
          </p:cNvPr>
          <p:cNvSpPr/>
          <p:nvPr/>
        </p:nvSpPr>
        <p:spPr>
          <a:xfrm>
            <a:off x="3298469" y="417866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object 10">
                <a:extLst>
                  <a:ext uri="{FF2B5EF4-FFF2-40B4-BE49-F238E27FC236}">
                    <a16:creationId xmlns:a16="http://schemas.microsoft.com/office/drawing/2014/main" id="{81D059CC-55D7-4741-AD73-63FE0FC801E0}"/>
                  </a:ext>
                </a:extLst>
              </p:cNvPr>
              <p:cNvSpPr txBox="1"/>
              <p:nvPr/>
            </p:nvSpPr>
            <p:spPr>
              <a:xfrm>
                <a:off x="3445408" y="4320540"/>
                <a:ext cx="336550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81" name="object 10">
                <a:extLst>
                  <a:ext uri="{FF2B5EF4-FFF2-40B4-BE49-F238E27FC236}">
                    <a16:creationId xmlns:a16="http://schemas.microsoft.com/office/drawing/2014/main" id="{81D059CC-55D7-4741-AD73-63FE0FC80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408" y="4320540"/>
                <a:ext cx="336550" cy="313484"/>
              </a:xfrm>
              <a:prstGeom prst="rect">
                <a:avLst/>
              </a:prstGeom>
              <a:blipFill>
                <a:blip r:embed="rId4"/>
                <a:stretch>
                  <a:fillRect l="-14545" r="-10909" b="-156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bject 11">
            <a:extLst>
              <a:ext uri="{FF2B5EF4-FFF2-40B4-BE49-F238E27FC236}">
                <a16:creationId xmlns:a16="http://schemas.microsoft.com/office/drawing/2014/main" id="{C12A90AA-426B-4F65-9F87-32BB017DC982}"/>
              </a:ext>
            </a:extLst>
          </p:cNvPr>
          <p:cNvSpPr/>
          <p:nvPr/>
        </p:nvSpPr>
        <p:spPr>
          <a:xfrm>
            <a:off x="3298469" y="244702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bject 12">
                <a:extLst>
                  <a:ext uri="{FF2B5EF4-FFF2-40B4-BE49-F238E27FC236}">
                    <a16:creationId xmlns:a16="http://schemas.microsoft.com/office/drawing/2014/main" id="{F3950FCA-06AD-471A-869E-BF9BBE49A2C4}"/>
                  </a:ext>
                </a:extLst>
              </p:cNvPr>
              <p:cNvSpPr txBox="1"/>
              <p:nvPr/>
            </p:nvSpPr>
            <p:spPr>
              <a:xfrm>
                <a:off x="3482492" y="2589276"/>
                <a:ext cx="262255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83" name="object 12">
                <a:extLst>
                  <a:ext uri="{FF2B5EF4-FFF2-40B4-BE49-F238E27FC236}">
                    <a16:creationId xmlns:a16="http://schemas.microsoft.com/office/drawing/2014/main" id="{F3950FCA-06AD-471A-869E-BF9BBE49A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492" y="2589276"/>
                <a:ext cx="262255" cy="313484"/>
              </a:xfrm>
              <a:prstGeom prst="rect">
                <a:avLst/>
              </a:prstGeom>
              <a:blipFill>
                <a:blip r:embed="rId5"/>
                <a:stretch>
                  <a:fillRect l="-18605" r="-18605" b="-196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object 13">
            <a:extLst>
              <a:ext uri="{FF2B5EF4-FFF2-40B4-BE49-F238E27FC236}">
                <a16:creationId xmlns:a16="http://schemas.microsoft.com/office/drawing/2014/main" id="{6E11111A-80C4-4710-9837-D7B22E447959}"/>
              </a:ext>
            </a:extLst>
          </p:cNvPr>
          <p:cNvSpPr/>
          <p:nvPr/>
        </p:nvSpPr>
        <p:spPr>
          <a:xfrm>
            <a:off x="5711278" y="374422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5">
            <a:extLst>
              <a:ext uri="{FF2B5EF4-FFF2-40B4-BE49-F238E27FC236}">
                <a16:creationId xmlns:a16="http://schemas.microsoft.com/office/drawing/2014/main" id="{3955297F-232D-4CB6-8246-74FB13B19976}"/>
              </a:ext>
            </a:extLst>
          </p:cNvPr>
          <p:cNvSpPr/>
          <p:nvPr/>
        </p:nvSpPr>
        <p:spPr>
          <a:xfrm>
            <a:off x="5711278" y="28849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25">
            <a:extLst>
              <a:ext uri="{FF2B5EF4-FFF2-40B4-BE49-F238E27FC236}">
                <a16:creationId xmlns:a16="http://schemas.microsoft.com/office/drawing/2014/main" id="{97700922-0067-4F91-B447-64AACB9F50A0}"/>
              </a:ext>
            </a:extLst>
          </p:cNvPr>
          <p:cNvSpPr/>
          <p:nvPr/>
        </p:nvSpPr>
        <p:spPr>
          <a:xfrm>
            <a:off x="5711278" y="20173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bject 26">
                <a:extLst>
                  <a:ext uri="{FF2B5EF4-FFF2-40B4-BE49-F238E27FC236}">
                    <a16:creationId xmlns:a16="http://schemas.microsoft.com/office/drawing/2014/main" id="{4DD7F20C-40F7-4979-88D8-CBC57E900D78}"/>
                  </a:ext>
                </a:extLst>
              </p:cNvPr>
              <p:cNvSpPr txBox="1"/>
              <p:nvPr/>
            </p:nvSpPr>
            <p:spPr>
              <a:xfrm>
                <a:off x="5825093" y="2152743"/>
                <a:ext cx="483156" cy="3020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0" name="object 26">
                <a:extLst>
                  <a:ext uri="{FF2B5EF4-FFF2-40B4-BE49-F238E27FC236}">
                    <a16:creationId xmlns:a16="http://schemas.microsoft.com/office/drawing/2014/main" id="{4DD7F20C-40F7-4979-88D8-CBC57E900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093" y="2152743"/>
                <a:ext cx="483156" cy="302006"/>
              </a:xfrm>
              <a:prstGeom prst="rect">
                <a:avLst/>
              </a:prstGeom>
              <a:blipFill>
                <a:blip r:embed="rId6"/>
                <a:stretch>
                  <a:fillRect l="-6329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bject 28">
            <a:extLst>
              <a:ext uri="{FF2B5EF4-FFF2-40B4-BE49-F238E27FC236}">
                <a16:creationId xmlns:a16="http://schemas.microsoft.com/office/drawing/2014/main" id="{BA76B531-DAF4-49E9-85EE-5A28F5F6869A}"/>
              </a:ext>
            </a:extLst>
          </p:cNvPr>
          <p:cNvSpPr/>
          <p:nvPr/>
        </p:nvSpPr>
        <p:spPr>
          <a:xfrm>
            <a:off x="5711278" y="460353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object 26">
                <a:extLst>
                  <a:ext uri="{FF2B5EF4-FFF2-40B4-BE49-F238E27FC236}">
                    <a16:creationId xmlns:a16="http://schemas.microsoft.com/office/drawing/2014/main" id="{5D00C157-4224-4616-977D-48E2DBFF5638}"/>
                  </a:ext>
                </a:extLst>
              </p:cNvPr>
              <p:cNvSpPr txBox="1"/>
              <p:nvPr/>
            </p:nvSpPr>
            <p:spPr>
              <a:xfrm>
                <a:off x="5846412" y="3049822"/>
                <a:ext cx="483156" cy="3020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2" name="object 26">
                <a:extLst>
                  <a:ext uri="{FF2B5EF4-FFF2-40B4-BE49-F238E27FC236}">
                    <a16:creationId xmlns:a16="http://schemas.microsoft.com/office/drawing/2014/main" id="{5D00C157-4224-4616-977D-48E2DBFF5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412" y="3049822"/>
                <a:ext cx="483156" cy="302006"/>
              </a:xfrm>
              <a:prstGeom prst="rect">
                <a:avLst/>
              </a:prstGeom>
              <a:blipFill>
                <a:blip r:embed="rId7"/>
                <a:stretch>
                  <a:fillRect l="-6329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object 26">
                <a:extLst>
                  <a:ext uri="{FF2B5EF4-FFF2-40B4-BE49-F238E27FC236}">
                    <a16:creationId xmlns:a16="http://schemas.microsoft.com/office/drawing/2014/main" id="{23E2D17E-C469-4A5C-9149-B5432DBD95FA}"/>
                  </a:ext>
                </a:extLst>
              </p:cNvPr>
              <p:cNvSpPr txBox="1"/>
              <p:nvPr/>
            </p:nvSpPr>
            <p:spPr>
              <a:xfrm>
                <a:off x="5841114" y="3856581"/>
                <a:ext cx="483156" cy="3020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3" name="object 26">
                <a:extLst>
                  <a:ext uri="{FF2B5EF4-FFF2-40B4-BE49-F238E27FC236}">
                    <a16:creationId xmlns:a16="http://schemas.microsoft.com/office/drawing/2014/main" id="{23E2D17E-C469-4A5C-9149-B5432DBD9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14" y="3856581"/>
                <a:ext cx="483156" cy="302006"/>
              </a:xfrm>
              <a:prstGeom prst="rect">
                <a:avLst/>
              </a:prstGeom>
              <a:blipFill>
                <a:blip r:embed="rId8"/>
                <a:stretch>
                  <a:fillRect l="-6329" b="-224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object 26">
                <a:extLst>
                  <a:ext uri="{FF2B5EF4-FFF2-40B4-BE49-F238E27FC236}">
                    <a16:creationId xmlns:a16="http://schemas.microsoft.com/office/drawing/2014/main" id="{CDD906A7-338E-482A-96E2-3B7C00DA64B8}"/>
                  </a:ext>
                </a:extLst>
              </p:cNvPr>
              <p:cNvSpPr txBox="1"/>
              <p:nvPr/>
            </p:nvSpPr>
            <p:spPr>
              <a:xfrm>
                <a:off x="5825093" y="4734727"/>
                <a:ext cx="483156" cy="3136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4" name="object 26">
                <a:extLst>
                  <a:ext uri="{FF2B5EF4-FFF2-40B4-BE49-F238E27FC236}">
                    <a16:creationId xmlns:a16="http://schemas.microsoft.com/office/drawing/2014/main" id="{CDD906A7-338E-482A-96E2-3B7C00DA6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093" y="4734727"/>
                <a:ext cx="483156" cy="313612"/>
              </a:xfrm>
              <a:prstGeom prst="rect">
                <a:avLst/>
              </a:prstGeom>
              <a:blipFill>
                <a:blip r:embed="rId9"/>
                <a:stretch>
                  <a:fillRect l="-15190" r="-3797" b="-176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object 20">
            <a:extLst>
              <a:ext uri="{FF2B5EF4-FFF2-40B4-BE49-F238E27FC236}">
                <a16:creationId xmlns:a16="http://schemas.microsoft.com/office/drawing/2014/main" id="{0601032F-C215-416F-9A59-25DD38856958}"/>
              </a:ext>
            </a:extLst>
          </p:cNvPr>
          <p:cNvSpPr/>
          <p:nvPr/>
        </p:nvSpPr>
        <p:spPr>
          <a:xfrm>
            <a:off x="8124088" y="374249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22">
            <a:extLst>
              <a:ext uri="{FF2B5EF4-FFF2-40B4-BE49-F238E27FC236}">
                <a16:creationId xmlns:a16="http://schemas.microsoft.com/office/drawing/2014/main" id="{DF8463AE-F580-4602-BEE4-12359F563893}"/>
              </a:ext>
            </a:extLst>
          </p:cNvPr>
          <p:cNvSpPr/>
          <p:nvPr/>
        </p:nvSpPr>
        <p:spPr>
          <a:xfrm>
            <a:off x="8124088" y="288319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3" name="object 26">
            <a:extLst>
              <a:ext uri="{FF2B5EF4-FFF2-40B4-BE49-F238E27FC236}">
                <a16:creationId xmlns:a16="http://schemas.microsoft.com/office/drawing/2014/main" id="{8B74A7DE-CFCC-452C-967E-CCA05852CAE7}"/>
              </a:ext>
            </a:extLst>
          </p:cNvPr>
          <p:cNvSpPr txBox="1"/>
          <p:nvPr/>
        </p:nvSpPr>
        <p:spPr>
          <a:xfrm>
            <a:off x="8257566" y="2954092"/>
            <a:ext cx="4831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endParaRPr lang="en-SG" dirty="0"/>
          </a:p>
        </p:txBody>
      </p:sp>
      <p:sp>
        <p:nvSpPr>
          <p:cNvPr id="124" name="object 26">
            <a:extLst>
              <a:ext uri="{FF2B5EF4-FFF2-40B4-BE49-F238E27FC236}">
                <a16:creationId xmlns:a16="http://schemas.microsoft.com/office/drawing/2014/main" id="{FE7D2FD0-00D0-4E9F-BE42-5D60EA9F855D}"/>
              </a:ext>
            </a:extLst>
          </p:cNvPr>
          <p:cNvSpPr txBox="1"/>
          <p:nvPr/>
        </p:nvSpPr>
        <p:spPr>
          <a:xfrm>
            <a:off x="8210140" y="3839552"/>
            <a:ext cx="4831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bject 26">
                <a:extLst>
                  <a:ext uri="{FF2B5EF4-FFF2-40B4-BE49-F238E27FC236}">
                    <a16:creationId xmlns:a16="http://schemas.microsoft.com/office/drawing/2014/main" id="{863AA96D-8E4B-42B1-A372-2C145E6D310B}"/>
                  </a:ext>
                </a:extLst>
              </p:cNvPr>
              <p:cNvSpPr txBox="1"/>
              <p:nvPr/>
            </p:nvSpPr>
            <p:spPr>
              <a:xfrm>
                <a:off x="8229276" y="3010839"/>
                <a:ext cx="48315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5" name="object 26">
                <a:extLst>
                  <a:ext uri="{FF2B5EF4-FFF2-40B4-BE49-F238E27FC236}">
                    <a16:creationId xmlns:a16="http://schemas.microsoft.com/office/drawing/2014/main" id="{863AA96D-8E4B-42B1-A372-2C145E6D3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276" y="3010839"/>
                <a:ext cx="483156" cy="289823"/>
              </a:xfrm>
              <a:prstGeom prst="rect">
                <a:avLst/>
              </a:prstGeom>
              <a:blipFill>
                <a:blip r:embed="rId10"/>
                <a:stretch>
                  <a:fillRect t="-21277" r="-31646" b="-2553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C68A35A-6BC3-40A7-83D3-7094934E7021}"/>
                  </a:ext>
                </a:extLst>
              </p:cNvPr>
              <p:cNvSpPr/>
              <p:nvPr/>
            </p:nvSpPr>
            <p:spPr>
              <a:xfrm>
                <a:off x="8210050" y="3853776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C68A35A-6BC3-40A7-83D3-7094934E7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050" y="3853776"/>
                <a:ext cx="467756" cy="369332"/>
              </a:xfrm>
              <a:prstGeom prst="rect">
                <a:avLst/>
              </a:prstGeom>
              <a:blipFill>
                <a:blip r:embed="rId11"/>
                <a:stretch>
                  <a:fillRect t="-6557" r="-12987" b="-65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8563" y="269748"/>
            <a:ext cx="52146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Deep </a:t>
            </a:r>
            <a:r>
              <a:rPr spc="-110" dirty="0"/>
              <a:t>Neural</a:t>
            </a:r>
            <a:r>
              <a:rPr spc="165" dirty="0"/>
              <a:t> </a:t>
            </a:r>
            <a:r>
              <a:rPr spc="25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86153" y="5274564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latin typeface="Arial"/>
                <a:cs typeface="Arial"/>
              </a:rPr>
              <a:t>I</a:t>
            </a:r>
            <a:r>
              <a:rPr sz="2000" spc="-195" dirty="0">
                <a:latin typeface="Arial"/>
                <a:cs typeface="Arial"/>
              </a:rPr>
              <a:t>n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-130" dirty="0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55627" y="5262372"/>
            <a:ext cx="7632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5" dirty="0">
                <a:latin typeface="Arial"/>
                <a:cs typeface="Arial"/>
              </a:rPr>
              <a:t>Hidden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39972" y="5259324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O</a:t>
            </a:r>
            <a:r>
              <a:rPr sz="2000" spc="-30" dirty="0">
                <a:latin typeface="Arial"/>
                <a:cs typeface="Arial"/>
              </a:rPr>
              <a:t>u</a:t>
            </a:r>
            <a:r>
              <a:rPr sz="2000" spc="40" dirty="0">
                <a:latin typeface="Arial"/>
                <a:cs typeface="Arial"/>
              </a:rPr>
              <a:t>t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45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607928" y="3173107"/>
            <a:ext cx="645160" cy="640080"/>
          </a:xfrm>
          <a:custGeom>
            <a:avLst/>
            <a:gdLst/>
            <a:ahLst/>
            <a:cxnLst/>
            <a:rect l="l" t="t" r="r" b="b"/>
            <a:pathLst>
              <a:path w="645160" h="640079">
                <a:moveTo>
                  <a:pt x="0" y="0"/>
                </a:moveTo>
                <a:lnTo>
                  <a:pt x="644577" y="0"/>
                </a:lnTo>
                <a:lnTo>
                  <a:pt x="644577" y="640080"/>
                </a:lnTo>
                <a:lnTo>
                  <a:pt x="0" y="6400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86274" y="3360000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5" h="272414">
                <a:moveTo>
                  <a:pt x="0" y="0"/>
                </a:moveTo>
                <a:lnTo>
                  <a:pt x="273154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01016" y="3362769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5" h="272414">
                <a:moveTo>
                  <a:pt x="273154" y="0"/>
                </a:moveTo>
                <a:lnTo>
                  <a:pt x="0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20738" y="3173107"/>
            <a:ext cx="645160" cy="640080"/>
          </a:xfrm>
          <a:custGeom>
            <a:avLst/>
            <a:gdLst/>
            <a:ahLst/>
            <a:cxnLst/>
            <a:rect l="l" t="t" r="r" b="b"/>
            <a:pathLst>
              <a:path w="645159" h="640079">
                <a:moveTo>
                  <a:pt x="0" y="0"/>
                </a:moveTo>
                <a:lnTo>
                  <a:pt x="644577" y="0"/>
                </a:lnTo>
                <a:lnTo>
                  <a:pt x="644577" y="640080"/>
                </a:lnTo>
                <a:lnTo>
                  <a:pt x="0" y="6400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99083" y="3360000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4" h="272414">
                <a:moveTo>
                  <a:pt x="0" y="0"/>
                </a:moveTo>
                <a:lnTo>
                  <a:pt x="273154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13826" y="3362769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4" h="272414">
                <a:moveTo>
                  <a:pt x="273154" y="0"/>
                </a:moveTo>
                <a:lnTo>
                  <a:pt x="0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30628" y="3173107"/>
            <a:ext cx="645160" cy="640080"/>
          </a:xfrm>
          <a:custGeom>
            <a:avLst/>
            <a:gdLst/>
            <a:ahLst/>
            <a:cxnLst/>
            <a:rect l="l" t="t" r="r" b="b"/>
            <a:pathLst>
              <a:path w="645159" h="640079">
                <a:moveTo>
                  <a:pt x="0" y="0"/>
                </a:moveTo>
                <a:lnTo>
                  <a:pt x="644577" y="0"/>
                </a:lnTo>
                <a:lnTo>
                  <a:pt x="644577" y="640080"/>
                </a:lnTo>
                <a:lnTo>
                  <a:pt x="0" y="6400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08973" y="3360000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4" h="272414">
                <a:moveTo>
                  <a:pt x="0" y="0"/>
                </a:moveTo>
                <a:lnTo>
                  <a:pt x="273154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723703" y="3362769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4" h="272414">
                <a:moveTo>
                  <a:pt x="273154" y="0"/>
                </a:moveTo>
                <a:lnTo>
                  <a:pt x="0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889745" y="3173107"/>
            <a:ext cx="645160" cy="640080"/>
          </a:xfrm>
          <a:custGeom>
            <a:avLst/>
            <a:gdLst/>
            <a:ahLst/>
            <a:cxnLst/>
            <a:rect l="l" t="t" r="r" b="b"/>
            <a:pathLst>
              <a:path w="645160" h="640079">
                <a:moveTo>
                  <a:pt x="0" y="0"/>
                </a:moveTo>
                <a:lnTo>
                  <a:pt x="644577" y="0"/>
                </a:lnTo>
                <a:lnTo>
                  <a:pt x="644577" y="640080"/>
                </a:lnTo>
                <a:lnTo>
                  <a:pt x="0" y="6400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68078" y="3360000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5" h="272414">
                <a:moveTo>
                  <a:pt x="0" y="0"/>
                </a:moveTo>
                <a:lnTo>
                  <a:pt x="273154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82820" y="3362769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5" h="272414">
                <a:moveTo>
                  <a:pt x="273154" y="0"/>
                </a:moveTo>
                <a:lnTo>
                  <a:pt x="0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846677" y="3146043"/>
            <a:ext cx="46100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75" dirty="0">
                <a:latin typeface="DejaVu Sans"/>
                <a:cs typeface="DejaVu Sans"/>
              </a:rPr>
              <a:t>⋯</a:t>
            </a:r>
            <a:endParaRPr sz="4000">
              <a:latin typeface="DejaVu Sans"/>
              <a:cs typeface="DejaVu Sans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44" name="object 44"/>
          <p:cNvSpPr txBox="1"/>
          <p:nvPr/>
        </p:nvSpPr>
        <p:spPr>
          <a:xfrm>
            <a:off x="7871117" y="3146043"/>
            <a:ext cx="46100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75" dirty="0">
                <a:latin typeface="DejaVu Sans"/>
                <a:cs typeface="DejaVu Sans"/>
              </a:rPr>
              <a:t>⋯</a:t>
            </a:r>
            <a:endParaRPr sz="4000">
              <a:latin typeface="DejaVu Sans"/>
              <a:cs typeface="DejaVu Sans"/>
            </a:endParaRPr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DF75EA8D-1A5C-4E94-B7F2-B0B123F07D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33</a:t>
            </a:fld>
            <a:endParaRPr lang="en-SG" dirty="0"/>
          </a:p>
        </p:txBody>
      </p:sp>
      <p:sp>
        <p:nvSpPr>
          <p:cNvPr id="48" name="object 7">
            <a:extLst>
              <a:ext uri="{FF2B5EF4-FFF2-40B4-BE49-F238E27FC236}">
                <a16:creationId xmlns:a16="http://schemas.microsoft.com/office/drawing/2014/main" id="{CF090B10-D3FB-43FC-B7BB-FD7483185197}"/>
              </a:ext>
            </a:extLst>
          </p:cNvPr>
          <p:cNvSpPr/>
          <p:nvPr/>
        </p:nvSpPr>
        <p:spPr>
          <a:xfrm>
            <a:off x="1921088" y="315944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bject 8">
                <a:extLst>
                  <a:ext uri="{FF2B5EF4-FFF2-40B4-BE49-F238E27FC236}">
                    <a16:creationId xmlns:a16="http://schemas.microsoft.com/office/drawing/2014/main" id="{87F92E22-1802-4A66-8EE0-AF60D7330BD8}"/>
                  </a:ext>
                </a:extLst>
              </p:cNvPr>
              <p:cNvSpPr txBox="1"/>
              <p:nvPr/>
            </p:nvSpPr>
            <p:spPr>
              <a:xfrm>
                <a:off x="2102165" y="3301505"/>
                <a:ext cx="268605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49" name="object 8">
                <a:extLst>
                  <a:ext uri="{FF2B5EF4-FFF2-40B4-BE49-F238E27FC236}">
                    <a16:creationId xmlns:a16="http://schemas.microsoft.com/office/drawing/2014/main" id="{87F92E22-1802-4A66-8EE0-AF60D7330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165" y="3301505"/>
                <a:ext cx="268605" cy="313484"/>
              </a:xfrm>
              <a:prstGeom prst="rect">
                <a:avLst/>
              </a:prstGeom>
              <a:blipFill>
                <a:blip r:embed="rId2"/>
                <a:stretch>
                  <a:fillRect l="-20455" r="-18182" b="-196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bject 9">
            <a:extLst>
              <a:ext uri="{FF2B5EF4-FFF2-40B4-BE49-F238E27FC236}">
                <a16:creationId xmlns:a16="http://schemas.microsoft.com/office/drawing/2014/main" id="{ABA7184B-4BF5-44BB-9725-CDA1294329D5}"/>
              </a:ext>
            </a:extLst>
          </p:cNvPr>
          <p:cNvSpPr/>
          <p:nvPr/>
        </p:nvSpPr>
        <p:spPr>
          <a:xfrm>
            <a:off x="1921088" y="402526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bject 10">
                <a:extLst>
                  <a:ext uri="{FF2B5EF4-FFF2-40B4-BE49-F238E27FC236}">
                    <a16:creationId xmlns:a16="http://schemas.microsoft.com/office/drawing/2014/main" id="{26490CF0-EADA-4BE8-93C2-3FC1F63344AF}"/>
                  </a:ext>
                </a:extLst>
              </p:cNvPr>
              <p:cNvSpPr txBox="1"/>
              <p:nvPr/>
            </p:nvSpPr>
            <p:spPr>
              <a:xfrm>
                <a:off x="2068027" y="4167137"/>
                <a:ext cx="336550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51" name="object 10">
                <a:extLst>
                  <a:ext uri="{FF2B5EF4-FFF2-40B4-BE49-F238E27FC236}">
                    <a16:creationId xmlns:a16="http://schemas.microsoft.com/office/drawing/2014/main" id="{26490CF0-EADA-4BE8-93C2-3FC1F6334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027" y="4167137"/>
                <a:ext cx="336550" cy="313484"/>
              </a:xfrm>
              <a:prstGeom prst="rect">
                <a:avLst/>
              </a:prstGeom>
              <a:blipFill>
                <a:blip r:embed="rId3"/>
                <a:stretch>
                  <a:fillRect l="-14545" r="-10909" b="-156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bject 11">
            <a:extLst>
              <a:ext uri="{FF2B5EF4-FFF2-40B4-BE49-F238E27FC236}">
                <a16:creationId xmlns:a16="http://schemas.microsoft.com/office/drawing/2014/main" id="{B1AE809D-B7B4-4E2E-9FD9-EBAB13B80B77}"/>
              </a:ext>
            </a:extLst>
          </p:cNvPr>
          <p:cNvSpPr/>
          <p:nvPr/>
        </p:nvSpPr>
        <p:spPr>
          <a:xfrm>
            <a:off x="1921088" y="229362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bject 12">
                <a:extLst>
                  <a:ext uri="{FF2B5EF4-FFF2-40B4-BE49-F238E27FC236}">
                    <a16:creationId xmlns:a16="http://schemas.microsoft.com/office/drawing/2014/main" id="{9FAC2A07-AA93-46A6-BBBD-D106EEB5A983}"/>
                  </a:ext>
                </a:extLst>
              </p:cNvPr>
              <p:cNvSpPr txBox="1"/>
              <p:nvPr/>
            </p:nvSpPr>
            <p:spPr>
              <a:xfrm>
                <a:off x="2105111" y="2435873"/>
                <a:ext cx="262255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53" name="object 12">
                <a:extLst>
                  <a:ext uri="{FF2B5EF4-FFF2-40B4-BE49-F238E27FC236}">
                    <a16:creationId xmlns:a16="http://schemas.microsoft.com/office/drawing/2014/main" id="{9FAC2A07-AA93-46A6-BBBD-D106EEB5A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111" y="2435873"/>
                <a:ext cx="262255" cy="313484"/>
              </a:xfrm>
              <a:prstGeom prst="rect">
                <a:avLst/>
              </a:prstGeom>
              <a:blipFill>
                <a:blip r:embed="rId4"/>
                <a:stretch>
                  <a:fillRect l="-18605" r="-18605" b="-196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bject 13">
            <a:extLst>
              <a:ext uri="{FF2B5EF4-FFF2-40B4-BE49-F238E27FC236}">
                <a16:creationId xmlns:a16="http://schemas.microsoft.com/office/drawing/2014/main" id="{2D363B34-5C08-4A55-853F-3B8B2B9D4FAF}"/>
              </a:ext>
            </a:extLst>
          </p:cNvPr>
          <p:cNvSpPr/>
          <p:nvPr/>
        </p:nvSpPr>
        <p:spPr>
          <a:xfrm>
            <a:off x="5711278" y="374422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15">
            <a:extLst>
              <a:ext uri="{FF2B5EF4-FFF2-40B4-BE49-F238E27FC236}">
                <a16:creationId xmlns:a16="http://schemas.microsoft.com/office/drawing/2014/main" id="{8D377153-E3E9-442D-8ABA-D022E6EEB390}"/>
              </a:ext>
            </a:extLst>
          </p:cNvPr>
          <p:cNvSpPr/>
          <p:nvPr/>
        </p:nvSpPr>
        <p:spPr>
          <a:xfrm>
            <a:off x="5711278" y="28849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25">
            <a:extLst>
              <a:ext uri="{FF2B5EF4-FFF2-40B4-BE49-F238E27FC236}">
                <a16:creationId xmlns:a16="http://schemas.microsoft.com/office/drawing/2014/main" id="{B0738E60-0980-4444-8977-F72BB3A3D158}"/>
              </a:ext>
            </a:extLst>
          </p:cNvPr>
          <p:cNvSpPr/>
          <p:nvPr/>
        </p:nvSpPr>
        <p:spPr>
          <a:xfrm>
            <a:off x="5711278" y="20173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bject 26">
                <a:extLst>
                  <a:ext uri="{FF2B5EF4-FFF2-40B4-BE49-F238E27FC236}">
                    <a16:creationId xmlns:a16="http://schemas.microsoft.com/office/drawing/2014/main" id="{2CF373C8-16F0-4EED-AE13-E21B57CE4E13}"/>
                  </a:ext>
                </a:extLst>
              </p:cNvPr>
              <p:cNvSpPr txBox="1"/>
              <p:nvPr/>
            </p:nvSpPr>
            <p:spPr>
              <a:xfrm>
                <a:off x="5825093" y="2152743"/>
                <a:ext cx="483156" cy="3020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5" name="object 26">
                <a:extLst>
                  <a:ext uri="{FF2B5EF4-FFF2-40B4-BE49-F238E27FC236}">
                    <a16:creationId xmlns:a16="http://schemas.microsoft.com/office/drawing/2014/main" id="{2CF373C8-16F0-4EED-AE13-E21B57CE4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093" y="2152743"/>
                <a:ext cx="483156" cy="302006"/>
              </a:xfrm>
              <a:prstGeom prst="rect">
                <a:avLst/>
              </a:prstGeom>
              <a:blipFill>
                <a:blip r:embed="rId5"/>
                <a:stretch>
                  <a:fillRect l="-7595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bject 28">
            <a:extLst>
              <a:ext uri="{FF2B5EF4-FFF2-40B4-BE49-F238E27FC236}">
                <a16:creationId xmlns:a16="http://schemas.microsoft.com/office/drawing/2014/main" id="{20DB3D7F-CE2B-4D2C-9533-E0F127CF663C}"/>
              </a:ext>
            </a:extLst>
          </p:cNvPr>
          <p:cNvSpPr/>
          <p:nvPr/>
        </p:nvSpPr>
        <p:spPr>
          <a:xfrm>
            <a:off x="5711278" y="460353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bject 26">
                <a:extLst>
                  <a:ext uri="{FF2B5EF4-FFF2-40B4-BE49-F238E27FC236}">
                    <a16:creationId xmlns:a16="http://schemas.microsoft.com/office/drawing/2014/main" id="{36B49BC4-33F0-45B2-B61E-0B8D645C3A00}"/>
                  </a:ext>
                </a:extLst>
              </p:cNvPr>
              <p:cNvSpPr txBox="1"/>
              <p:nvPr/>
            </p:nvSpPr>
            <p:spPr>
              <a:xfrm>
                <a:off x="5846412" y="3049822"/>
                <a:ext cx="483156" cy="3020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7" name="object 26">
                <a:extLst>
                  <a:ext uri="{FF2B5EF4-FFF2-40B4-BE49-F238E27FC236}">
                    <a16:creationId xmlns:a16="http://schemas.microsoft.com/office/drawing/2014/main" id="{36B49BC4-33F0-45B2-B61E-0B8D645C3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412" y="3049822"/>
                <a:ext cx="483156" cy="302006"/>
              </a:xfrm>
              <a:prstGeom prst="rect">
                <a:avLst/>
              </a:prstGeom>
              <a:blipFill>
                <a:blip r:embed="rId6"/>
                <a:stretch>
                  <a:fillRect l="-7595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bject 26">
                <a:extLst>
                  <a:ext uri="{FF2B5EF4-FFF2-40B4-BE49-F238E27FC236}">
                    <a16:creationId xmlns:a16="http://schemas.microsoft.com/office/drawing/2014/main" id="{40DE3143-9067-4FFD-A6F1-8DF8FCECD3FB}"/>
                  </a:ext>
                </a:extLst>
              </p:cNvPr>
              <p:cNvSpPr txBox="1"/>
              <p:nvPr/>
            </p:nvSpPr>
            <p:spPr>
              <a:xfrm>
                <a:off x="5841114" y="3856581"/>
                <a:ext cx="483156" cy="3020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8" name="object 26">
                <a:extLst>
                  <a:ext uri="{FF2B5EF4-FFF2-40B4-BE49-F238E27FC236}">
                    <a16:creationId xmlns:a16="http://schemas.microsoft.com/office/drawing/2014/main" id="{40DE3143-9067-4FFD-A6F1-8DF8FCECD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14" y="3856581"/>
                <a:ext cx="483156" cy="302006"/>
              </a:xfrm>
              <a:prstGeom prst="rect">
                <a:avLst/>
              </a:prstGeom>
              <a:blipFill>
                <a:blip r:embed="rId7"/>
                <a:stretch>
                  <a:fillRect l="-7595" b="-224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bject 26">
                <a:extLst>
                  <a:ext uri="{FF2B5EF4-FFF2-40B4-BE49-F238E27FC236}">
                    <a16:creationId xmlns:a16="http://schemas.microsoft.com/office/drawing/2014/main" id="{0EB4FE45-289C-4937-80FC-4CC662E2509C}"/>
                  </a:ext>
                </a:extLst>
              </p:cNvPr>
              <p:cNvSpPr txBox="1"/>
              <p:nvPr/>
            </p:nvSpPr>
            <p:spPr>
              <a:xfrm>
                <a:off x="5825093" y="4734727"/>
                <a:ext cx="483156" cy="3136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9" name="object 26">
                <a:extLst>
                  <a:ext uri="{FF2B5EF4-FFF2-40B4-BE49-F238E27FC236}">
                    <a16:creationId xmlns:a16="http://schemas.microsoft.com/office/drawing/2014/main" id="{0EB4FE45-289C-4937-80FC-4CC662E25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093" y="4734727"/>
                <a:ext cx="483156" cy="313612"/>
              </a:xfrm>
              <a:prstGeom prst="rect">
                <a:avLst/>
              </a:prstGeom>
              <a:blipFill>
                <a:blip r:embed="rId8"/>
                <a:stretch>
                  <a:fillRect l="-15190" r="-6329" b="-176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bject 20">
            <a:extLst>
              <a:ext uri="{FF2B5EF4-FFF2-40B4-BE49-F238E27FC236}">
                <a16:creationId xmlns:a16="http://schemas.microsoft.com/office/drawing/2014/main" id="{41EE389D-7998-4114-9DB4-4E9A51FC62E6}"/>
              </a:ext>
            </a:extLst>
          </p:cNvPr>
          <p:cNvSpPr/>
          <p:nvPr/>
        </p:nvSpPr>
        <p:spPr>
          <a:xfrm>
            <a:off x="9723120" y="374249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22">
            <a:extLst>
              <a:ext uri="{FF2B5EF4-FFF2-40B4-BE49-F238E27FC236}">
                <a16:creationId xmlns:a16="http://schemas.microsoft.com/office/drawing/2014/main" id="{D9A132C1-0B3E-4C6C-8CA2-D99252AEE861}"/>
              </a:ext>
            </a:extLst>
          </p:cNvPr>
          <p:cNvSpPr/>
          <p:nvPr/>
        </p:nvSpPr>
        <p:spPr>
          <a:xfrm>
            <a:off x="9723120" y="288319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26">
            <a:extLst>
              <a:ext uri="{FF2B5EF4-FFF2-40B4-BE49-F238E27FC236}">
                <a16:creationId xmlns:a16="http://schemas.microsoft.com/office/drawing/2014/main" id="{0B1D37B6-2B20-4A04-8C3B-DD33E2B5533F}"/>
              </a:ext>
            </a:extLst>
          </p:cNvPr>
          <p:cNvSpPr txBox="1"/>
          <p:nvPr/>
        </p:nvSpPr>
        <p:spPr>
          <a:xfrm>
            <a:off x="8257566" y="2954092"/>
            <a:ext cx="4831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endParaRPr lang="en-SG" dirty="0"/>
          </a:p>
        </p:txBody>
      </p:sp>
      <p:sp>
        <p:nvSpPr>
          <p:cNvPr id="73" name="object 26">
            <a:extLst>
              <a:ext uri="{FF2B5EF4-FFF2-40B4-BE49-F238E27FC236}">
                <a16:creationId xmlns:a16="http://schemas.microsoft.com/office/drawing/2014/main" id="{EE63CF4F-A598-4B78-8384-297F7925752E}"/>
              </a:ext>
            </a:extLst>
          </p:cNvPr>
          <p:cNvSpPr txBox="1"/>
          <p:nvPr/>
        </p:nvSpPr>
        <p:spPr>
          <a:xfrm>
            <a:off x="8210140" y="3839552"/>
            <a:ext cx="4831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1190A237-0939-48B9-8E9B-291EDCE715BC}"/>
                  </a:ext>
                </a:extLst>
              </p:cNvPr>
              <p:cNvSpPr txBox="1"/>
              <p:nvPr/>
            </p:nvSpPr>
            <p:spPr>
              <a:xfrm>
                <a:off x="9828308" y="3010839"/>
                <a:ext cx="48315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1190A237-0939-48B9-8E9B-291EDCE71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308" y="3010839"/>
                <a:ext cx="483156" cy="289823"/>
              </a:xfrm>
              <a:prstGeom prst="rect">
                <a:avLst/>
              </a:prstGeom>
              <a:blipFill>
                <a:blip r:embed="rId9"/>
                <a:stretch>
                  <a:fillRect t="-21277" r="-31250" b="-2553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AC5C75E-52DE-483E-8574-FBBA171CE3E9}"/>
                  </a:ext>
                </a:extLst>
              </p:cNvPr>
              <p:cNvSpPr/>
              <p:nvPr/>
            </p:nvSpPr>
            <p:spPr>
              <a:xfrm>
                <a:off x="9809082" y="3853776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AC5C75E-52DE-483E-8574-FBBA171CE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9082" y="3853776"/>
                <a:ext cx="467756" cy="369332"/>
              </a:xfrm>
              <a:prstGeom prst="rect">
                <a:avLst/>
              </a:prstGeom>
              <a:blipFill>
                <a:blip r:embed="rId10"/>
                <a:stretch>
                  <a:fillRect t="-6557" r="-14286" b="-65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2505" y="3025141"/>
            <a:ext cx="61277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>
                <a:solidFill>
                  <a:srgbClr val="FFFFFF"/>
                </a:solidFill>
              </a:rPr>
              <a:t>Applying </a:t>
            </a:r>
            <a:r>
              <a:rPr spc="-110" dirty="0">
                <a:solidFill>
                  <a:srgbClr val="FFFFFF"/>
                </a:solidFill>
              </a:rPr>
              <a:t>Neural</a:t>
            </a:r>
            <a:r>
              <a:rPr spc="155" dirty="0">
                <a:solidFill>
                  <a:srgbClr val="FFFFFF"/>
                </a:solidFill>
              </a:rPr>
              <a:t> </a:t>
            </a:r>
            <a:r>
              <a:rPr spc="-40" dirty="0">
                <a:solidFill>
                  <a:srgbClr val="FFFFFF"/>
                </a:solidFill>
              </a:rPr>
              <a:t>Networks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FE31CB-C4C1-46BC-8853-B7BD3FCF131A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lang="en-SG" sz="11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8E52C-EFDB-4959-BB14-9BB1E64947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34</a:t>
            </a:fld>
            <a:endParaRPr lang="en-SG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7459" y="269748"/>
            <a:ext cx="39782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Example</a:t>
            </a:r>
            <a:r>
              <a:rPr spc="-50" dirty="0"/>
              <a:t> </a:t>
            </a:r>
            <a:r>
              <a:rPr spc="-210" dirty="0"/>
              <a:t>Problem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 dirty="0" err="1"/>
              <a:t>6.S191</a:t>
            </a:r>
            <a:r>
              <a:rPr lang="en-US" spc="-110" dirty="0"/>
              <a:t> Introduction to Deep Learning </a:t>
            </a:r>
            <a:r>
              <a:rPr lang="en-US" spc="-110" dirty="0" err="1"/>
              <a:t>introtodeeplearning.com</a:t>
            </a:r>
            <a:endParaRPr sz="1100" dirty="0"/>
          </a:p>
        </p:txBody>
      </p:sp>
      <p:sp>
        <p:nvSpPr>
          <p:cNvPr id="3" name="object 3"/>
          <p:cNvSpPr txBox="1"/>
          <p:nvPr/>
        </p:nvSpPr>
        <p:spPr>
          <a:xfrm>
            <a:off x="3657599" y="2006239"/>
            <a:ext cx="487679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spc="-20" dirty="0">
                <a:latin typeface="Arial"/>
                <a:cs typeface="Arial"/>
              </a:rPr>
              <a:t>Will I pass this class?</a:t>
            </a:r>
            <a:endParaRPr sz="400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3517226" y="3388867"/>
                <a:ext cx="5158105" cy="1582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SG" sz="2400" spc="-185" dirty="0">
                    <a:latin typeface="+mj-lt"/>
                    <a:cs typeface="Arial"/>
                  </a:rPr>
                  <a:t>Let’s </a:t>
                </a:r>
                <a:r>
                  <a:rPr lang="en-SG" sz="2400" spc="-75" dirty="0">
                    <a:latin typeface="+mj-lt"/>
                    <a:cs typeface="Arial"/>
                  </a:rPr>
                  <a:t>start </a:t>
                </a:r>
                <a:r>
                  <a:rPr lang="en-SG" sz="2400" spc="-60" dirty="0">
                    <a:latin typeface="+mj-lt"/>
                    <a:cs typeface="Arial"/>
                  </a:rPr>
                  <a:t>with </a:t>
                </a:r>
                <a:r>
                  <a:rPr lang="en-SG" sz="2400" spc="-315" dirty="0">
                    <a:latin typeface="+mj-lt"/>
                    <a:cs typeface="Arial"/>
                  </a:rPr>
                  <a:t>a </a:t>
                </a:r>
                <a:r>
                  <a:rPr lang="en-SG" sz="2400" spc="-165" dirty="0">
                    <a:latin typeface="+mj-lt"/>
                    <a:cs typeface="Arial"/>
                  </a:rPr>
                  <a:t>simple </a:t>
                </a:r>
                <a:r>
                  <a:rPr lang="en-SG" sz="2400" spc="-20" dirty="0">
                    <a:latin typeface="+mj-lt"/>
                    <a:cs typeface="Arial"/>
                  </a:rPr>
                  <a:t>two </a:t>
                </a:r>
                <a:r>
                  <a:rPr lang="en-SG" sz="2400" spc="-135" dirty="0">
                    <a:latin typeface="+mj-lt"/>
                    <a:cs typeface="Arial"/>
                  </a:rPr>
                  <a:t>feature</a:t>
                </a:r>
                <a:r>
                  <a:rPr lang="en-SG" sz="2400" spc="-125" dirty="0">
                    <a:latin typeface="+mj-lt"/>
                    <a:cs typeface="Arial"/>
                  </a:rPr>
                  <a:t> </a:t>
                </a:r>
                <a:r>
                  <a:rPr lang="en-SG" sz="2400" spc="-114" dirty="0">
                    <a:latin typeface="+mj-lt"/>
                    <a:cs typeface="Arial"/>
                  </a:rPr>
                  <a:t>model</a:t>
                </a:r>
                <a:endParaRPr lang="en-SG" sz="2400" dirty="0">
                  <a:latin typeface="+mj-lt"/>
                  <a:cs typeface="Arial"/>
                </a:endParaRPr>
              </a:p>
              <a:p>
                <a:pPr algn="ctr">
                  <a:spcBef>
                    <a:spcPts val="2425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sz="2400" spc="-220" dirty="0">
                    <a:latin typeface="+mj-lt"/>
                    <a:cs typeface="DejaVu Sans"/>
                  </a:rPr>
                  <a:t>= </a:t>
                </a:r>
                <a:r>
                  <a:rPr lang="en-SG" sz="2400" spc="-85" dirty="0">
                    <a:latin typeface="+mj-lt"/>
                    <a:cs typeface="Arial"/>
                  </a:rPr>
                  <a:t>Number </a:t>
                </a:r>
                <a:r>
                  <a:rPr lang="en-SG" sz="2400" spc="-65" dirty="0">
                    <a:latin typeface="+mj-lt"/>
                    <a:cs typeface="Arial"/>
                  </a:rPr>
                  <a:t>of </a:t>
                </a:r>
                <a:r>
                  <a:rPr lang="en-SG" sz="2400" spc="-145" dirty="0">
                    <a:latin typeface="+mj-lt"/>
                    <a:cs typeface="Arial"/>
                  </a:rPr>
                  <a:t>lectures </a:t>
                </a:r>
                <a:r>
                  <a:rPr lang="en-SG" sz="2400" spc="-150" dirty="0">
                    <a:latin typeface="+mj-lt"/>
                    <a:cs typeface="Arial"/>
                  </a:rPr>
                  <a:t>you</a:t>
                </a:r>
                <a:r>
                  <a:rPr lang="en-SG" sz="2400" spc="-260" dirty="0">
                    <a:latin typeface="+mj-lt"/>
                    <a:cs typeface="Arial"/>
                  </a:rPr>
                  <a:t> </a:t>
                </a:r>
                <a:r>
                  <a:rPr lang="en-SG" sz="2400" spc="-110" dirty="0">
                    <a:latin typeface="+mj-lt"/>
                    <a:cs typeface="Arial"/>
                  </a:rPr>
                  <a:t>attend</a:t>
                </a:r>
                <a:endParaRPr lang="en-SG" sz="2400" dirty="0">
                  <a:latin typeface="+mj-lt"/>
                  <a:cs typeface="Arial"/>
                </a:endParaRPr>
              </a:p>
              <a:p>
                <a:pPr algn="ctr">
                  <a:lnSpc>
                    <a:spcPct val="100000"/>
                  </a:lnSpc>
                  <a:spcBef>
                    <a:spcPts val="122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sz="2700" spc="359" baseline="-15432" dirty="0">
                    <a:latin typeface="+mj-lt"/>
                    <a:cs typeface="DejaVu Sans"/>
                  </a:rPr>
                  <a:t> </a:t>
                </a:r>
                <a:r>
                  <a:rPr lang="ar-AE" sz="2400" spc="-220" dirty="0">
                    <a:latin typeface="+mj-lt"/>
                    <a:cs typeface="DejaVu Sans"/>
                  </a:rPr>
                  <a:t>= </a:t>
                </a:r>
                <a:r>
                  <a:rPr lang="en-SG" sz="2400" spc="-95" dirty="0">
                    <a:latin typeface="+mj-lt"/>
                    <a:cs typeface="Arial"/>
                  </a:rPr>
                  <a:t>Hours </a:t>
                </a:r>
                <a:r>
                  <a:rPr lang="en-SG" sz="2400" spc="-155" dirty="0">
                    <a:latin typeface="+mj-lt"/>
                    <a:cs typeface="Arial"/>
                  </a:rPr>
                  <a:t>spent </a:t>
                </a:r>
                <a:r>
                  <a:rPr lang="en-SG" sz="2400" spc="-100" dirty="0">
                    <a:latin typeface="+mj-lt"/>
                    <a:cs typeface="Arial"/>
                  </a:rPr>
                  <a:t>on the </a:t>
                </a:r>
                <a:r>
                  <a:rPr lang="en-SG" sz="2400" spc="-160" dirty="0">
                    <a:latin typeface="+mj-lt"/>
                    <a:cs typeface="Arial"/>
                  </a:rPr>
                  <a:t>final</a:t>
                </a:r>
                <a:r>
                  <a:rPr lang="en-SG" sz="2400" spc="30" dirty="0">
                    <a:latin typeface="+mj-lt"/>
                    <a:cs typeface="Arial"/>
                  </a:rPr>
                  <a:t> </a:t>
                </a:r>
                <a:r>
                  <a:rPr lang="en-SG" sz="2400" spc="-85" dirty="0">
                    <a:latin typeface="+mj-lt"/>
                    <a:cs typeface="Arial"/>
                  </a:rPr>
                  <a:t>project</a:t>
                </a:r>
                <a:endParaRPr sz="2400" dirty="0">
                  <a:latin typeface="+mj-lt"/>
                  <a:cs typeface="Arial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226" y="3388867"/>
                <a:ext cx="5158105" cy="1582484"/>
              </a:xfrm>
              <a:prstGeom prst="rect">
                <a:avLst/>
              </a:prstGeom>
              <a:blipFill>
                <a:blip r:embed="rId2"/>
                <a:stretch>
                  <a:fillRect t="-5000" b="-1038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DA0AD-EC6F-4CE2-870D-4778729A68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35</a:t>
            </a:fld>
            <a:endParaRPr lang="en-SG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269748"/>
            <a:ext cx="905414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Example </a:t>
            </a:r>
            <a:r>
              <a:rPr spc="-215" dirty="0"/>
              <a:t>Problem:</a:t>
            </a:r>
            <a:r>
              <a:rPr lang="en-SG" spc="-215" dirty="0"/>
              <a:t> Will I pass this class?</a:t>
            </a:r>
            <a:endParaRPr spc="-484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2083765" y="1761235"/>
                <a:ext cx="1210945" cy="836832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 marR="5080" algn="just">
                  <a:lnSpc>
                    <a:spcPct val="99400"/>
                  </a:lnSpc>
                  <a:spcBef>
                    <a:spcPts val="11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ar-AE" sz="1800" spc="-165" dirty="0">
                    <a:latin typeface="DejaVu Sans"/>
                    <a:cs typeface="DejaVu Sans"/>
                  </a:rPr>
                  <a:t> </a:t>
                </a:r>
                <a:r>
                  <a:rPr lang="en-SG" sz="1800" spc="-70" dirty="0">
                    <a:latin typeface="Arial"/>
                    <a:cs typeface="Arial"/>
                  </a:rPr>
                  <a:t>Hours  </a:t>
                </a:r>
                <a:r>
                  <a:rPr lang="en-SG" sz="1800" spc="-114" dirty="0">
                    <a:latin typeface="Arial"/>
                    <a:cs typeface="Arial"/>
                  </a:rPr>
                  <a:t>spent </a:t>
                </a:r>
                <a:r>
                  <a:rPr lang="en-SG" sz="1800" spc="-75" dirty="0">
                    <a:latin typeface="Arial"/>
                    <a:cs typeface="Arial"/>
                  </a:rPr>
                  <a:t>on the  </a:t>
                </a:r>
                <a:r>
                  <a:rPr lang="en-SG" sz="1800" spc="-120" dirty="0">
                    <a:latin typeface="Arial"/>
                    <a:cs typeface="Arial"/>
                  </a:rPr>
                  <a:t>final</a:t>
                </a:r>
                <a:r>
                  <a:rPr lang="en-SG" sz="1800" spc="-25" dirty="0">
                    <a:latin typeface="Arial"/>
                    <a:cs typeface="Arial"/>
                  </a:rPr>
                  <a:t> </a:t>
                </a:r>
                <a:r>
                  <a:rPr lang="en-SG" sz="1800" spc="-65" dirty="0">
                    <a:latin typeface="Arial"/>
                    <a:cs typeface="Arial"/>
                  </a:rPr>
                  <a:t>project</a:t>
                </a:r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765" y="1761235"/>
                <a:ext cx="1210945" cy="836832"/>
              </a:xfrm>
              <a:prstGeom prst="rect">
                <a:avLst/>
              </a:prstGeom>
              <a:blipFill>
                <a:blip r:embed="rId2"/>
                <a:stretch>
                  <a:fillRect l="-11111" t="-8759" r="-11616" b="-167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/>
          <p:nvPr/>
        </p:nvSpPr>
        <p:spPr>
          <a:xfrm>
            <a:off x="3320503" y="5902246"/>
            <a:ext cx="5427345" cy="171450"/>
          </a:xfrm>
          <a:custGeom>
            <a:avLst/>
            <a:gdLst/>
            <a:ahLst/>
            <a:cxnLst/>
            <a:rect l="l" t="t" r="r" b="b"/>
            <a:pathLst>
              <a:path w="5427345" h="171450">
                <a:moveTo>
                  <a:pt x="5255806" y="0"/>
                </a:moveTo>
                <a:lnTo>
                  <a:pt x="5255806" y="171450"/>
                </a:lnTo>
                <a:lnTo>
                  <a:pt x="5370106" y="114300"/>
                </a:lnTo>
                <a:lnTo>
                  <a:pt x="5284381" y="114300"/>
                </a:lnTo>
                <a:lnTo>
                  <a:pt x="5284381" y="57150"/>
                </a:lnTo>
                <a:lnTo>
                  <a:pt x="5370106" y="57150"/>
                </a:lnTo>
                <a:lnTo>
                  <a:pt x="5255806" y="0"/>
                </a:lnTo>
                <a:close/>
              </a:path>
              <a:path w="5427345" h="171450">
                <a:moveTo>
                  <a:pt x="5255806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5255806" y="114300"/>
                </a:lnTo>
                <a:lnTo>
                  <a:pt x="5255806" y="57150"/>
                </a:lnTo>
                <a:close/>
              </a:path>
              <a:path w="5427345" h="171450">
                <a:moveTo>
                  <a:pt x="5370106" y="57150"/>
                </a:moveTo>
                <a:lnTo>
                  <a:pt x="5284381" y="57150"/>
                </a:lnTo>
                <a:lnTo>
                  <a:pt x="5284381" y="114300"/>
                </a:lnTo>
                <a:lnTo>
                  <a:pt x="5370106" y="114300"/>
                </a:lnTo>
                <a:lnTo>
                  <a:pt x="5427256" y="85725"/>
                </a:lnTo>
                <a:lnTo>
                  <a:pt x="5370106" y="5715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42842" y="1615821"/>
            <a:ext cx="171450" cy="4572000"/>
          </a:xfrm>
          <a:custGeom>
            <a:avLst/>
            <a:gdLst/>
            <a:ahLst/>
            <a:cxnLst/>
            <a:rect l="l" t="t" r="r" b="b"/>
            <a:pathLst>
              <a:path w="171450" h="4572000">
                <a:moveTo>
                  <a:pt x="114300" y="142875"/>
                </a:moveTo>
                <a:lnTo>
                  <a:pt x="57150" y="142875"/>
                </a:lnTo>
                <a:lnTo>
                  <a:pt x="57150" y="4572005"/>
                </a:lnTo>
                <a:lnTo>
                  <a:pt x="114300" y="4572005"/>
                </a:lnTo>
                <a:lnTo>
                  <a:pt x="114300" y="142875"/>
                </a:lnTo>
                <a:close/>
              </a:path>
              <a:path w="171450" h="4572000">
                <a:moveTo>
                  <a:pt x="85725" y="0"/>
                </a:moveTo>
                <a:lnTo>
                  <a:pt x="0" y="171450"/>
                </a:lnTo>
                <a:lnTo>
                  <a:pt x="57150" y="171450"/>
                </a:lnTo>
                <a:lnTo>
                  <a:pt x="57150" y="142875"/>
                </a:lnTo>
                <a:lnTo>
                  <a:pt x="157162" y="142875"/>
                </a:lnTo>
                <a:lnTo>
                  <a:pt x="85725" y="0"/>
                </a:lnTo>
                <a:close/>
              </a:path>
              <a:path w="171450" h="4572000">
                <a:moveTo>
                  <a:pt x="157162" y="142875"/>
                </a:moveTo>
                <a:lnTo>
                  <a:pt x="114300" y="142875"/>
                </a:lnTo>
                <a:lnTo>
                  <a:pt x="114300" y="171450"/>
                </a:lnTo>
                <a:lnTo>
                  <a:pt x="171450" y="171450"/>
                </a:lnTo>
                <a:lnTo>
                  <a:pt x="157162" y="1428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30141" y="522786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05" y="6993"/>
                </a:lnTo>
                <a:lnTo>
                  <a:pt x="56153" y="26466"/>
                </a:lnTo>
                <a:lnTo>
                  <a:pt x="26462" y="56158"/>
                </a:lnTo>
                <a:lnTo>
                  <a:pt x="6992" y="93810"/>
                </a:lnTo>
                <a:lnTo>
                  <a:pt x="0" y="137159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60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59"/>
                </a:lnTo>
                <a:lnTo>
                  <a:pt x="267326" y="93810"/>
                </a:lnTo>
                <a:lnTo>
                  <a:pt x="247853" y="56158"/>
                </a:lnTo>
                <a:lnTo>
                  <a:pt x="218161" y="26466"/>
                </a:lnTo>
                <a:lnTo>
                  <a:pt x="180509" y="6993"/>
                </a:lnTo>
                <a:lnTo>
                  <a:pt x="137160" y="0"/>
                </a:lnTo>
                <a:close/>
              </a:path>
            </a:pathLst>
          </a:custGeom>
          <a:solidFill>
            <a:srgbClr val="D007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62899" y="484562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09"/>
                </a:lnTo>
                <a:lnTo>
                  <a:pt x="26462" y="218161"/>
                </a:lnTo>
                <a:lnTo>
                  <a:pt x="56153" y="247853"/>
                </a:lnTo>
                <a:lnTo>
                  <a:pt x="93805" y="267326"/>
                </a:lnTo>
                <a:lnTo>
                  <a:pt x="137160" y="274320"/>
                </a:lnTo>
                <a:lnTo>
                  <a:pt x="180509" y="267326"/>
                </a:lnTo>
                <a:lnTo>
                  <a:pt x="218161" y="247853"/>
                </a:lnTo>
                <a:lnTo>
                  <a:pt x="247853" y="218161"/>
                </a:lnTo>
                <a:lnTo>
                  <a:pt x="267326" y="180509"/>
                </a:lnTo>
                <a:lnTo>
                  <a:pt x="274320" y="137160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6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29755" y="2507792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137159" y="0"/>
                </a:moveTo>
                <a:lnTo>
                  <a:pt x="93810" y="6993"/>
                </a:lnTo>
                <a:lnTo>
                  <a:pt x="56158" y="26466"/>
                </a:lnTo>
                <a:lnTo>
                  <a:pt x="26466" y="56158"/>
                </a:lnTo>
                <a:lnTo>
                  <a:pt x="6993" y="93810"/>
                </a:lnTo>
                <a:lnTo>
                  <a:pt x="0" y="137160"/>
                </a:lnTo>
                <a:lnTo>
                  <a:pt x="6993" y="180514"/>
                </a:lnTo>
                <a:lnTo>
                  <a:pt x="26466" y="218166"/>
                </a:lnTo>
                <a:lnTo>
                  <a:pt x="56158" y="247857"/>
                </a:lnTo>
                <a:lnTo>
                  <a:pt x="93810" y="267327"/>
                </a:lnTo>
                <a:lnTo>
                  <a:pt x="137159" y="274320"/>
                </a:lnTo>
                <a:lnTo>
                  <a:pt x="180514" y="267327"/>
                </a:lnTo>
                <a:lnTo>
                  <a:pt x="218166" y="247857"/>
                </a:lnTo>
                <a:lnTo>
                  <a:pt x="247857" y="218166"/>
                </a:lnTo>
                <a:lnTo>
                  <a:pt x="267327" y="180514"/>
                </a:lnTo>
                <a:lnTo>
                  <a:pt x="274319" y="137160"/>
                </a:lnTo>
                <a:lnTo>
                  <a:pt x="267327" y="93810"/>
                </a:lnTo>
                <a:lnTo>
                  <a:pt x="247857" y="56158"/>
                </a:lnTo>
                <a:lnTo>
                  <a:pt x="218166" y="26466"/>
                </a:lnTo>
                <a:lnTo>
                  <a:pt x="180514" y="6993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08054" y="331649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59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19" y="137159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52067" y="297488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137160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09"/>
                </a:lnTo>
                <a:lnTo>
                  <a:pt x="26462" y="218161"/>
                </a:lnTo>
                <a:lnTo>
                  <a:pt x="56153" y="247853"/>
                </a:lnTo>
                <a:lnTo>
                  <a:pt x="93805" y="267326"/>
                </a:lnTo>
                <a:lnTo>
                  <a:pt x="137160" y="274320"/>
                </a:lnTo>
                <a:lnTo>
                  <a:pt x="180514" y="267326"/>
                </a:lnTo>
                <a:lnTo>
                  <a:pt x="218166" y="247853"/>
                </a:lnTo>
                <a:lnTo>
                  <a:pt x="247857" y="218161"/>
                </a:lnTo>
                <a:lnTo>
                  <a:pt x="267327" y="180509"/>
                </a:lnTo>
                <a:lnTo>
                  <a:pt x="274320" y="137160"/>
                </a:lnTo>
                <a:lnTo>
                  <a:pt x="267327" y="93805"/>
                </a:lnTo>
                <a:lnTo>
                  <a:pt x="247857" y="56153"/>
                </a:lnTo>
                <a:lnTo>
                  <a:pt x="218166" y="26462"/>
                </a:lnTo>
                <a:lnTo>
                  <a:pt x="180514" y="6992"/>
                </a:lnTo>
                <a:lnTo>
                  <a:pt x="13716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4841" y="2196134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137160" y="0"/>
                </a:moveTo>
                <a:lnTo>
                  <a:pt x="93805" y="6993"/>
                </a:lnTo>
                <a:lnTo>
                  <a:pt x="56153" y="26466"/>
                </a:lnTo>
                <a:lnTo>
                  <a:pt x="26462" y="56158"/>
                </a:lnTo>
                <a:lnTo>
                  <a:pt x="6992" y="93810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60" y="274320"/>
                </a:lnTo>
                <a:lnTo>
                  <a:pt x="180514" y="267327"/>
                </a:lnTo>
                <a:lnTo>
                  <a:pt x="218166" y="247857"/>
                </a:lnTo>
                <a:lnTo>
                  <a:pt x="247857" y="218166"/>
                </a:lnTo>
                <a:lnTo>
                  <a:pt x="267327" y="180514"/>
                </a:lnTo>
                <a:lnTo>
                  <a:pt x="274319" y="137160"/>
                </a:lnTo>
                <a:lnTo>
                  <a:pt x="267327" y="93810"/>
                </a:lnTo>
                <a:lnTo>
                  <a:pt x="247857" y="56158"/>
                </a:lnTo>
                <a:lnTo>
                  <a:pt x="218166" y="26466"/>
                </a:lnTo>
                <a:lnTo>
                  <a:pt x="180514" y="6993"/>
                </a:lnTo>
                <a:lnTo>
                  <a:pt x="13716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25983" y="4778603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59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59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17681" y="498397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05" y="6993"/>
                </a:lnTo>
                <a:lnTo>
                  <a:pt x="56153" y="26466"/>
                </a:lnTo>
                <a:lnTo>
                  <a:pt x="26462" y="56158"/>
                </a:lnTo>
                <a:lnTo>
                  <a:pt x="6992" y="93810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60" y="274320"/>
                </a:lnTo>
                <a:lnTo>
                  <a:pt x="180514" y="267327"/>
                </a:lnTo>
                <a:lnTo>
                  <a:pt x="218166" y="247857"/>
                </a:lnTo>
                <a:lnTo>
                  <a:pt x="247857" y="218166"/>
                </a:lnTo>
                <a:lnTo>
                  <a:pt x="267327" y="180514"/>
                </a:lnTo>
                <a:lnTo>
                  <a:pt x="274320" y="137160"/>
                </a:lnTo>
                <a:lnTo>
                  <a:pt x="267327" y="93810"/>
                </a:lnTo>
                <a:lnTo>
                  <a:pt x="247857" y="56158"/>
                </a:lnTo>
                <a:lnTo>
                  <a:pt x="218166" y="26466"/>
                </a:lnTo>
                <a:lnTo>
                  <a:pt x="180514" y="6993"/>
                </a:lnTo>
                <a:lnTo>
                  <a:pt x="137160" y="0"/>
                </a:lnTo>
                <a:close/>
              </a:path>
            </a:pathLst>
          </a:custGeom>
          <a:solidFill>
            <a:srgbClr val="D007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71840" y="402882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59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59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98760" y="4461154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60" y="274320"/>
                </a:lnTo>
                <a:lnTo>
                  <a:pt x="180514" y="267327"/>
                </a:lnTo>
                <a:lnTo>
                  <a:pt x="218166" y="247857"/>
                </a:lnTo>
                <a:lnTo>
                  <a:pt x="247857" y="218166"/>
                </a:lnTo>
                <a:lnTo>
                  <a:pt x="267327" y="180514"/>
                </a:lnTo>
                <a:lnTo>
                  <a:pt x="274320" y="137160"/>
                </a:lnTo>
                <a:lnTo>
                  <a:pt x="267327" y="93805"/>
                </a:lnTo>
                <a:lnTo>
                  <a:pt x="247857" y="56153"/>
                </a:lnTo>
                <a:lnTo>
                  <a:pt x="218166" y="26462"/>
                </a:lnTo>
                <a:lnTo>
                  <a:pt x="180514" y="6992"/>
                </a:lnTo>
                <a:lnTo>
                  <a:pt x="137160" y="0"/>
                </a:lnTo>
                <a:close/>
              </a:path>
            </a:pathLst>
          </a:custGeom>
          <a:solidFill>
            <a:srgbClr val="D007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38740" y="343568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60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38740" y="3842093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20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60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D007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931400" y="2818815"/>
            <a:ext cx="1320800" cy="1477010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L="334010">
              <a:lnSpc>
                <a:spcPct val="100000"/>
              </a:lnSpc>
              <a:spcBef>
                <a:spcPts val="865"/>
              </a:spcBef>
            </a:pPr>
            <a:r>
              <a:rPr sz="1800" spc="-145" dirty="0">
                <a:latin typeface="Arial"/>
                <a:cs typeface="Arial"/>
              </a:rPr>
              <a:t>Legend</a:t>
            </a:r>
            <a:endParaRPr sz="1800">
              <a:latin typeface="Arial"/>
              <a:cs typeface="Arial"/>
            </a:endParaRPr>
          </a:p>
          <a:p>
            <a:pPr marL="713740" marR="229235">
              <a:lnSpc>
                <a:spcPct val="148900"/>
              </a:lnSpc>
              <a:spcBef>
                <a:spcPts val="650"/>
              </a:spcBef>
            </a:pPr>
            <a:r>
              <a:rPr sz="1800" spc="-330" dirty="0">
                <a:latin typeface="Arial"/>
                <a:cs typeface="Arial"/>
              </a:rPr>
              <a:t>P</a:t>
            </a:r>
            <a:r>
              <a:rPr sz="1800" spc="-245" dirty="0">
                <a:latin typeface="Arial"/>
                <a:cs typeface="Arial"/>
              </a:rPr>
              <a:t>a</a:t>
            </a:r>
            <a:r>
              <a:rPr sz="1800" spc="-270" dirty="0">
                <a:latin typeface="Arial"/>
                <a:cs typeface="Arial"/>
              </a:rPr>
              <a:t>s</a:t>
            </a:r>
            <a:r>
              <a:rPr sz="1800" spc="-185" dirty="0">
                <a:latin typeface="Arial"/>
                <a:cs typeface="Arial"/>
              </a:rPr>
              <a:t>s  </a:t>
            </a:r>
            <a:r>
              <a:rPr sz="1800" spc="-175" dirty="0">
                <a:latin typeface="Arial"/>
                <a:cs typeface="Arial"/>
              </a:rPr>
              <a:t>Fail</a:t>
            </a:r>
            <a:endParaRPr sz="18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19"/>
              <p:cNvSpPr txBox="1"/>
              <p:nvPr/>
            </p:nvSpPr>
            <p:spPr>
              <a:xfrm>
                <a:off x="4943157" y="6088589"/>
                <a:ext cx="4253230" cy="278281"/>
              </a:xfrm>
              <a:prstGeom prst="rect">
                <a:avLst/>
              </a:prstGeom>
            </p:spPr>
            <p:txBody>
              <a:bodyPr vert="horz" wrap="square" lIns="0" tIns="1270" rIns="0" bIns="0" rtlCol="0">
                <a:spAutoFit/>
              </a:bodyPr>
              <a:lstStyle/>
              <a:p>
                <a:pPr marL="833119">
                  <a:lnSpc>
                    <a:spcPct val="100000"/>
                  </a:lnSpc>
                  <a:spcBef>
                    <a:spcPts val="1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sz="1950" spc="300" baseline="-14957" dirty="0">
                    <a:latin typeface="DejaVu Sans"/>
                    <a:cs typeface="DejaVu Sans"/>
                  </a:rPr>
                  <a:t> </a:t>
                </a:r>
                <a:r>
                  <a:rPr sz="1800" spc="-165" dirty="0">
                    <a:latin typeface="DejaVu Sans"/>
                    <a:cs typeface="DejaVu Sans"/>
                  </a:rPr>
                  <a:t>= </a:t>
                </a:r>
                <a:r>
                  <a:rPr sz="1800" spc="-65" dirty="0">
                    <a:latin typeface="Arial"/>
                    <a:cs typeface="Arial"/>
                  </a:rPr>
                  <a:t>Number </a:t>
                </a:r>
                <a:r>
                  <a:rPr sz="1800" spc="-50" dirty="0">
                    <a:latin typeface="Arial"/>
                    <a:cs typeface="Arial"/>
                  </a:rPr>
                  <a:t>of </a:t>
                </a:r>
                <a:r>
                  <a:rPr sz="1800" spc="-110" dirty="0">
                    <a:latin typeface="Arial"/>
                    <a:cs typeface="Arial"/>
                  </a:rPr>
                  <a:t>lectures </a:t>
                </a:r>
                <a:r>
                  <a:rPr sz="1800" spc="-114" dirty="0">
                    <a:latin typeface="Arial"/>
                    <a:cs typeface="Arial"/>
                  </a:rPr>
                  <a:t>you</a:t>
                </a:r>
                <a:r>
                  <a:rPr sz="1800" spc="65" dirty="0">
                    <a:latin typeface="Arial"/>
                    <a:cs typeface="Arial"/>
                  </a:rPr>
                  <a:t> </a:t>
                </a:r>
                <a:r>
                  <a:rPr sz="1800" spc="-90" dirty="0">
                    <a:latin typeface="Arial"/>
                    <a:cs typeface="Arial"/>
                  </a:rPr>
                  <a:t>attend</a:t>
                </a:r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9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157" y="6088589"/>
                <a:ext cx="4253230" cy="278281"/>
              </a:xfrm>
              <a:prstGeom prst="rect">
                <a:avLst/>
              </a:prstGeom>
              <a:blipFill>
                <a:blip r:embed="rId3"/>
                <a:stretch>
                  <a:fillRect t="-28889" r="-143" b="-53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297402DE-0B60-4C40-AC03-8414431EB4EF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lang="en-SG" sz="110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DDCD9F-0CE4-4ACC-BECC-81627431F6F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36</a:t>
            </a:fld>
            <a:endParaRPr lang="en-SG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320503" y="5902246"/>
            <a:ext cx="5427345" cy="171450"/>
          </a:xfrm>
          <a:custGeom>
            <a:avLst/>
            <a:gdLst/>
            <a:ahLst/>
            <a:cxnLst/>
            <a:rect l="l" t="t" r="r" b="b"/>
            <a:pathLst>
              <a:path w="5427345" h="171450">
                <a:moveTo>
                  <a:pt x="5255806" y="0"/>
                </a:moveTo>
                <a:lnTo>
                  <a:pt x="5255806" y="171450"/>
                </a:lnTo>
                <a:lnTo>
                  <a:pt x="5370106" y="114300"/>
                </a:lnTo>
                <a:lnTo>
                  <a:pt x="5284381" y="114300"/>
                </a:lnTo>
                <a:lnTo>
                  <a:pt x="5284381" y="57150"/>
                </a:lnTo>
                <a:lnTo>
                  <a:pt x="5370106" y="57150"/>
                </a:lnTo>
                <a:lnTo>
                  <a:pt x="5255806" y="0"/>
                </a:lnTo>
                <a:close/>
              </a:path>
              <a:path w="5427345" h="171450">
                <a:moveTo>
                  <a:pt x="5255806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5255806" y="114300"/>
                </a:lnTo>
                <a:lnTo>
                  <a:pt x="5255806" y="57150"/>
                </a:lnTo>
                <a:close/>
              </a:path>
              <a:path w="5427345" h="171450">
                <a:moveTo>
                  <a:pt x="5370106" y="57150"/>
                </a:moveTo>
                <a:lnTo>
                  <a:pt x="5284381" y="57150"/>
                </a:lnTo>
                <a:lnTo>
                  <a:pt x="5284381" y="114300"/>
                </a:lnTo>
                <a:lnTo>
                  <a:pt x="5370106" y="114300"/>
                </a:lnTo>
                <a:lnTo>
                  <a:pt x="5427256" y="85725"/>
                </a:lnTo>
                <a:lnTo>
                  <a:pt x="5370106" y="5715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42842" y="1615821"/>
            <a:ext cx="171450" cy="4572000"/>
          </a:xfrm>
          <a:custGeom>
            <a:avLst/>
            <a:gdLst/>
            <a:ahLst/>
            <a:cxnLst/>
            <a:rect l="l" t="t" r="r" b="b"/>
            <a:pathLst>
              <a:path w="171450" h="4572000">
                <a:moveTo>
                  <a:pt x="114300" y="142875"/>
                </a:moveTo>
                <a:lnTo>
                  <a:pt x="57150" y="142875"/>
                </a:lnTo>
                <a:lnTo>
                  <a:pt x="57150" y="4572005"/>
                </a:lnTo>
                <a:lnTo>
                  <a:pt x="114300" y="4572005"/>
                </a:lnTo>
                <a:lnTo>
                  <a:pt x="114300" y="142875"/>
                </a:lnTo>
                <a:close/>
              </a:path>
              <a:path w="171450" h="4572000">
                <a:moveTo>
                  <a:pt x="85725" y="0"/>
                </a:moveTo>
                <a:lnTo>
                  <a:pt x="0" y="171450"/>
                </a:lnTo>
                <a:lnTo>
                  <a:pt x="57150" y="171450"/>
                </a:lnTo>
                <a:lnTo>
                  <a:pt x="57150" y="142875"/>
                </a:lnTo>
                <a:lnTo>
                  <a:pt x="157162" y="142875"/>
                </a:lnTo>
                <a:lnTo>
                  <a:pt x="85725" y="0"/>
                </a:lnTo>
                <a:close/>
              </a:path>
              <a:path w="171450" h="4572000">
                <a:moveTo>
                  <a:pt x="157162" y="142875"/>
                </a:moveTo>
                <a:lnTo>
                  <a:pt x="114300" y="142875"/>
                </a:lnTo>
                <a:lnTo>
                  <a:pt x="114300" y="171450"/>
                </a:lnTo>
                <a:lnTo>
                  <a:pt x="171450" y="171450"/>
                </a:lnTo>
                <a:lnTo>
                  <a:pt x="157162" y="1428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30141" y="522786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05" y="6993"/>
                </a:lnTo>
                <a:lnTo>
                  <a:pt x="56153" y="26466"/>
                </a:lnTo>
                <a:lnTo>
                  <a:pt x="26462" y="56158"/>
                </a:lnTo>
                <a:lnTo>
                  <a:pt x="6992" y="93810"/>
                </a:lnTo>
                <a:lnTo>
                  <a:pt x="0" y="137159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60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59"/>
                </a:lnTo>
                <a:lnTo>
                  <a:pt x="267326" y="93810"/>
                </a:lnTo>
                <a:lnTo>
                  <a:pt x="247853" y="56158"/>
                </a:lnTo>
                <a:lnTo>
                  <a:pt x="218161" y="26466"/>
                </a:lnTo>
                <a:lnTo>
                  <a:pt x="180509" y="6993"/>
                </a:lnTo>
                <a:lnTo>
                  <a:pt x="137160" y="0"/>
                </a:lnTo>
                <a:close/>
              </a:path>
            </a:pathLst>
          </a:custGeom>
          <a:solidFill>
            <a:srgbClr val="D007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62899" y="484562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09"/>
                </a:lnTo>
                <a:lnTo>
                  <a:pt x="26462" y="218161"/>
                </a:lnTo>
                <a:lnTo>
                  <a:pt x="56153" y="247853"/>
                </a:lnTo>
                <a:lnTo>
                  <a:pt x="93805" y="267326"/>
                </a:lnTo>
                <a:lnTo>
                  <a:pt x="137160" y="274320"/>
                </a:lnTo>
                <a:lnTo>
                  <a:pt x="180509" y="267326"/>
                </a:lnTo>
                <a:lnTo>
                  <a:pt x="218161" y="247853"/>
                </a:lnTo>
                <a:lnTo>
                  <a:pt x="247853" y="218161"/>
                </a:lnTo>
                <a:lnTo>
                  <a:pt x="267326" y="180509"/>
                </a:lnTo>
                <a:lnTo>
                  <a:pt x="274320" y="137160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6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29755" y="2507792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137159" y="0"/>
                </a:moveTo>
                <a:lnTo>
                  <a:pt x="93810" y="6993"/>
                </a:lnTo>
                <a:lnTo>
                  <a:pt x="56158" y="26466"/>
                </a:lnTo>
                <a:lnTo>
                  <a:pt x="26466" y="56158"/>
                </a:lnTo>
                <a:lnTo>
                  <a:pt x="6993" y="93810"/>
                </a:lnTo>
                <a:lnTo>
                  <a:pt x="0" y="137160"/>
                </a:lnTo>
                <a:lnTo>
                  <a:pt x="6993" y="180514"/>
                </a:lnTo>
                <a:lnTo>
                  <a:pt x="26466" y="218166"/>
                </a:lnTo>
                <a:lnTo>
                  <a:pt x="56158" y="247857"/>
                </a:lnTo>
                <a:lnTo>
                  <a:pt x="93810" y="267327"/>
                </a:lnTo>
                <a:lnTo>
                  <a:pt x="137159" y="274320"/>
                </a:lnTo>
                <a:lnTo>
                  <a:pt x="180514" y="267327"/>
                </a:lnTo>
                <a:lnTo>
                  <a:pt x="218166" y="247857"/>
                </a:lnTo>
                <a:lnTo>
                  <a:pt x="247857" y="218166"/>
                </a:lnTo>
                <a:lnTo>
                  <a:pt x="267327" y="180514"/>
                </a:lnTo>
                <a:lnTo>
                  <a:pt x="274319" y="137160"/>
                </a:lnTo>
                <a:lnTo>
                  <a:pt x="267327" y="93810"/>
                </a:lnTo>
                <a:lnTo>
                  <a:pt x="247857" y="56158"/>
                </a:lnTo>
                <a:lnTo>
                  <a:pt x="218166" y="26466"/>
                </a:lnTo>
                <a:lnTo>
                  <a:pt x="180514" y="6993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08054" y="331649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59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19" y="137159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52067" y="297488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137160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09"/>
                </a:lnTo>
                <a:lnTo>
                  <a:pt x="26462" y="218161"/>
                </a:lnTo>
                <a:lnTo>
                  <a:pt x="56153" y="247853"/>
                </a:lnTo>
                <a:lnTo>
                  <a:pt x="93805" y="267326"/>
                </a:lnTo>
                <a:lnTo>
                  <a:pt x="137160" y="274320"/>
                </a:lnTo>
                <a:lnTo>
                  <a:pt x="180514" y="267326"/>
                </a:lnTo>
                <a:lnTo>
                  <a:pt x="218166" y="247853"/>
                </a:lnTo>
                <a:lnTo>
                  <a:pt x="247857" y="218161"/>
                </a:lnTo>
                <a:lnTo>
                  <a:pt x="267327" y="180509"/>
                </a:lnTo>
                <a:lnTo>
                  <a:pt x="274320" y="137160"/>
                </a:lnTo>
                <a:lnTo>
                  <a:pt x="267327" y="93805"/>
                </a:lnTo>
                <a:lnTo>
                  <a:pt x="247857" y="56153"/>
                </a:lnTo>
                <a:lnTo>
                  <a:pt x="218166" y="26462"/>
                </a:lnTo>
                <a:lnTo>
                  <a:pt x="180514" y="6992"/>
                </a:lnTo>
                <a:lnTo>
                  <a:pt x="13716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4841" y="2196134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137160" y="0"/>
                </a:moveTo>
                <a:lnTo>
                  <a:pt x="93805" y="6993"/>
                </a:lnTo>
                <a:lnTo>
                  <a:pt x="56153" y="26466"/>
                </a:lnTo>
                <a:lnTo>
                  <a:pt x="26462" y="56158"/>
                </a:lnTo>
                <a:lnTo>
                  <a:pt x="6992" y="93810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60" y="274320"/>
                </a:lnTo>
                <a:lnTo>
                  <a:pt x="180514" y="267327"/>
                </a:lnTo>
                <a:lnTo>
                  <a:pt x="218166" y="247857"/>
                </a:lnTo>
                <a:lnTo>
                  <a:pt x="247857" y="218166"/>
                </a:lnTo>
                <a:lnTo>
                  <a:pt x="267327" y="180514"/>
                </a:lnTo>
                <a:lnTo>
                  <a:pt x="274319" y="137160"/>
                </a:lnTo>
                <a:lnTo>
                  <a:pt x="267327" y="93810"/>
                </a:lnTo>
                <a:lnTo>
                  <a:pt x="247857" y="56158"/>
                </a:lnTo>
                <a:lnTo>
                  <a:pt x="218166" y="26466"/>
                </a:lnTo>
                <a:lnTo>
                  <a:pt x="180514" y="6993"/>
                </a:lnTo>
                <a:lnTo>
                  <a:pt x="13716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25983" y="4778603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59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59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17681" y="498397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05" y="6993"/>
                </a:lnTo>
                <a:lnTo>
                  <a:pt x="56153" y="26466"/>
                </a:lnTo>
                <a:lnTo>
                  <a:pt x="26462" y="56158"/>
                </a:lnTo>
                <a:lnTo>
                  <a:pt x="6992" y="93810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60" y="274320"/>
                </a:lnTo>
                <a:lnTo>
                  <a:pt x="180514" y="267327"/>
                </a:lnTo>
                <a:lnTo>
                  <a:pt x="218166" y="247857"/>
                </a:lnTo>
                <a:lnTo>
                  <a:pt x="247857" y="218166"/>
                </a:lnTo>
                <a:lnTo>
                  <a:pt x="267327" y="180514"/>
                </a:lnTo>
                <a:lnTo>
                  <a:pt x="274320" y="137160"/>
                </a:lnTo>
                <a:lnTo>
                  <a:pt x="267327" y="93810"/>
                </a:lnTo>
                <a:lnTo>
                  <a:pt x="247857" y="56158"/>
                </a:lnTo>
                <a:lnTo>
                  <a:pt x="218166" y="26466"/>
                </a:lnTo>
                <a:lnTo>
                  <a:pt x="180514" y="6993"/>
                </a:lnTo>
                <a:lnTo>
                  <a:pt x="137160" y="0"/>
                </a:lnTo>
                <a:close/>
              </a:path>
            </a:pathLst>
          </a:custGeom>
          <a:solidFill>
            <a:srgbClr val="D007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71840" y="402882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59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59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98760" y="4461154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60" y="274320"/>
                </a:lnTo>
                <a:lnTo>
                  <a:pt x="180514" y="267327"/>
                </a:lnTo>
                <a:lnTo>
                  <a:pt x="218166" y="247857"/>
                </a:lnTo>
                <a:lnTo>
                  <a:pt x="247857" y="218166"/>
                </a:lnTo>
                <a:lnTo>
                  <a:pt x="267327" y="180514"/>
                </a:lnTo>
                <a:lnTo>
                  <a:pt x="274320" y="137160"/>
                </a:lnTo>
                <a:lnTo>
                  <a:pt x="267327" y="93805"/>
                </a:lnTo>
                <a:lnTo>
                  <a:pt x="247857" y="56153"/>
                </a:lnTo>
                <a:lnTo>
                  <a:pt x="218166" y="26462"/>
                </a:lnTo>
                <a:lnTo>
                  <a:pt x="180514" y="6992"/>
                </a:lnTo>
                <a:lnTo>
                  <a:pt x="137160" y="0"/>
                </a:lnTo>
                <a:close/>
              </a:path>
            </a:pathLst>
          </a:custGeom>
          <a:solidFill>
            <a:srgbClr val="D007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38740" y="343568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60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38740" y="3842093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20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60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D007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931400" y="2818815"/>
            <a:ext cx="1320800" cy="1477010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L="334010">
              <a:lnSpc>
                <a:spcPct val="100000"/>
              </a:lnSpc>
              <a:spcBef>
                <a:spcPts val="865"/>
              </a:spcBef>
            </a:pPr>
            <a:r>
              <a:rPr sz="1800" spc="-145" dirty="0">
                <a:latin typeface="Arial"/>
                <a:cs typeface="Arial"/>
              </a:rPr>
              <a:t>Legend</a:t>
            </a:r>
            <a:endParaRPr sz="1800">
              <a:latin typeface="Arial"/>
              <a:cs typeface="Arial"/>
            </a:endParaRPr>
          </a:p>
          <a:p>
            <a:pPr marL="713740" marR="229235">
              <a:lnSpc>
                <a:spcPct val="148900"/>
              </a:lnSpc>
              <a:spcBef>
                <a:spcPts val="650"/>
              </a:spcBef>
            </a:pPr>
            <a:r>
              <a:rPr sz="1800" spc="-330" dirty="0">
                <a:latin typeface="Arial"/>
                <a:cs typeface="Arial"/>
              </a:rPr>
              <a:t>P</a:t>
            </a:r>
            <a:r>
              <a:rPr sz="1800" spc="-245" dirty="0">
                <a:latin typeface="Arial"/>
                <a:cs typeface="Arial"/>
              </a:rPr>
              <a:t>a</a:t>
            </a:r>
            <a:r>
              <a:rPr sz="1800" spc="-270" dirty="0">
                <a:latin typeface="Arial"/>
                <a:cs typeface="Arial"/>
              </a:rPr>
              <a:t>s</a:t>
            </a:r>
            <a:r>
              <a:rPr sz="1800" spc="-185" dirty="0">
                <a:latin typeface="Arial"/>
                <a:cs typeface="Arial"/>
              </a:rPr>
              <a:t>s  </a:t>
            </a:r>
            <a:r>
              <a:rPr sz="1800" spc="-175" dirty="0">
                <a:latin typeface="Arial"/>
                <a:cs typeface="Arial"/>
              </a:rPr>
              <a:t>Fail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34125" y="3144024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10" y="6992"/>
                </a:lnTo>
                <a:lnTo>
                  <a:pt x="56158" y="26462"/>
                </a:lnTo>
                <a:lnTo>
                  <a:pt x="26466" y="56153"/>
                </a:lnTo>
                <a:lnTo>
                  <a:pt x="6993" y="93805"/>
                </a:lnTo>
                <a:lnTo>
                  <a:pt x="0" y="137160"/>
                </a:lnTo>
                <a:lnTo>
                  <a:pt x="6993" y="180509"/>
                </a:lnTo>
                <a:lnTo>
                  <a:pt x="26466" y="218161"/>
                </a:lnTo>
                <a:lnTo>
                  <a:pt x="56158" y="247853"/>
                </a:lnTo>
                <a:lnTo>
                  <a:pt x="93810" y="267326"/>
                </a:lnTo>
                <a:lnTo>
                  <a:pt x="137160" y="274320"/>
                </a:lnTo>
                <a:lnTo>
                  <a:pt x="180514" y="267326"/>
                </a:lnTo>
                <a:lnTo>
                  <a:pt x="218166" y="247853"/>
                </a:lnTo>
                <a:lnTo>
                  <a:pt x="247857" y="218161"/>
                </a:lnTo>
                <a:lnTo>
                  <a:pt x="267327" y="180509"/>
                </a:lnTo>
                <a:lnTo>
                  <a:pt x="274320" y="137160"/>
                </a:lnTo>
                <a:lnTo>
                  <a:pt x="267327" y="93805"/>
                </a:lnTo>
                <a:lnTo>
                  <a:pt x="247857" y="56153"/>
                </a:lnTo>
                <a:lnTo>
                  <a:pt x="218166" y="26462"/>
                </a:lnTo>
                <a:lnTo>
                  <a:pt x="180514" y="6992"/>
                </a:lnTo>
                <a:lnTo>
                  <a:pt x="137160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24029" y="3367532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Verdana"/>
                <a:cs typeface="Verdana"/>
              </a:rPr>
              <a:t>?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20090" y="4039870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40" h="10160">
                <a:moveTo>
                  <a:pt x="0" y="10159"/>
                </a:moveTo>
                <a:lnTo>
                  <a:pt x="53136" y="10159"/>
                </a:lnTo>
                <a:lnTo>
                  <a:pt x="53136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62902" y="3684270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599"/>
                </a:lnTo>
              </a:path>
            </a:pathLst>
          </a:custGeom>
          <a:ln w="206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20090" y="3674109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40" h="10160">
                <a:moveTo>
                  <a:pt x="0" y="10160"/>
                </a:moveTo>
                <a:lnTo>
                  <a:pt x="53136" y="10160"/>
                </a:lnTo>
                <a:lnTo>
                  <a:pt x="53136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91807" y="4039870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40" h="10160">
                <a:moveTo>
                  <a:pt x="0" y="10159"/>
                </a:moveTo>
                <a:lnTo>
                  <a:pt x="53136" y="10159"/>
                </a:lnTo>
                <a:lnTo>
                  <a:pt x="53136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02133" y="3684270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599"/>
                </a:lnTo>
              </a:path>
            </a:pathLst>
          </a:custGeom>
          <a:ln w="206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91807" y="3674109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40" h="10160">
                <a:moveTo>
                  <a:pt x="0" y="10160"/>
                </a:moveTo>
                <a:lnTo>
                  <a:pt x="53136" y="10160"/>
                </a:lnTo>
                <a:lnTo>
                  <a:pt x="53136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637273" y="3562604"/>
            <a:ext cx="15240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150" dirty="0">
                <a:latin typeface="DejaVu Sans"/>
                <a:cs typeface="DejaVu Sans"/>
              </a:rPr>
              <a:t>4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2135"/>
              </a:lnSpc>
            </a:pPr>
            <a:r>
              <a:rPr sz="1800" spc="-150" dirty="0">
                <a:latin typeface="DejaVu Sans"/>
                <a:cs typeface="DejaVu Sans"/>
              </a:rPr>
              <a:t>5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313017" y="3384880"/>
            <a:ext cx="238760" cy="282575"/>
          </a:xfrm>
          <a:custGeom>
            <a:avLst/>
            <a:gdLst/>
            <a:ahLst/>
            <a:cxnLst/>
            <a:rect l="l" t="t" r="r" b="b"/>
            <a:pathLst>
              <a:path w="238759" h="282575">
                <a:moveTo>
                  <a:pt x="58582" y="50350"/>
                </a:moveTo>
                <a:lnTo>
                  <a:pt x="39083" y="66626"/>
                </a:lnTo>
                <a:lnTo>
                  <a:pt x="219265" y="282460"/>
                </a:lnTo>
                <a:lnTo>
                  <a:pt x="238760" y="266179"/>
                </a:lnTo>
                <a:lnTo>
                  <a:pt x="58582" y="50350"/>
                </a:lnTo>
                <a:close/>
              </a:path>
              <a:path w="238759" h="282575">
                <a:moveTo>
                  <a:pt x="0" y="0"/>
                </a:moveTo>
                <a:lnTo>
                  <a:pt x="19583" y="82905"/>
                </a:lnTo>
                <a:lnTo>
                  <a:pt x="39083" y="66626"/>
                </a:lnTo>
                <a:lnTo>
                  <a:pt x="30949" y="56883"/>
                </a:lnTo>
                <a:lnTo>
                  <a:pt x="50444" y="40601"/>
                </a:lnTo>
                <a:lnTo>
                  <a:pt x="70259" y="40601"/>
                </a:lnTo>
                <a:lnTo>
                  <a:pt x="78079" y="34074"/>
                </a:lnTo>
                <a:lnTo>
                  <a:pt x="0" y="0"/>
                </a:lnTo>
                <a:close/>
              </a:path>
              <a:path w="238759" h="282575">
                <a:moveTo>
                  <a:pt x="50444" y="40601"/>
                </a:moveTo>
                <a:lnTo>
                  <a:pt x="30949" y="56883"/>
                </a:lnTo>
                <a:lnTo>
                  <a:pt x="39083" y="66626"/>
                </a:lnTo>
                <a:lnTo>
                  <a:pt x="58582" y="50350"/>
                </a:lnTo>
                <a:lnTo>
                  <a:pt x="50444" y="40601"/>
                </a:lnTo>
                <a:close/>
              </a:path>
              <a:path w="238759" h="282575">
                <a:moveTo>
                  <a:pt x="70259" y="40601"/>
                </a:moveTo>
                <a:lnTo>
                  <a:pt x="50444" y="40601"/>
                </a:lnTo>
                <a:lnTo>
                  <a:pt x="58582" y="50350"/>
                </a:lnTo>
                <a:lnTo>
                  <a:pt x="70259" y="40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Date Placeholder 30">
            <a:extLst>
              <a:ext uri="{FF2B5EF4-FFF2-40B4-BE49-F238E27FC236}">
                <a16:creationId xmlns:a16="http://schemas.microsoft.com/office/drawing/2014/main" id="{33117429-D298-4BC8-B393-DE9B9308D677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lang="en-SG" sz="110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90F017A8-79DD-4EAE-BC65-C30A65E8D1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37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bject 3">
                <a:extLst>
                  <a:ext uri="{FF2B5EF4-FFF2-40B4-BE49-F238E27FC236}">
                    <a16:creationId xmlns:a16="http://schemas.microsoft.com/office/drawing/2014/main" id="{16B89762-A3F8-430E-A952-7E3EE655E8B9}"/>
                  </a:ext>
                </a:extLst>
              </p:cNvPr>
              <p:cNvSpPr txBox="1"/>
              <p:nvPr/>
            </p:nvSpPr>
            <p:spPr>
              <a:xfrm>
                <a:off x="2083765" y="1761235"/>
                <a:ext cx="1210945" cy="836832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 marR="5080" algn="just">
                  <a:lnSpc>
                    <a:spcPct val="99400"/>
                  </a:lnSpc>
                  <a:spcBef>
                    <a:spcPts val="11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AE" sz="1800" spc="-165" dirty="0">
                    <a:latin typeface="DejaVu Sans"/>
                    <a:cs typeface="DejaVu Sans"/>
                  </a:rPr>
                  <a:t>= </a:t>
                </a:r>
                <a:r>
                  <a:rPr lang="en-SG" sz="1800" spc="-70" dirty="0">
                    <a:latin typeface="Arial"/>
                    <a:cs typeface="Arial"/>
                  </a:rPr>
                  <a:t>Hours  </a:t>
                </a:r>
                <a:r>
                  <a:rPr lang="en-SG" sz="1800" spc="-114" dirty="0">
                    <a:latin typeface="Arial"/>
                    <a:cs typeface="Arial"/>
                  </a:rPr>
                  <a:t>spent </a:t>
                </a:r>
                <a:r>
                  <a:rPr lang="en-SG" sz="1800" spc="-75" dirty="0">
                    <a:latin typeface="Arial"/>
                    <a:cs typeface="Arial"/>
                  </a:rPr>
                  <a:t>on the  </a:t>
                </a:r>
                <a:r>
                  <a:rPr lang="en-SG" sz="1800" spc="-120" dirty="0">
                    <a:latin typeface="Arial"/>
                    <a:cs typeface="Arial"/>
                  </a:rPr>
                  <a:t>final</a:t>
                </a:r>
                <a:r>
                  <a:rPr lang="en-SG" sz="1800" spc="-25" dirty="0">
                    <a:latin typeface="Arial"/>
                    <a:cs typeface="Arial"/>
                  </a:rPr>
                  <a:t> </a:t>
                </a:r>
                <a:r>
                  <a:rPr lang="en-SG" sz="1800" spc="-65" dirty="0">
                    <a:latin typeface="Arial"/>
                    <a:cs typeface="Arial"/>
                  </a:rPr>
                  <a:t>project</a:t>
                </a:r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3" name="object 3">
                <a:extLst>
                  <a:ext uri="{FF2B5EF4-FFF2-40B4-BE49-F238E27FC236}">
                    <a16:creationId xmlns:a16="http://schemas.microsoft.com/office/drawing/2014/main" id="{16B89762-A3F8-430E-A952-7E3EE655E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765" y="1761235"/>
                <a:ext cx="1210945" cy="836832"/>
              </a:xfrm>
              <a:prstGeom prst="rect">
                <a:avLst/>
              </a:prstGeom>
              <a:blipFill>
                <a:blip r:embed="rId2"/>
                <a:stretch>
                  <a:fillRect l="-11111" t="-8759" r="-11616" b="-167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19">
                <a:extLst>
                  <a:ext uri="{FF2B5EF4-FFF2-40B4-BE49-F238E27FC236}">
                    <a16:creationId xmlns:a16="http://schemas.microsoft.com/office/drawing/2014/main" id="{91FA0507-3866-4699-9692-F0ECAAA01F91}"/>
                  </a:ext>
                </a:extLst>
              </p:cNvPr>
              <p:cNvSpPr txBox="1"/>
              <p:nvPr/>
            </p:nvSpPr>
            <p:spPr>
              <a:xfrm>
                <a:off x="4943157" y="6088589"/>
                <a:ext cx="4253230" cy="278281"/>
              </a:xfrm>
              <a:prstGeom prst="rect">
                <a:avLst/>
              </a:prstGeom>
            </p:spPr>
            <p:txBody>
              <a:bodyPr vert="horz" wrap="square" lIns="0" tIns="1270" rIns="0" bIns="0" rtlCol="0">
                <a:spAutoFit/>
              </a:bodyPr>
              <a:lstStyle/>
              <a:p>
                <a:pPr marL="833119">
                  <a:lnSpc>
                    <a:spcPct val="100000"/>
                  </a:lnSpc>
                  <a:spcBef>
                    <a:spcPts val="1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sz="1950" spc="300" baseline="-14957" dirty="0">
                    <a:latin typeface="DejaVu Sans"/>
                    <a:cs typeface="DejaVu Sans"/>
                  </a:rPr>
                  <a:t> </a:t>
                </a:r>
                <a:r>
                  <a:rPr sz="1800" spc="-165" dirty="0">
                    <a:latin typeface="DejaVu Sans"/>
                    <a:cs typeface="DejaVu Sans"/>
                  </a:rPr>
                  <a:t>= </a:t>
                </a:r>
                <a:r>
                  <a:rPr sz="1800" spc="-65" dirty="0">
                    <a:latin typeface="Arial"/>
                    <a:cs typeface="Arial"/>
                  </a:rPr>
                  <a:t>Number </a:t>
                </a:r>
                <a:r>
                  <a:rPr sz="1800" spc="-50" dirty="0">
                    <a:latin typeface="Arial"/>
                    <a:cs typeface="Arial"/>
                  </a:rPr>
                  <a:t>of </a:t>
                </a:r>
                <a:r>
                  <a:rPr sz="1800" spc="-110" dirty="0">
                    <a:latin typeface="Arial"/>
                    <a:cs typeface="Arial"/>
                  </a:rPr>
                  <a:t>lectures </a:t>
                </a:r>
                <a:r>
                  <a:rPr sz="1800" spc="-114" dirty="0">
                    <a:latin typeface="Arial"/>
                    <a:cs typeface="Arial"/>
                  </a:rPr>
                  <a:t>you</a:t>
                </a:r>
                <a:r>
                  <a:rPr sz="1800" spc="65" dirty="0">
                    <a:latin typeface="Arial"/>
                    <a:cs typeface="Arial"/>
                  </a:rPr>
                  <a:t> </a:t>
                </a:r>
                <a:r>
                  <a:rPr sz="1800" spc="-90" dirty="0">
                    <a:latin typeface="Arial"/>
                    <a:cs typeface="Arial"/>
                  </a:rPr>
                  <a:t>attend</a:t>
                </a:r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4" name="object 19">
                <a:extLst>
                  <a:ext uri="{FF2B5EF4-FFF2-40B4-BE49-F238E27FC236}">
                    <a16:creationId xmlns:a16="http://schemas.microsoft.com/office/drawing/2014/main" id="{91FA0507-3866-4699-9692-F0ECAAA01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157" y="6088589"/>
                <a:ext cx="4253230" cy="278281"/>
              </a:xfrm>
              <a:prstGeom prst="rect">
                <a:avLst/>
              </a:prstGeom>
              <a:blipFill>
                <a:blip r:embed="rId3"/>
                <a:stretch>
                  <a:fillRect t="-28889" r="-143" b="-53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bject 2">
            <a:extLst>
              <a:ext uri="{FF2B5EF4-FFF2-40B4-BE49-F238E27FC236}">
                <a16:creationId xmlns:a16="http://schemas.microsoft.com/office/drawing/2014/main" id="{12E2A871-0E91-4866-AE28-EBFCB457C3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0" y="269748"/>
            <a:ext cx="905414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Example </a:t>
            </a:r>
            <a:r>
              <a:rPr spc="-215" dirty="0"/>
              <a:t>Problem:</a:t>
            </a:r>
            <a:r>
              <a:rPr lang="en-SG" spc="-215" dirty="0"/>
              <a:t> Will I pass this class?</a:t>
            </a:r>
            <a:endParaRPr spc="-484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892803" y="3620935"/>
            <a:ext cx="1777364" cy="475615"/>
          </a:xfrm>
          <a:custGeom>
            <a:avLst/>
            <a:gdLst/>
            <a:ahLst/>
            <a:cxnLst/>
            <a:rect l="l" t="t" r="r" b="b"/>
            <a:pathLst>
              <a:path w="1777364" h="475614">
                <a:moveTo>
                  <a:pt x="1661617" y="37032"/>
                </a:moveTo>
                <a:lnTo>
                  <a:pt x="0" y="438150"/>
                </a:lnTo>
                <a:lnTo>
                  <a:pt x="8940" y="475183"/>
                </a:lnTo>
                <a:lnTo>
                  <a:pt x="1670557" y="74065"/>
                </a:lnTo>
                <a:lnTo>
                  <a:pt x="1661617" y="37032"/>
                </a:lnTo>
                <a:close/>
              </a:path>
              <a:path w="1777364" h="475614">
                <a:moveTo>
                  <a:pt x="1772650" y="32562"/>
                </a:moveTo>
                <a:lnTo>
                  <a:pt x="1680133" y="32562"/>
                </a:lnTo>
                <a:lnTo>
                  <a:pt x="1689074" y="69595"/>
                </a:lnTo>
                <a:lnTo>
                  <a:pt x="1670557" y="74065"/>
                </a:lnTo>
                <a:lnTo>
                  <a:pt x="1679498" y="111099"/>
                </a:lnTo>
                <a:lnTo>
                  <a:pt x="1772650" y="32562"/>
                </a:lnTo>
                <a:close/>
              </a:path>
              <a:path w="1777364" h="475614">
                <a:moveTo>
                  <a:pt x="1680133" y="32562"/>
                </a:moveTo>
                <a:lnTo>
                  <a:pt x="1661617" y="37032"/>
                </a:lnTo>
                <a:lnTo>
                  <a:pt x="1670557" y="74065"/>
                </a:lnTo>
                <a:lnTo>
                  <a:pt x="1689074" y="69595"/>
                </a:lnTo>
                <a:lnTo>
                  <a:pt x="1680133" y="32562"/>
                </a:lnTo>
                <a:close/>
              </a:path>
              <a:path w="1777364" h="475614">
                <a:moveTo>
                  <a:pt x="1652676" y="0"/>
                </a:moveTo>
                <a:lnTo>
                  <a:pt x="1661617" y="37032"/>
                </a:lnTo>
                <a:lnTo>
                  <a:pt x="1680133" y="32562"/>
                </a:lnTo>
                <a:lnTo>
                  <a:pt x="1772650" y="32562"/>
                </a:lnTo>
                <a:lnTo>
                  <a:pt x="1777199" y="28727"/>
                </a:lnTo>
                <a:lnTo>
                  <a:pt x="165267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92702" y="3193288"/>
            <a:ext cx="1777364" cy="484505"/>
          </a:xfrm>
          <a:custGeom>
            <a:avLst/>
            <a:gdLst/>
            <a:ahLst/>
            <a:cxnLst/>
            <a:rect l="l" t="t" r="r" b="b"/>
            <a:pathLst>
              <a:path w="1777364" h="484504">
                <a:moveTo>
                  <a:pt x="1661765" y="447462"/>
                </a:moveTo>
                <a:lnTo>
                  <a:pt x="1652625" y="484454"/>
                </a:lnTo>
                <a:lnTo>
                  <a:pt x="1777301" y="456374"/>
                </a:lnTo>
                <a:lnTo>
                  <a:pt x="1772205" y="452031"/>
                </a:lnTo>
                <a:lnTo>
                  <a:pt x="1680260" y="452031"/>
                </a:lnTo>
                <a:lnTo>
                  <a:pt x="1661765" y="447462"/>
                </a:lnTo>
                <a:close/>
              </a:path>
              <a:path w="1777364" h="484504">
                <a:moveTo>
                  <a:pt x="1670905" y="410469"/>
                </a:moveTo>
                <a:lnTo>
                  <a:pt x="1661765" y="447462"/>
                </a:lnTo>
                <a:lnTo>
                  <a:pt x="1680260" y="452031"/>
                </a:lnTo>
                <a:lnTo>
                  <a:pt x="1689392" y="415036"/>
                </a:lnTo>
                <a:lnTo>
                  <a:pt x="1670905" y="410469"/>
                </a:lnTo>
                <a:close/>
              </a:path>
              <a:path w="1777364" h="484504">
                <a:moveTo>
                  <a:pt x="1680044" y="373481"/>
                </a:moveTo>
                <a:lnTo>
                  <a:pt x="1670905" y="410469"/>
                </a:lnTo>
                <a:lnTo>
                  <a:pt x="1689392" y="415036"/>
                </a:lnTo>
                <a:lnTo>
                  <a:pt x="1680260" y="452031"/>
                </a:lnTo>
                <a:lnTo>
                  <a:pt x="1772205" y="452031"/>
                </a:lnTo>
                <a:lnTo>
                  <a:pt x="1680044" y="373481"/>
                </a:lnTo>
                <a:close/>
              </a:path>
              <a:path w="1777364" h="484504">
                <a:moveTo>
                  <a:pt x="9144" y="0"/>
                </a:moveTo>
                <a:lnTo>
                  <a:pt x="0" y="36982"/>
                </a:lnTo>
                <a:lnTo>
                  <a:pt x="1661765" y="447462"/>
                </a:lnTo>
                <a:lnTo>
                  <a:pt x="1670905" y="410469"/>
                </a:lnTo>
                <a:lnTo>
                  <a:pt x="914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57194" y="375756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/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  <a:blipFill>
                <a:blip r:embed="rId2"/>
                <a:stretch>
                  <a:fillRect l="-15909" r="-11364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/>
          <p:cNvSpPr/>
          <p:nvPr/>
        </p:nvSpPr>
        <p:spPr>
          <a:xfrm>
            <a:off x="3257194" y="289173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  <a:blipFill>
                <a:blip r:embed="rId3"/>
                <a:stretch>
                  <a:fillRect l="-16279" r="-13953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/>
          <p:nvPr/>
        </p:nvSpPr>
        <p:spPr>
          <a:xfrm>
            <a:off x="5670003" y="418894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0"/>
              <p:cNvSpPr txBox="1"/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0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  <a:blipFill>
                <a:blip r:embed="rId4"/>
                <a:stretch>
                  <a:fillRect l="-31707" r="-85366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11"/>
          <p:cNvSpPr/>
          <p:nvPr/>
        </p:nvSpPr>
        <p:spPr>
          <a:xfrm>
            <a:off x="5670003" y="332962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2"/>
              <p:cNvSpPr txBox="1"/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2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  <a:blipFill>
                <a:blip r:embed="rId5"/>
                <a:stretch>
                  <a:fillRect l="-31707" r="-85366" b="-222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bject 13"/>
          <p:cNvSpPr/>
          <p:nvPr/>
        </p:nvSpPr>
        <p:spPr>
          <a:xfrm>
            <a:off x="3886022" y="3196399"/>
            <a:ext cx="1784350" cy="1313180"/>
          </a:xfrm>
          <a:custGeom>
            <a:avLst/>
            <a:gdLst/>
            <a:ahLst/>
            <a:cxnLst/>
            <a:rect l="l" t="t" r="r" b="b"/>
            <a:pathLst>
              <a:path w="1784350" h="1313179">
                <a:moveTo>
                  <a:pt x="1680487" y="1260455"/>
                </a:moveTo>
                <a:lnTo>
                  <a:pt x="1657985" y="1291208"/>
                </a:lnTo>
                <a:lnTo>
                  <a:pt x="1783981" y="1312583"/>
                </a:lnTo>
                <a:lnTo>
                  <a:pt x="1762935" y="1271701"/>
                </a:lnTo>
                <a:lnTo>
                  <a:pt x="1695856" y="1271701"/>
                </a:lnTo>
                <a:lnTo>
                  <a:pt x="1680487" y="1260455"/>
                </a:lnTo>
                <a:close/>
              </a:path>
              <a:path w="1784350" h="1313179">
                <a:moveTo>
                  <a:pt x="1702986" y="1229705"/>
                </a:moveTo>
                <a:lnTo>
                  <a:pt x="1680487" y="1260455"/>
                </a:lnTo>
                <a:lnTo>
                  <a:pt x="1695856" y="1271701"/>
                </a:lnTo>
                <a:lnTo>
                  <a:pt x="1718360" y="1240955"/>
                </a:lnTo>
                <a:lnTo>
                  <a:pt x="1702986" y="1229705"/>
                </a:lnTo>
                <a:close/>
              </a:path>
              <a:path w="1784350" h="1313179">
                <a:moveTo>
                  <a:pt x="1725485" y="1198956"/>
                </a:moveTo>
                <a:lnTo>
                  <a:pt x="1702986" y="1229705"/>
                </a:lnTo>
                <a:lnTo>
                  <a:pt x="1718360" y="1240955"/>
                </a:lnTo>
                <a:lnTo>
                  <a:pt x="1695856" y="1271701"/>
                </a:lnTo>
                <a:lnTo>
                  <a:pt x="1762935" y="1271701"/>
                </a:lnTo>
                <a:lnTo>
                  <a:pt x="1725485" y="1198956"/>
                </a:lnTo>
                <a:close/>
              </a:path>
              <a:path w="1784350" h="1313179">
                <a:moveTo>
                  <a:pt x="22504" y="0"/>
                </a:moveTo>
                <a:lnTo>
                  <a:pt x="0" y="30759"/>
                </a:lnTo>
                <a:lnTo>
                  <a:pt x="1680487" y="1260455"/>
                </a:lnTo>
                <a:lnTo>
                  <a:pt x="1702986" y="1229705"/>
                </a:lnTo>
                <a:lnTo>
                  <a:pt x="2250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92765" y="4059097"/>
            <a:ext cx="1777364" cy="478790"/>
          </a:xfrm>
          <a:custGeom>
            <a:avLst/>
            <a:gdLst/>
            <a:ahLst/>
            <a:cxnLst/>
            <a:rect l="l" t="t" r="r" b="b"/>
            <a:pathLst>
              <a:path w="1777364" h="478789">
                <a:moveTo>
                  <a:pt x="1661671" y="441366"/>
                </a:moveTo>
                <a:lnTo>
                  <a:pt x="1652663" y="478383"/>
                </a:lnTo>
                <a:lnTo>
                  <a:pt x="1777238" y="449884"/>
                </a:lnTo>
                <a:lnTo>
                  <a:pt x="1772496" y="445871"/>
                </a:lnTo>
                <a:lnTo>
                  <a:pt x="1680184" y="445871"/>
                </a:lnTo>
                <a:lnTo>
                  <a:pt x="1661671" y="441366"/>
                </a:lnTo>
                <a:close/>
              </a:path>
              <a:path w="1777364" h="478789">
                <a:moveTo>
                  <a:pt x="1670679" y="404347"/>
                </a:moveTo>
                <a:lnTo>
                  <a:pt x="1661671" y="441366"/>
                </a:lnTo>
                <a:lnTo>
                  <a:pt x="1680184" y="445871"/>
                </a:lnTo>
                <a:lnTo>
                  <a:pt x="1689188" y="408851"/>
                </a:lnTo>
                <a:lnTo>
                  <a:pt x="1670679" y="404347"/>
                </a:lnTo>
                <a:close/>
              </a:path>
              <a:path w="1777364" h="478789">
                <a:moveTo>
                  <a:pt x="1679689" y="367322"/>
                </a:moveTo>
                <a:lnTo>
                  <a:pt x="1670679" y="404347"/>
                </a:lnTo>
                <a:lnTo>
                  <a:pt x="1689188" y="408851"/>
                </a:lnTo>
                <a:lnTo>
                  <a:pt x="1680184" y="445871"/>
                </a:lnTo>
                <a:lnTo>
                  <a:pt x="1772496" y="445871"/>
                </a:lnTo>
                <a:lnTo>
                  <a:pt x="1679689" y="367322"/>
                </a:lnTo>
                <a:close/>
              </a:path>
              <a:path w="1777364" h="478789">
                <a:moveTo>
                  <a:pt x="9016" y="0"/>
                </a:moveTo>
                <a:lnTo>
                  <a:pt x="0" y="37020"/>
                </a:lnTo>
                <a:lnTo>
                  <a:pt x="1661671" y="441366"/>
                </a:lnTo>
                <a:lnTo>
                  <a:pt x="1670679" y="404347"/>
                </a:lnTo>
                <a:lnTo>
                  <a:pt x="901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82813" y="332790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/>
              <p:cNvSpPr txBox="1"/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6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  <a:blipFill>
                <a:blip r:embed="rId6"/>
                <a:stretch>
                  <a:fillRect l="-9091" t="-17021" r="-68182" b="-2766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bject 17"/>
          <p:cNvSpPr/>
          <p:nvPr/>
        </p:nvSpPr>
        <p:spPr>
          <a:xfrm>
            <a:off x="5670003" y="246208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18"/>
              <p:cNvSpPr txBox="1"/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8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  <a:blipFill>
                <a:blip r:embed="rId7"/>
                <a:stretch>
                  <a:fillRect l="-32500" r="-90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bject 19"/>
          <p:cNvSpPr/>
          <p:nvPr/>
        </p:nvSpPr>
        <p:spPr>
          <a:xfrm>
            <a:off x="3892791" y="2753499"/>
            <a:ext cx="1777364" cy="476884"/>
          </a:xfrm>
          <a:custGeom>
            <a:avLst/>
            <a:gdLst/>
            <a:ahLst/>
            <a:cxnLst/>
            <a:rect l="l" t="t" r="r" b="b"/>
            <a:pathLst>
              <a:path w="1777364" h="476885">
                <a:moveTo>
                  <a:pt x="1661640" y="37038"/>
                </a:moveTo>
                <a:lnTo>
                  <a:pt x="0" y="439762"/>
                </a:lnTo>
                <a:lnTo>
                  <a:pt x="8966" y="476796"/>
                </a:lnTo>
                <a:lnTo>
                  <a:pt x="1670612" y="74057"/>
                </a:lnTo>
                <a:lnTo>
                  <a:pt x="1661640" y="37038"/>
                </a:lnTo>
                <a:close/>
              </a:path>
              <a:path w="1777364" h="476885">
                <a:moveTo>
                  <a:pt x="1772566" y="32550"/>
                </a:moveTo>
                <a:lnTo>
                  <a:pt x="1680159" y="32550"/>
                </a:lnTo>
                <a:lnTo>
                  <a:pt x="1689125" y="69570"/>
                </a:lnTo>
                <a:lnTo>
                  <a:pt x="1670612" y="74057"/>
                </a:lnTo>
                <a:lnTo>
                  <a:pt x="1679587" y="111086"/>
                </a:lnTo>
                <a:lnTo>
                  <a:pt x="1772566" y="32550"/>
                </a:lnTo>
                <a:close/>
              </a:path>
              <a:path w="1777364" h="476885">
                <a:moveTo>
                  <a:pt x="1680159" y="32550"/>
                </a:moveTo>
                <a:lnTo>
                  <a:pt x="1661640" y="37038"/>
                </a:lnTo>
                <a:lnTo>
                  <a:pt x="1670612" y="74057"/>
                </a:lnTo>
                <a:lnTo>
                  <a:pt x="1689125" y="69570"/>
                </a:lnTo>
                <a:lnTo>
                  <a:pt x="1680159" y="32550"/>
                </a:lnTo>
                <a:close/>
              </a:path>
              <a:path w="1777364" h="476885">
                <a:moveTo>
                  <a:pt x="1652663" y="0"/>
                </a:moveTo>
                <a:lnTo>
                  <a:pt x="1661640" y="37038"/>
                </a:lnTo>
                <a:lnTo>
                  <a:pt x="1680159" y="32550"/>
                </a:lnTo>
                <a:lnTo>
                  <a:pt x="1772566" y="32550"/>
                </a:lnTo>
                <a:lnTo>
                  <a:pt x="1777212" y="28625"/>
                </a:lnTo>
                <a:lnTo>
                  <a:pt x="165266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86034" y="2782125"/>
            <a:ext cx="1784350" cy="1311275"/>
          </a:xfrm>
          <a:custGeom>
            <a:avLst/>
            <a:gdLst/>
            <a:ahLst/>
            <a:cxnLst/>
            <a:rect l="l" t="t" r="r" b="b"/>
            <a:pathLst>
              <a:path w="1784350" h="1311275">
                <a:moveTo>
                  <a:pt x="1680442" y="52063"/>
                </a:moveTo>
                <a:lnTo>
                  <a:pt x="0" y="1280096"/>
                </a:lnTo>
                <a:lnTo>
                  <a:pt x="22478" y="1310855"/>
                </a:lnTo>
                <a:lnTo>
                  <a:pt x="1702921" y="82822"/>
                </a:lnTo>
                <a:lnTo>
                  <a:pt x="1680442" y="52063"/>
                </a:lnTo>
                <a:close/>
              </a:path>
              <a:path w="1784350" h="1311275">
                <a:moveTo>
                  <a:pt x="1762918" y="40817"/>
                </a:moveTo>
                <a:lnTo>
                  <a:pt x="1695830" y="40817"/>
                </a:lnTo>
                <a:lnTo>
                  <a:pt x="1718309" y="71577"/>
                </a:lnTo>
                <a:lnTo>
                  <a:pt x="1702921" y="82822"/>
                </a:lnTo>
                <a:lnTo>
                  <a:pt x="1725396" y="113576"/>
                </a:lnTo>
                <a:lnTo>
                  <a:pt x="1762918" y="40817"/>
                </a:lnTo>
                <a:close/>
              </a:path>
              <a:path w="1784350" h="1311275">
                <a:moveTo>
                  <a:pt x="1695830" y="40817"/>
                </a:moveTo>
                <a:lnTo>
                  <a:pt x="1680442" y="52063"/>
                </a:lnTo>
                <a:lnTo>
                  <a:pt x="1702921" y="82822"/>
                </a:lnTo>
                <a:lnTo>
                  <a:pt x="1718309" y="71577"/>
                </a:lnTo>
                <a:lnTo>
                  <a:pt x="1695830" y="40817"/>
                </a:lnTo>
                <a:close/>
              </a:path>
              <a:path w="1784350" h="1311275">
                <a:moveTo>
                  <a:pt x="1783968" y="0"/>
                </a:moveTo>
                <a:lnTo>
                  <a:pt x="1657959" y="21297"/>
                </a:lnTo>
                <a:lnTo>
                  <a:pt x="1680442" y="52063"/>
                </a:lnTo>
                <a:lnTo>
                  <a:pt x="1695830" y="40817"/>
                </a:lnTo>
                <a:lnTo>
                  <a:pt x="1762918" y="40817"/>
                </a:lnTo>
                <a:lnTo>
                  <a:pt x="1783968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01714" y="2765005"/>
            <a:ext cx="1781175" cy="884555"/>
          </a:xfrm>
          <a:custGeom>
            <a:avLst/>
            <a:gdLst/>
            <a:ahLst/>
            <a:cxnLst/>
            <a:rect l="l" t="t" r="r" b="b"/>
            <a:pathLst>
              <a:path w="1781175" h="884554">
                <a:moveTo>
                  <a:pt x="1670031" y="849895"/>
                </a:moveTo>
                <a:lnTo>
                  <a:pt x="1653311" y="884135"/>
                </a:lnTo>
                <a:lnTo>
                  <a:pt x="1781098" y="882942"/>
                </a:lnTo>
                <a:lnTo>
                  <a:pt x="1762216" y="858253"/>
                </a:lnTo>
                <a:lnTo>
                  <a:pt x="1687144" y="858253"/>
                </a:lnTo>
                <a:lnTo>
                  <a:pt x="1670031" y="849895"/>
                </a:lnTo>
                <a:close/>
              </a:path>
              <a:path w="1781175" h="884554">
                <a:moveTo>
                  <a:pt x="1686747" y="815663"/>
                </a:moveTo>
                <a:lnTo>
                  <a:pt x="1670031" y="849895"/>
                </a:lnTo>
                <a:lnTo>
                  <a:pt x="1687144" y="858253"/>
                </a:lnTo>
                <a:lnTo>
                  <a:pt x="1703870" y="824026"/>
                </a:lnTo>
                <a:lnTo>
                  <a:pt x="1686747" y="815663"/>
                </a:lnTo>
                <a:close/>
              </a:path>
              <a:path w="1781175" h="884554">
                <a:moveTo>
                  <a:pt x="1703463" y="781431"/>
                </a:moveTo>
                <a:lnTo>
                  <a:pt x="1686747" y="815663"/>
                </a:lnTo>
                <a:lnTo>
                  <a:pt x="1703870" y="824026"/>
                </a:lnTo>
                <a:lnTo>
                  <a:pt x="1687144" y="858253"/>
                </a:lnTo>
                <a:lnTo>
                  <a:pt x="1762216" y="858253"/>
                </a:lnTo>
                <a:lnTo>
                  <a:pt x="1703463" y="781431"/>
                </a:lnTo>
                <a:close/>
              </a:path>
              <a:path w="1781175" h="884554">
                <a:moveTo>
                  <a:pt x="16725" y="0"/>
                </a:moveTo>
                <a:lnTo>
                  <a:pt x="0" y="34239"/>
                </a:lnTo>
                <a:lnTo>
                  <a:pt x="1670031" y="849895"/>
                </a:lnTo>
                <a:lnTo>
                  <a:pt x="1686747" y="815663"/>
                </a:lnTo>
                <a:lnTo>
                  <a:pt x="1672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01752" y="3646474"/>
            <a:ext cx="1781175" cy="880110"/>
          </a:xfrm>
          <a:custGeom>
            <a:avLst/>
            <a:gdLst/>
            <a:ahLst/>
            <a:cxnLst/>
            <a:rect l="l" t="t" r="r" b="b"/>
            <a:pathLst>
              <a:path w="1781175" h="880110">
                <a:moveTo>
                  <a:pt x="1669917" y="34270"/>
                </a:moveTo>
                <a:lnTo>
                  <a:pt x="0" y="845375"/>
                </a:lnTo>
                <a:lnTo>
                  <a:pt x="16649" y="879640"/>
                </a:lnTo>
                <a:lnTo>
                  <a:pt x="1686562" y="68543"/>
                </a:lnTo>
                <a:lnTo>
                  <a:pt x="1669917" y="34270"/>
                </a:lnTo>
                <a:close/>
              </a:path>
              <a:path w="1781175" h="880110">
                <a:moveTo>
                  <a:pt x="1762261" y="25946"/>
                </a:moveTo>
                <a:lnTo>
                  <a:pt x="1687055" y="25946"/>
                </a:lnTo>
                <a:lnTo>
                  <a:pt x="1703692" y="60223"/>
                </a:lnTo>
                <a:lnTo>
                  <a:pt x="1686562" y="68543"/>
                </a:lnTo>
                <a:lnTo>
                  <a:pt x="1703209" y="102819"/>
                </a:lnTo>
                <a:lnTo>
                  <a:pt x="1762261" y="25946"/>
                </a:lnTo>
                <a:close/>
              </a:path>
              <a:path w="1781175" h="880110">
                <a:moveTo>
                  <a:pt x="1687055" y="25946"/>
                </a:moveTo>
                <a:lnTo>
                  <a:pt x="1669917" y="34270"/>
                </a:lnTo>
                <a:lnTo>
                  <a:pt x="1686562" y="68543"/>
                </a:lnTo>
                <a:lnTo>
                  <a:pt x="1703692" y="60223"/>
                </a:lnTo>
                <a:lnTo>
                  <a:pt x="1687055" y="25946"/>
                </a:lnTo>
                <a:close/>
              </a:path>
              <a:path w="1781175" h="880110">
                <a:moveTo>
                  <a:pt x="1653273" y="0"/>
                </a:moveTo>
                <a:lnTo>
                  <a:pt x="1669917" y="34270"/>
                </a:lnTo>
                <a:lnTo>
                  <a:pt x="1687055" y="25946"/>
                </a:lnTo>
                <a:lnTo>
                  <a:pt x="1762261" y="25946"/>
                </a:lnTo>
                <a:lnTo>
                  <a:pt x="1781060" y="1473"/>
                </a:lnTo>
                <a:lnTo>
                  <a:pt x="165327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10058" y="3590912"/>
            <a:ext cx="1772920" cy="114300"/>
          </a:xfrm>
          <a:custGeom>
            <a:avLst/>
            <a:gdLst/>
            <a:ahLst/>
            <a:cxnLst/>
            <a:rect l="l" t="t" r="r" b="b"/>
            <a:pathLst>
              <a:path w="1772920" h="114300">
                <a:moveTo>
                  <a:pt x="1734735" y="38074"/>
                </a:moveTo>
                <a:lnTo>
                  <a:pt x="1677479" y="38074"/>
                </a:lnTo>
                <a:lnTo>
                  <a:pt x="1677517" y="76174"/>
                </a:lnTo>
                <a:lnTo>
                  <a:pt x="1658467" y="76193"/>
                </a:lnTo>
                <a:lnTo>
                  <a:pt x="1658505" y="114299"/>
                </a:lnTo>
                <a:lnTo>
                  <a:pt x="1772754" y="57035"/>
                </a:lnTo>
                <a:lnTo>
                  <a:pt x="1734735" y="38074"/>
                </a:lnTo>
                <a:close/>
              </a:path>
              <a:path w="1772920" h="114300">
                <a:moveTo>
                  <a:pt x="1658429" y="38093"/>
                </a:moveTo>
                <a:lnTo>
                  <a:pt x="0" y="39700"/>
                </a:lnTo>
                <a:lnTo>
                  <a:pt x="38" y="77800"/>
                </a:lnTo>
                <a:lnTo>
                  <a:pt x="1658467" y="76193"/>
                </a:lnTo>
                <a:lnTo>
                  <a:pt x="1658429" y="38093"/>
                </a:lnTo>
                <a:close/>
              </a:path>
              <a:path w="1772920" h="114300">
                <a:moveTo>
                  <a:pt x="1677479" y="38074"/>
                </a:moveTo>
                <a:lnTo>
                  <a:pt x="1658429" y="38093"/>
                </a:lnTo>
                <a:lnTo>
                  <a:pt x="1658467" y="76193"/>
                </a:lnTo>
                <a:lnTo>
                  <a:pt x="1677517" y="76174"/>
                </a:lnTo>
                <a:lnTo>
                  <a:pt x="1677479" y="38074"/>
                </a:lnTo>
                <a:close/>
              </a:path>
              <a:path w="1772920" h="114300">
                <a:moveTo>
                  <a:pt x="1658391" y="0"/>
                </a:moveTo>
                <a:lnTo>
                  <a:pt x="1658429" y="38093"/>
                </a:lnTo>
                <a:lnTo>
                  <a:pt x="1734735" y="38074"/>
                </a:lnTo>
                <a:lnTo>
                  <a:pt x="1658391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51392" y="3173679"/>
            <a:ext cx="1106170" cy="239395"/>
          </a:xfrm>
          <a:custGeom>
            <a:avLst/>
            <a:gdLst/>
            <a:ahLst/>
            <a:cxnLst/>
            <a:rect l="l" t="t" r="r" b="b"/>
            <a:pathLst>
              <a:path w="1106170" h="239395">
                <a:moveTo>
                  <a:pt x="25400" y="213601"/>
                </a:moveTo>
                <a:lnTo>
                  <a:pt x="12700" y="213601"/>
                </a:lnTo>
                <a:lnTo>
                  <a:pt x="11798" y="214502"/>
                </a:lnTo>
                <a:lnTo>
                  <a:pt x="11798" y="239001"/>
                </a:lnTo>
                <a:lnTo>
                  <a:pt x="25400" y="239001"/>
                </a:lnTo>
                <a:lnTo>
                  <a:pt x="25400" y="213601"/>
                </a:lnTo>
                <a:close/>
              </a:path>
              <a:path w="1106170" h="239395">
                <a:moveTo>
                  <a:pt x="1029601" y="25400"/>
                </a:moveTo>
                <a:lnTo>
                  <a:pt x="0" y="25400"/>
                </a:lnTo>
                <a:lnTo>
                  <a:pt x="0" y="226301"/>
                </a:lnTo>
                <a:lnTo>
                  <a:pt x="11798" y="214502"/>
                </a:lnTo>
                <a:lnTo>
                  <a:pt x="11798" y="213601"/>
                </a:lnTo>
                <a:lnTo>
                  <a:pt x="25400" y="213601"/>
                </a:lnTo>
                <a:lnTo>
                  <a:pt x="25400" y="50800"/>
                </a:lnTo>
                <a:lnTo>
                  <a:pt x="12700" y="50800"/>
                </a:lnTo>
                <a:lnTo>
                  <a:pt x="25400" y="38100"/>
                </a:lnTo>
                <a:lnTo>
                  <a:pt x="1029601" y="38100"/>
                </a:lnTo>
                <a:lnTo>
                  <a:pt x="1029601" y="25400"/>
                </a:lnTo>
                <a:close/>
              </a:path>
              <a:path w="1106170" h="239395">
                <a:moveTo>
                  <a:pt x="12700" y="213601"/>
                </a:moveTo>
                <a:lnTo>
                  <a:pt x="11798" y="213601"/>
                </a:lnTo>
                <a:lnTo>
                  <a:pt x="11798" y="214502"/>
                </a:lnTo>
                <a:lnTo>
                  <a:pt x="12700" y="213601"/>
                </a:lnTo>
                <a:close/>
              </a:path>
              <a:path w="1106170" h="239395">
                <a:moveTo>
                  <a:pt x="1029601" y="0"/>
                </a:moveTo>
                <a:lnTo>
                  <a:pt x="1029601" y="76200"/>
                </a:lnTo>
                <a:lnTo>
                  <a:pt x="1080401" y="50800"/>
                </a:lnTo>
                <a:lnTo>
                  <a:pt x="1042301" y="50800"/>
                </a:lnTo>
                <a:lnTo>
                  <a:pt x="1042301" y="25400"/>
                </a:lnTo>
                <a:lnTo>
                  <a:pt x="1080401" y="25400"/>
                </a:lnTo>
                <a:lnTo>
                  <a:pt x="1029601" y="0"/>
                </a:lnTo>
                <a:close/>
              </a:path>
              <a:path w="1106170" h="239395">
                <a:moveTo>
                  <a:pt x="25400" y="38100"/>
                </a:moveTo>
                <a:lnTo>
                  <a:pt x="12700" y="50800"/>
                </a:lnTo>
                <a:lnTo>
                  <a:pt x="25400" y="50800"/>
                </a:lnTo>
                <a:lnTo>
                  <a:pt x="25400" y="38100"/>
                </a:lnTo>
                <a:close/>
              </a:path>
              <a:path w="1106170" h="239395">
                <a:moveTo>
                  <a:pt x="1029601" y="38100"/>
                </a:moveTo>
                <a:lnTo>
                  <a:pt x="25400" y="38100"/>
                </a:lnTo>
                <a:lnTo>
                  <a:pt x="25400" y="50800"/>
                </a:lnTo>
                <a:lnTo>
                  <a:pt x="1029601" y="50800"/>
                </a:lnTo>
                <a:lnTo>
                  <a:pt x="1029601" y="38100"/>
                </a:lnTo>
                <a:close/>
              </a:path>
              <a:path w="1106170" h="239395">
                <a:moveTo>
                  <a:pt x="1080401" y="25400"/>
                </a:moveTo>
                <a:lnTo>
                  <a:pt x="1042301" y="25400"/>
                </a:lnTo>
                <a:lnTo>
                  <a:pt x="1042301" y="50800"/>
                </a:lnTo>
                <a:lnTo>
                  <a:pt x="1080401" y="50800"/>
                </a:lnTo>
                <a:lnTo>
                  <a:pt x="1105801" y="38100"/>
                </a:lnTo>
                <a:lnTo>
                  <a:pt x="1080401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24455" y="3914660"/>
            <a:ext cx="732790" cy="201295"/>
          </a:xfrm>
          <a:custGeom>
            <a:avLst/>
            <a:gdLst/>
            <a:ahLst/>
            <a:cxnLst/>
            <a:rect l="l" t="t" r="r" b="b"/>
            <a:pathLst>
              <a:path w="732789" h="201295">
                <a:moveTo>
                  <a:pt x="656539" y="124841"/>
                </a:moveTo>
                <a:lnTo>
                  <a:pt x="656539" y="201041"/>
                </a:lnTo>
                <a:lnTo>
                  <a:pt x="707339" y="175641"/>
                </a:lnTo>
                <a:lnTo>
                  <a:pt x="669239" y="175641"/>
                </a:lnTo>
                <a:lnTo>
                  <a:pt x="669239" y="150241"/>
                </a:lnTo>
                <a:lnTo>
                  <a:pt x="707339" y="150241"/>
                </a:lnTo>
                <a:lnTo>
                  <a:pt x="656539" y="124841"/>
                </a:lnTo>
                <a:close/>
              </a:path>
              <a:path w="732789" h="201295">
                <a:moveTo>
                  <a:pt x="0" y="12700"/>
                </a:moveTo>
                <a:lnTo>
                  <a:pt x="0" y="175641"/>
                </a:lnTo>
                <a:lnTo>
                  <a:pt x="656539" y="175641"/>
                </a:lnTo>
                <a:lnTo>
                  <a:pt x="656539" y="162941"/>
                </a:lnTo>
                <a:lnTo>
                  <a:pt x="25400" y="162941"/>
                </a:lnTo>
                <a:lnTo>
                  <a:pt x="12700" y="150241"/>
                </a:lnTo>
                <a:lnTo>
                  <a:pt x="25400" y="150241"/>
                </a:lnTo>
                <a:lnTo>
                  <a:pt x="25400" y="25400"/>
                </a:lnTo>
                <a:lnTo>
                  <a:pt x="10210" y="25400"/>
                </a:lnTo>
                <a:lnTo>
                  <a:pt x="10210" y="22910"/>
                </a:lnTo>
                <a:lnTo>
                  <a:pt x="0" y="12700"/>
                </a:lnTo>
                <a:close/>
              </a:path>
              <a:path w="732789" h="201295">
                <a:moveTo>
                  <a:pt x="707339" y="150241"/>
                </a:moveTo>
                <a:lnTo>
                  <a:pt x="669239" y="150241"/>
                </a:lnTo>
                <a:lnTo>
                  <a:pt x="669239" y="175641"/>
                </a:lnTo>
                <a:lnTo>
                  <a:pt x="707339" y="175641"/>
                </a:lnTo>
                <a:lnTo>
                  <a:pt x="732739" y="162941"/>
                </a:lnTo>
                <a:lnTo>
                  <a:pt x="707339" y="150241"/>
                </a:lnTo>
                <a:close/>
              </a:path>
              <a:path w="732789" h="201295">
                <a:moveTo>
                  <a:pt x="25400" y="150241"/>
                </a:moveTo>
                <a:lnTo>
                  <a:pt x="12700" y="150241"/>
                </a:lnTo>
                <a:lnTo>
                  <a:pt x="25400" y="162941"/>
                </a:lnTo>
                <a:lnTo>
                  <a:pt x="25400" y="150241"/>
                </a:lnTo>
                <a:close/>
              </a:path>
              <a:path w="732789" h="201295">
                <a:moveTo>
                  <a:pt x="656539" y="150241"/>
                </a:moveTo>
                <a:lnTo>
                  <a:pt x="25400" y="150241"/>
                </a:lnTo>
                <a:lnTo>
                  <a:pt x="25400" y="162941"/>
                </a:lnTo>
                <a:lnTo>
                  <a:pt x="656539" y="162941"/>
                </a:lnTo>
                <a:lnTo>
                  <a:pt x="656539" y="150241"/>
                </a:lnTo>
                <a:close/>
              </a:path>
              <a:path w="732789" h="201295">
                <a:moveTo>
                  <a:pt x="10210" y="22910"/>
                </a:moveTo>
                <a:lnTo>
                  <a:pt x="10210" y="25400"/>
                </a:lnTo>
                <a:lnTo>
                  <a:pt x="12700" y="25400"/>
                </a:lnTo>
                <a:lnTo>
                  <a:pt x="10210" y="22910"/>
                </a:lnTo>
                <a:close/>
              </a:path>
              <a:path w="732789" h="201295">
                <a:moveTo>
                  <a:pt x="25400" y="0"/>
                </a:moveTo>
                <a:lnTo>
                  <a:pt x="10210" y="0"/>
                </a:lnTo>
                <a:lnTo>
                  <a:pt x="10210" y="2291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005582" y="3464052"/>
            <a:ext cx="1403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0" dirty="0">
                <a:latin typeface="Arial"/>
                <a:cs typeface="Arial"/>
              </a:rPr>
              <a:t>Predicted:</a:t>
            </a:r>
            <a:r>
              <a:rPr sz="2000" spc="-235" dirty="0">
                <a:latin typeface="Arial"/>
                <a:cs typeface="Arial"/>
              </a:rPr>
              <a:t> </a:t>
            </a:r>
            <a:r>
              <a:rPr sz="2000" spc="-185" dirty="0">
                <a:latin typeface="DejaVu Sans"/>
                <a:cs typeface="DejaVu Sans"/>
              </a:rPr>
              <a:t>0.1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E7217453-7940-459D-B8BA-C5971A7564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38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66D854-04AB-4CBE-AA31-442AD5D79981}"/>
                  </a:ext>
                </a:extLst>
              </p:cNvPr>
              <p:cNvSpPr/>
              <p:nvPr/>
            </p:nvSpPr>
            <p:spPr>
              <a:xfrm>
                <a:off x="751611" y="3353060"/>
                <a:ext cx="2112822" cy="5868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SG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8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=[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66D854-04AB-4CBE-AA31-442AD5D79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11" y="3353060"/>
                <a:ext cx="2112822" cy="5868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bject 2">
            <a:extLst>
              <a:ext uri="{FF2B5EF4-FFF2-40B4-BE49-F238E27FC236}">
                <a16:creationId xmlns:a16="http://schemas.microsoft.com/office/drawing/2014/main" id="{5346FC57-8838-42C8-891A-152D1C7B8C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0" y="269748"/>
            <a:ext cx="905414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Example </a:t>
            </a:r>
            <a:r>
              <a:rPr spc="-215" dirty="0"/>
              <a:t>Problem:</a:t>
            </a:r>
            <a:r>
              <a:rPr lang="en-SG" spc="-215" dirty="0"/>
              <a:t> Will I pass this class?</a:t>
            </a:r>
            <a:endParaRPr spc="-484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 txBox="1"/>
          <p:nvPr/>
        </p:nvSpPr>
        <p:spPr>
          <a:xfrm>
            <a:off x="8844178" y="3218968"/>
            <a:ext cx="1781175" cy="861060"/>
          </a:xfrm>
          <a:prstGeom prst="rect">
            <a:avLst/>
          </a:prstGeom>
          <a:solidFill>
            <a:srgbClr val="FF190D">
              <a:alpha val="54119"/>
            </a:srgbClr>
          </a:solidFill>
        </p:spPr>
        <p:txBody>
          <a:bodyPr vert="horz" wrap="square" lIns="0" tIns="10541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830"/>
              </a:spcBef>
            </a:pPr>
            <a:r>
              <a:rPr sz="2000" spc="-120" dirty="0">
                <a:latin typeface="Arial"/>
                <a:cs typeface="Arial"/>
              </a:rPr>
              <a:t>Predicted: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spc="-185" dirty="0">
                <a:latin typeface="DejaVu Sans"/>
                <a:cs typeface="DejaVu Sans"/>
              </a:rPr>
              <a:t>0.1</a:t>
            </a:r>
            <a:endParaRPr sz="2000">
              <a:latin typeface="DejaVu Sans"/>
              <a:cs typeface="DejaVu Sans"/>
            </a:endParaRPr>
          </a:p>
          <a:p>
            <a:pPr marL="166370">
              <a:lnSpc>
                <a:spcPct val="100000"/>
              </a:lnSpc>
            </a:pPr>
            <a:r>
              <a:rPr sz="2000" spc="-114" dirty="0">
                <a:latin typeface="Arial"/>
                <a:cs typeface="Arial"/>
              </a:rPr>
              <a:t>Actual: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spc="-165" dirty="0">
                <a:latin typeface="DejaVu Sans"/>
                <a:cs typeface="DejaVu Sans"/>
              </a:rPr>
              <a:t>1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D180750B-3346-4C8E-9020-64B58B64FC0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39</a:t>
            </a:fld>
            <a:endParaRPr lang="en-SG" dirty="0"/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3D3FEE51-D68A-417D-AC2A-FA921A146045}"/>
              </a:ext>
            </a:extLst>
          </p:cNvPr>
          <p:cNvSpPr/>
          <p:nvPr/>
        </p:nvSpPr>
        <p:spPr>
          <a:xfrm>
            <a:off x="3892803" y="3620935"/>
            <a:ext cx="1777364" cy="475615"/>
          </a:xfrm>
          <a:custGeom>
            <a:avLst/>
            <a:gdLst/>
            <a:ahLst/>
            <a:cxnLst/>
            <a:rect l="l" t="t" r="r" b="b"/>
            <a:pathLst>
              <a:path w="1777364" h="475614">
                <a:moveTo>
                  <a:pt x="1661617" y="37032"/>
                </a:moveTo>
                <a:lnTo>
                  <a:pt x="0" y="438150"/>
                </a:lnTo>
                <a:lnTo>
                  <a:pt x="8940" y="475183"/>
                </a:lnTo>
                <a:lnTo>
                  <a:pt x="1670557" y="74065"/>
                </a:lnTo>
                <a:lnTo>
                  <a:pt x="1661617" y="37032"/>
                </a:lnTo>
                <a:close/>
              </a:path>
              <a:path w="1777364" h="475614">
                <a:moveTo>
                  <a:pt x="1772650" y="32562"/>
                </a:moveTo>
                <a:lnTo>
                  <a:pt x="1680133" y="32562"/>
                </a:lnTo>
                <a:lnTo>
                  <a:pt x="1689074" y="69595"/>
                </a:lnTo>
                <a:lnTo>
                  <a:pt x="1670557" y="74065"/>
                </a:lnTo>
                <a:lnTo>
                  <a:pt x="1679498" y="111099"/>
                </a:lnTo>
                <a:lnTo>
                  <a:pt x="1772650" y="32562"/>
                </a:lnTo>
                <a:close/>
              </a:path>
              <a:path w="1777364" h="475614">
                <a:moveTo>
                  <a:pt x="1680133" y="32562"/>
                </a:moveTo>
                <a:lnTo>
                  <a:pt x="1661617" y="37032"/>
                </a:lnTo>
                <a:lnTo>
                  <a:pt x="1670557" y="74065"/>
                </a:lnTo>
                <a:lnTo>
                  <a:pt x="1689074" y="69595"/>
                </a:lnTo>
                <a:lnTo>
                  <a:pt x="1680133" y="32562"/>
                </a:lnTo>
                <a:close/>
              </a:path>
              <a:path w="1777364" h="475614">
                <a:moveTo>
                  <a:pt x="1652676" y="0"/>
                </a:moveTo>
                <a:lnTo>
                  <a:pt x="1661617" y="37032"/>
                </a:lnTo>
                <a:lnTo>
                  <a:pt x="1680133" y="32562"/>
                </a:lnTo>
                <a:lnTo>
                  <a:pt x="1772650" y="32562"/>
                </a:lnTo>
                <a:lnTo>
                  <a:pt x="1777199" y="28727"/>
                </a:lnTo>
                <a:lnTo>
                  <a:pt x="165267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">
            <a:extLst>
              <a:ext uri="{FF2B5EF4-FFF2-40B4-BE49-F238E27FC236}">
                <a16:creationId xmlns:a16="http://schemas.microsoft.com/office/drawing/2014/main" id="{3FA288B4-9A27-4F25-AA99-99251A2C56A9}"/>
              </a:ext>
            </a:extLst>
          </p:cNvPr>
          <p:cNvSpPr/>
          <p:nvPr/>
        </p:nvSpPr>
        <p:spPr>
          <a:xfrm>
            <a:off x="3892702" y="3193288"/>
            <a:ext cx="1777364" cy="484505"/>
          </a:xfrm>
          <a:custGeom>
            <a:avLst/>
            <a:gdLst/>
            <a:ahLst/>
            <a:cxnLst/>
            <a:rect l="l" t="t" r="r" b="b"/>
            <a:pathLst>
              <a:path w="1777364" h="484504">
                <a:moveTo>
                  <a:pt x="1661765" y="447462"/>
                </a:moveTo>
                <a:lnTo>
                  <a:pt x="1652625" y="484454"/>
                </a:lnTo>
                <a:lnTo>
                  <a:pt x="1777301" y="456374"/>
                </a:lnTo>
                <a:lnTo>
                  <a:pt x="1772205" y="452031"/>
                </a:lnTo>
                <a:lnTo>
                  <a:pt x="1680260" y="452031"/>
                </a:lnTo>
                <a:lnTo>
                  <a:pt x="1661765" y="447462"/>
                </a:lnTo>
                <a:close/>
              </a:path>
              <a:path w="1777364" h="484504">
                <a:moveTo>
                  <a:pt x="1670905" y="410469"/>
                </a:moveTo>
                <a:lnTo>
                  <a:pt x="1661765" y="447462"/>
                </a:lnTo>
                <a:lnTo>
                  <a:pt x="1680260" y="452031"/>
                </a:lnTo>
                <a:lnTo>
                  <a:pt x="1689392" y="415036"/>
                </a:lnTo>
                <a:lnTo>
                  <a:pt x="1670905" y="410469"/>
                </a:lnTo>
                <a:close/>
              </a:path>
              <a:path w="1777364" h="484504">
                <a:moveTo>
                  <a:pt x="1680044" y="373481"/>
                </a:moveTo>
                <a:lnTo>
                  <a:pt x="1670905" y="410469"/>
                </a:lnTo>
                <a:lnTo>
                  <a:pt x="1689392" y="415036"/>
                </a:lnTo>
                <a:lnTo>
                  <a:pt x="1680260" y="452031"/>
                </a:lnTo>
                <a:lnTo>
                  <a:pt x="1772205" y="452031"/>
                </a:lnTo>
                <a:lnTo>
                  <a:pt x="1680044" y="373481"/>
                </a:lnTo>
                <a:close/>
              </a:path>
              <a:path w="1777364" h="484504">
                <a:moveTo>
                  <a:pt x="9144" y="0"/>
                </a:moveTo>
                <a:lnTo>
                  <a:pt x="0" y="36982"/>
                </a:lnTo>
                <a:lnTo>
                  <a:pt x="1661765" y="447462"/>
                </a:lnTo>
                <a:lnTo>
                  <a:pt x="1670905" y="410469"/>
                </a:lnTo>
                <a:lnTo>
                  <a:pt x="914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5">
            <a:extLst>
              <a:ext uri="{FF2B5EF4-FFF2-40B4-BE49-F238E27FC236}">
                <a16:creationId xmlns:a16="http://schemas.microsoft.com/office/drawing/2014/main" id="{6D72B4F9-58A1-4A34-88D4-CD6811DB432F}"/>
              </a:ext>
            </a:extLst>
          </p:cNvPr>
          <p:cNvSpPr/>
          <p:nvPr/>
        </p:nvSpPr>
        <p:spPr>
          <a:xfrm>
            <a:off x="3257194" y="375756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bject 6">
                <a:extLst>
                  <a:ext uri="{FF2B5EF4-FFF2-40B4-BE49-F238E27FC236}">
                    <a16:creationId xmlns:a16="http://schemas.microsoft.com/office/drawing/2014/main" id="{312FE7DA-534A-4018-9DD1-AC946C387958}"/>
                  </a:ext>
                </a:extLst>
              </p:cNvPr>
              <p:cNvSpPr txBox="1"/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2" name="object 6">
                <a:extLst>
                  <a:ext uri="{FF2B5EF4-FFF2-40B4-BE49-F238E27FC236}">
                    <a16:creationId xmlns:a16="http://schemas.microsoft.com/office/drawing/2014/main" id="{312FE7DA-534A-4018-9DD1-AC946C387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  <a:blipFill>
                <a:blip r:embed="rId2"/>
                <a:stretch>
                  <a:fillRect l="-15909" r="-11364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bject 7">
            <a:extLst>
              <a:ext uri="{FF2B5EF4-FFF2-40B4-BE49-F238E27FC236}">
                <a16:creationId xmlns:a16="http://schemas.microsoft.com/office/drawing/2014/main" id="{0E988B6C-BB67-4AFE-9684-A4A5E7FEB104}"/>
              </a:ext>
            </a:extLst>
          </p:cNvPr>
          <p:cNvSpPr/>
          <p:nvPr/>
        </p:nvSpPr>
        <p:spPr>
          <a:xfrm>
            <a:off x="3257194" y="289173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bject 8">
                <a:extLst>
                  <a:ext uri="{FF2B5EF4-FFF2-40B4-BE49-F238E27FC236}">
                    <a16:creationId xmlns:a16="http://schemas.microsoft.com/office/drawing/2014/main" id="{411E5522-6CA5-4F4E-BD86-01D0551C541E}"/>
                  </a:ext>
                </a:extLst>
              </p:cNvPr>
              <p:cNvSpPr txBox="1"/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4" name="object 8">
                <a:extLst>
                  <a:ext uri="{FF2B5EF4-FFF2-40B4-BE49-F238E27FC236}">
                    <a16:creationId xmlns:a16="http://schemas.microsoft.com/office/drawing/2014/main" id="{411E5522-6CA5-4F4E-BD86-01D0551C5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  <a:blipFill>
                <a:blip r:embed="rId3"/>
                <a:stretch>
                  <a:fillRect l="-16279" r="-9302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bject 9">
            <a:extLst>
              <a:ext uri="{FF2B5EF4-FFF2-40B4-BE49-F238E27FC236}">
                <a16:creationId xmlns:a16="http://schemas.microsoft.com/office/drawing/2014/main" id="{C9F80547-5916-4327-8BA0-8B09075856EE}"/>
              </a:ext>
            </a:extLst>
          </p:cNvPr>
          <p:cNvSpPr/>
          <p:nvPr/>
        </p:nvSpPr>
        <p:spPr>
          <a:xfrm>
            <a:off x="5670003" y="418894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bject 10">
                <a:extLst>
                  <a:ext uri="{FF2B5EF4-FFF2-40B4-BE49-F238E27FC236}">
                    <a16:creationId xmlns:a16="http://schemas.microsoft.com/office/drawing/2014/main" id="{6C07DB29-DDBE-4E2F-824F-85226B539463}"/>
                  </a:ext>
                </a:extLst>
              </p:cNvPr>
              <p:cNvSpPr txBox="1"/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46" name="object 10">
                <a:extLst>
                  <a:ext uri="{FF2B5EF4-FFF2-40B4-BE49-F238E27FC236}">
                    <a16:creationId xmlns:a16="http://schemas.microsoft.com/office/drawing/2014/main" id="{6C07DB29-DDBE-4E2F-824F-85226B53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  <a:blipFill>
                <a:blip r:embed="rId4"/>
                <a:stretch>
                  <a:fillRect l="-31707" r="-85366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bject 11">
            <a:extLst>
              <a:ext uri="{FF2B5EF4-FFF2-40B4-BE49-F238E27FC236}">
                <a16:creationId xmlns:a16="http://schemas.microsoft.com/office/drawing/2014/main" id="{D0211226-1A1A-4B5C-A226-2D9B19540915}"/>
              </a:ext>
            </a:extLst>
          </p:cNvPr>
          <p:cNvSpPr/>
          <p:nvPr/>
        </p:nvSpPr>
        <p:spPr>
          <a:xfrm>
            <a:off x="5670003" y="332962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bject 12">
                <a:extLst>
                  <a:ext uri="{FF2B5EF4-FFF2-40B4-BE49-F238E27FC236}">
                    <a16:creationId xmlns:a16="http://schemas.microsoft.com/office/drawing/2014/main" id="{B7AB044C-F1AB-4F72-8380-BCD13FB90FE6}"/>
                  </a:ext>
                </a:extLst>
              </p:cNvPr>
              <p:cNvSpPr txBox="1"/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48" name="object 12">
                <a:extLst>
                  <a:ext uri="{FF2B5EF4-FFF2-40B4-BE49-F238E27FC236}">
                    <a16:creationId xmlns:a16="http://schemas.microsoft.com/office/drawing/2014/main" id="{B7AB044C-F1AB-4F72-8380-BCD13FB90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  <a:blipFill>
                <a:blip r:embed="rId5"/>
                <a:stretch>
                  <a:fillRect l="-31707" r="-85366" b="-222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bject 13">
            <a:extLst>
              <a:ext uri="{FF2B5EF4-FFF2-40B4-BE49-F238E27FC236}">
                <a16:creationId xmlns:a16="http://schemas.microsoft.com/office/drawing/2014/main" id="{571B95C9-086E-4224-BADC-05C5EB33F05D}"/>
              </a:ext>
            </a:extLst>
          </p:cNvPr>
          <p:cNvSpPr/>
          <p:nvPr/>
        </p:nvSpPr>
        <p:spPr>
          <a:xfrm>
            <a:off x="3886022" y="3196399"/>
            <a:ext cx="1784350" cy="1313180"/>
          </a:xfrm>
          <a:custGeom>
            <a:avLst/>
            <a:gdLst/>
            <a:ahLst/>
            <a:cxnLst/>
            <a:rect l="l" t="t" r="r" b="b"/>
            <a:pathLst>
              <a:path w="1784350" h="1313179">
                <a:moveTo>
                  <a:pt x="1680487" y="1260455"/>
                </a:moveTo>
                <a:lnTo>
                  <a:pt x="1657985" y="1291208"/>
                </a:lnTo>
                <a:lnTo>
                  <a:pt x="1783981" y="1312583"/>
                </a:lnTo>
                <a:lnTo>
                  <a:pt x="1762935" y="1271701"/>
                </a:lnTo>
                <a:lnTo>
                  <a:pt x="1695856" y="1271701"/>
                </a:lnTo>
                <a:lnTo>
                  <a:pt x="1680487" y="1260455"/>
                </a:lnTo>
                <a:close/>
              </a:path>
              <a:path w="1784350" h="1313179">
                <a:moveTo>
                  <a:pt x="1702986" y="1229705"/>
                </a:moveTo>
                <a:lnTo>
                  <a:pt x="1680487" y="1260455"/>
                </a:lnTo>
                <a:lnTo>
                  <a:pt x="1695856" y="1271701"/>
                </a:lnTo>
                <a:lnTo>
                  <a:pt x="1718360" y="1240955"/>
                </a:lnTo>
                <a:lnTo>
                  <a:pt x="1702986" y="1229705"/>
                </a:lnTo>
                <a:close/>
              </a:path>
              <a:path w="1784350" h="1313179">
                <a:moveTo>
                  <a:pt x="1725485" y="1198956"/>
                </a:moveTo>
                <a:lnTo>
                  <a:pt x="1702986" y="1229705"/>
                </a:lnTo>
                <a:lnTo>
                  <a:pt x="1718360" y="1240955"/>
                </a:lnTo>
                <a:lnTo>
                  <a:pt x="1695856" y="1271701"/>
                </a:lnTo>
                <a:lnTo>
                  <a:pt x="1762935" y="1271701"/>
                </a:lnTo>
                <a:lnTo>
                  <a:pt x="1725485" y="1198956"/>
                </a:lnTo>
                <a:close/>
              </a:path>
              <a:path w="1784350" h="1313179">
                <a:moveTo>
                  <a:pt x="22504" y="0"/>
                </a:moveTo>
                <a:lnTo>
                  <a:pt x="0" y="30759"/>
                </a:lnTo>
                <a:lnTo>
                  <a:pt x="1680487" y="1260455"/>
                </a:lnTo>
                <a:lnTo>
                  <a:pt x="1702986" y="1229705"/>
                </a:lnTo>
                <a:lnTo>
                  <a:pt x="2250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60D14294-6EA2-4E2F-A5C6-2FFB613B0479}"/>
              </a:ext>
            </a:extLst>
          </p:cNvPr>
          <p:cNvSpPr/>
          <p:nvPr/>
        </p:nvSpPr>
        <p:spPr>
          <a:xfrm>
            <a:off x="3892765" y="4059097"/>
            <a:ext cx="1777364" cy="478790"/>
          </a:xfrm>
          <a:custGeom>
            <a:avLst/>
            <a:gdLst/>
            <a:ahLst/>
            <a:cxnLst/>
            <a:rect l="l" t="t" r="r" b="b"/>
            <a:pathLst>
              <a:path w="1777364" h="478789">
                <a:moveTo>
                  <a:pt x="1661671" y="441366"/>
                </a:moveTo>
                <a:lnTo>
                  <a:pt x="1652663" y="478383"/>
                </a:lnTo>
                <a:lnTo>
                  <a:pt x="1777238" y="449884"/>
                </a:lnTo>
                <a:lnTo>
                  <a:pt x="1772496" y="445871"/>
                </a:lnTo>
                <a:lnTo>
                  <a:pt x="1680184" y="445871"/>
                </a:lnTo>
                <a:lnTo>
                  <a:pt x="1661671" y="441366"/>
                </a:lnTo>
                <a:close/>
              </a:path>
              <a:path w="1777364" h="478789">
                <a:moveTo>
                  <a:pt x="1670679" y="404347"/>
                </a:moveTo>
                <a:lnTo>
                  <a:pt x="1661671" y="441366"/>
                </a:lnTo>
                <a:lnTo>
                  <a:pt x="1680184" y="445871"/>
                </a:lnTo>
                <a:lnTo>
                  <a:pt x="1689188" y="408851"/>
                </a:lnTo>
                <a:lnTo>
                  <a:pt x="1670679" y="404347"/>
                </a:lnTo>
                <a:close/>
              </a:path>
              <a:path w="1777364" h="478789">
                <a:moveTo>
                  <a:pt x="1679689" y="367322"/>
                </a:moveTo>
                <a:lnTo>
                  <a:pt x="1670679" y="404347"/>
                </a:lnTo>
                <a:lnTo>
                  <a:pt x="1689188" y="408851"/>
                </a:lnTo>
                <a:lnTo>
                  <a:pt x="1680184" y="445871"/>
                </a:lnTo>
                <a:lnTo>
                  <a:pt x="1772496" y="445871"/>
                </a:lnTo>
                <a:lnTo>
                  <a:pt x="1679689" y="367322"/>
                </a:lnTo>
                <a:close/>
              </a:path>
              <a:path w="1777364" h="478789">
                <a:moveTo>
                  <a:pt x="9016" y="0"/>
                </a:moveTo>
                <a:lnTo>
                  <a:pt x="0" y="37020"/>
                </a:lnTo>
                <a:lnTo>
                  <a:pt x="1661671" y="441366"/>
                </a:lnTo>
                <a:lnTo>
                  <a:pt x="1670679" y="404347"/>
                </a:lnTo>
                <a:lnTo>
                  <a:pt x="901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5">
            <a:extLst>
              <a:ext uri="{FF2B5EF4-FFF2-40B4-BE49-F238E27FC236}">
                <a16:creationId xmlns:a16="http://schemas.microsoft.com/office/drawing/2014/main" id="{7B74DB70-C158-4ED1-B60E-ED6BAEC9357C}"/>
              </a:ext>
            </a:extLst>
          </p:cNvPr>
          <p:cNvSpPr/>
          <p:nvPr/>
        </p:nvSpPr>
        <p:spPr>
          <a:xfrm>
            <a:off x="8082813" y="332790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bject 16">
                <a:extLst>
                  <a:ext uri="{FF2B5EF4-FFF2-40B4-BE49-F238E27FC236}">
                    <a16:creationId xmlns:a16="http://schemas.microsoft.com/office/drawing/2014/main" id="{643C0063-0081-455F-B74D-099E57D7CA1A}"/>
                  </a:ext>
                </a:extLst>
              </p:cNvPr>
              <p:cNvSpPr txBox="1"/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52" name="object 16">
                <a:extLst>
                  <a:ext uri="{FF2B5EF4-FFF2-40B4-BE49-F238E27FC236}">
                    <a16:creationId xmlns:a16="http://schemas.microsoft.com/office/drawing/2014/main" id="{643C0063-0081-455F-B74D-099E57D7C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  <a:blipFill>
                <a:blip r:embed="rId6"/>
                <a:stretch>
                  <a:fillRect l="-9091" t="-17021" r="-68182" b="-2766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bject 17">
            <a:extLst>
              <a:ext uri="{FF2B5EF4-FFF2-40B4-BE49-F238E27FC236}">
                <a16:creationId xmlns:a16="http://schemas.microsoft.com/office/drawing/2014/main" id="{604A17B5-C5F4-4DD2-ADE2-17225425E755}"/>
              </a:ext>
            </a:extLst>
          </p:cNvPr>
          <p:cNvSpPr/>
          <p:nvPr/>
        </p:nvSpPr>
        <p:spPr>
          <a:xfrm>
            <a:off x="5670003" y="246208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bject 18">
                <a:extLst>
                  <a:ext uri="{FF2B5EF4-FFF2-40B4-BE49-F238E27FC236}">
                    <a16:creationId xmlns:a16="http://schemas.microsoft.com/office/drawing/2014/main" id="{A36098F1-5349-442B-85E3-4C1E7EDE3F30}"/>
                  </a:ext>
                </a:extLst>
              </p:cNvPr>
              <p:cNvSpPr txBox="1"/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54" name="object 18">
                <a:extLst>
                  <a:ext uri="{FF2B5EF4-FFF2-40B4-BE49-F238E27FC236}">
                    <a16:creationId xmlns:a16="http://schemas.microsoft.com/office/drawing/2014/main" id="{A36098F1-5349-442B-85E3-4C1E7EDE3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  <a:blipFill>
                <a:blip r:embed="rId7"/>
                <a:stretch>
                  <a:fillRect l="-32500" r="-90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bject 19">
            <a:extLst>
              <a:ext uri="{FF2B5EF4-FFF2-40B4-BE49-F238E27FC236}">
                <a16:creationId xmlns:a16="http://schemas.microsoft.com/office/drawing/2014/main" id="{7B1181AF-C2D6-4F98-A45F-E7D8AC7D5F22}"/>
              </a:ext>
            </a:extLst>
          </p:cNvPr>
          <p:cNvSpPr/>
          <p:nvPr/>
        </p:nvSpPr>
        <p:spPr>
          <a:xfrm>
            <a:off x="3892791" y="2753499"/>
            <a:ext cx="1777364" cy="476884"/>
          </a:xfrm>
          <a:custGeom>
            <a:avLst/>
            <a:gdLst/>
            <a:ahLst/>
            <a:cxnLst/>
            <a:rect l="l" t="t" r="r" b="b"/>
            <a:pathLst>
              <a:path w="1777364" h="476885">
                <a:moveTo>
                  <a:pt x="1661640" y="37038"/>
                </a:moveTo>
                <a:lnTo>
                  <a:pt x="0" y="439762"/>
                </a:lnTo>
                <a:lnTo>
                  <a:pt x="8966" y="476796"/>
                </a:lnTo>
                <a:lnTo>
                  <a:pt x="1670612" y="74057"/>
                </a:lnTo>
                <a:lnTo>
                  <a:pt x="1661640" y="37038"/>
                </a:lnTo>
                <a:close/>
              </a:path>
              <a:path w="1777364" h="476885">
                <a:moveTo>
                  <a:pt x="1772566" y="32550"/>
                </a:moveTo>
                <a:lnTo>
                  <a:pt x="1680159" y="32550"/>
                </a:lnTo>
                <a:lnTo>
                  <a:pt x="1689125" y="69570"/>
                </a:lnTo>
                <a:lnTo>
                  <a:pt x="1670612" y="74057"/>
                </a:lnTo>
                <a:lnTo>
                  <a:pt x="1679587" y="111086"/>
                </a:lnTo>
                <a:lnTo>
                  <a:pt x="1772566" y="32550"/>
                </a:lnTo>
                <a:close/>
              </a:path>
              <a:path w="1777364" h="476885">
                <a:moveTo>
                  <a:pt x="1680159" y="32550"/>
                </a:moveTo>
                <a:lnTo>
                  <a:pt x="1661640" y="37038"/>
                </a:lnTo>
                <a:lnTo>
                  <a:pt x="1670612" y="74057"/>
                </a:lnTo>
                <a:lnTo>
                  <a:pt x="1689125" y="69570"/>
                </a:lnTo>
                <a:lnTo>
                  <a:pt x="1680159" y="32550"/>
                </a:lnTo>
                <a:close/>
              </a:path>
              <a:path w="1777364" h="476885">
                <a:moveTo>
                  <a:pt x="1652663" y="0"/>
                </a:moveTo>
                <a:lnTo>
                  <a:pt x="1661640" y="37038"/>
                </a:lnTo>
                <a:lnTo>
                  <a:pt x="1680159" y="32550"/>
                </a:lnTo>
                <a:lnTo>
                  <a:pt x="1772566" y="32550"/>
                </a:lnTo>
                <a:lnTo>
                  <a:pt x="1777212" y="28625"/>
                </a:lnTo>
                <a:lnTo>
                  <a:pt x="165266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0">
            <a:extLst>
              <a:ext uri="{FF2B5EF4-FFF2-40B4-BE49-F238E27FC236}">
                <a16:creationId xmlns:a16="http://schemas.microsoft.com/office/drawing/2014/main" id="{1A1C322C-6E16-4917-9FCC-DD7C8C0B72D8}"/>
              </a:ext>
            </a:extLst>
          </p:cNvPr>
          <p:cNvSpPr/>
          <p:nvPr/>
        </p:nvSpPr>
        <p:spPr>
          <a:xfrm>
            <a:off x="3886034" y="2782125"/>
            <a:ext cx="1784350" cy="1311275"/>
          </a:xfrm>
          <a:custGeom>
            <a:avLst/>
            <a:gdLst/>
            <a:ahLst/>
            <a:cxnLst/>
            <a:rect l="l" t="t" r="r" b="b"/>
            <a:pathLst>
              <a:path w="1784350" h="1311275">
                <a:moveTo>
                  <a:pt x="1680442" y="52063"/>
                </a:moveTo>
                <a:lnTo>
                  <a:pt x="0" y="1280096"/>
                </a:lnTo>
                <a:lnTo>
                  <a:pt x="22478" y="1310855"/>
                </a:lnTo>
                <a:lnTo>
                  <a:pt x="1702921" y="82822"/>
                </a:lnTo>
                <a:lnTo>
                  <a:pt x="1680442" y="52063"/>
                </a:lnTo>
                <a:close/>
              </a:path>
              <a:path w="1784350" h="1311275">
                <a:moveTo>
                  <a:pt x="1762918" y="40817"/>
                </a:moveTo>
                <a:lnTo>
                  <a:pt x="1695830" y="40817"/>
                </a:lnTo>
                <a:lnTo>
                  <a:pt x="1718309" y="71577"/>
                </a:lnTo>
                <a:lnTo>
                  <a:pt x="1702921" y="82822"/>
                </a:lnTo>
                <a:lnTo>
                  <a:pt x="1725396" y="113576"/>
                </a:lnTo>
                <a:lnTo>
                  <a:pt x="1762918" y="40817"/>
                </a:lnTo>
                <a:close/>
              </a:path>
              <a:path w="1784350" h="1311275">
                <a:moveTo>
                  <a:pt x="1695830" y="40817"/>
                </a:moveTo>
                <a:lnTo>
                  <a:pt x="1680442" y="52063"/>
                </a:lnTo>
                <a:lnTo>
                  <a:pt x="1702921" y="82822"/>
                </a:lnTo>
                <a:lnTo>
                  <a:pt x="1718309" y="71577"/>
                </a:lnTo>
                <a:lnTo>
                  <a:pt x="1695830" y="40817"/>
                </a:lnTo>
                <a:close/>
              </a:path>
              <a:path w="1784350" h="1311275">
                <a:moveTo>
                  <a:pt x="1783968" y="0"/>
                </a:moveTo>
                <a:lnTo>
                  <a:pt x="1657959" y="21297"/>
                </a:lnTo>
                <a:lnTo>
                  <a:pt x="1680442" y="52063"/>
                </a:lnTo>
                <a:lnTo>
                  <a:pt x="1695830" y="40817"/>
                </a:lnTo>
                <a:lnTo>
                  <a:pt x="1762918" y="40817"/>
                </a:lnTo>
                <a:lnTo>
                  <a:pt x="1783968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1">
            <a:extLst>
              <a:ext uri="{FF2B5EF4-FFF2-40B4-BE49-F238E27FC236}">
                <a16:creationId xmlns:a16="http://schemas.microsoft.com/office/drawing/2014/main" id="{147D8988-CBB0-47EE-A45D-9E8A998A7238}"/>
              </a:ext>
            </a:extLst>
          </p:cNvPr>
          <p:cNvSpPr/>
          <p:nvPr/>
        </p:nvSpPr>
        <p:spPr>
          <a:xfrm>
            <a:off x="6301714" y="2765005"/>
            <a:ext cx="1781175" cy="884555"/>
          </a:xfrm>
          <a:custGeom>
            <a:avLst/>
            <a:gdLst/>
            <a:ahLst/>
            <a:cxnLst/>
            <a:rect l="l" t="t" r="r" b="b"/>
            <a:pathLst>
              <a:path w="1781175" h="884554">
                <a:moveTo>
                  <a:pt x="1670031" y="849895"/>
                </a:moveTo>
                <a:lnTo>
                  <a:pt x="1653311" y="884135"/>
                </a:lnTo>
                <a:lnTo>
                  <a:pt x="1781098" y="882942"/>
                </a:lnTo>
                <a:lnTo>
                  <a:pt x="1762216" y="858253"/>
                </a:lnTo>
                <a:lnTo>
                  <a:pt x="1687144" y="858253"/>
                </a:lnTo>
                <a:lnTo>
                  <a:pt x="1670031" y="849895"/>
                </a:lnTo>
                <a:close/>
              </a:path>
              <a:path w="1781175" h="884554">
                <a:moveTo>
                  <a:pt x="1686747" y="815663"/>
                </a:moveTo>
                <a:lnTo>
                  <a:pt x="1670031" y="849895"/>
                </a:lnTo>
                <a:lnTo>
                  <a:pt x="1687144" y="858253"/>
                </a:lnTo>
                <a:lnTo>
                  <a:pt x="1703870" y="824026"/>
                </a:lnTo>
                <a:lnTo>
                  <a:pt x="1686747" y="815663"/>
                </a:lnTo>
                <a:close/>
              </a:path>
              <a:path w="1781175" h="884554">
                <a:moveTo>
                  <a:pt x="1703463" y="781431"/>
                </a:moveTo>
                <a:lnTo>
                  <a:pt x="1686747" y="815663"/>
                </a:lnTo>
                <a:lnTo>
                  <a:pt x="1703870" y="824026"/>
                </a:lnTo>
                <a:lnTo>
                  <a:pt x="1687144" y="858253"/>
                </a:lnTo>
                <a:lnTo>
                  <a:pt x="1762216" y="858253"/>
                </a:lnTo>
                <a:lnTo>
                  <a:pt x="1703463" y="781431"/>
                </a:lnTo>
                <a:close/>
              </a:path>
              <a:path w="1781175" h="884554">
                <a:moveTo>
                  <a:pt x="16725" y="0"/>
                </a:moveTo>
                <a:lnTo>
                  <a:pt x="0" y="34239"/>
                </a:lnTo>
                <a:lnTo>
                  <a:pt x="1670031" y="849895"/>
                </a:lnTo>
                <a:lnTo>
                  <a:pt x="1686747" y="815663"/>
                </a:lnTo>
                <a:lnTo>
                  <a:pt x="1672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2">
            <a:extLst>
              <a:ext uri="{FF2B5EF4-FFF2-40B4-BE49-F238E27FC236}">
                <a16:creationId xmlns:a16="http://schemas.microsoft.com/office/drawing/2014/main" id="{F47D6343-2942-465E-8240-5B9E7A891D65}"/>
              </a:ext>
            </a:extLst>
          </p:cNvPr>
          <p:cNvSpPr/>
          <p:nvPr/>
        </p:nvSpPr>
        <p:spPr>
          <a:xfrm>
            <a:off x="6301752" y="3646474"/>
            <a:ext cx="1781175" cy="880110"/>
          </a:xfrm>
          <a:custGeom>
            <a:avLst/>
            <a:gdLst/>
            <a:ahLst/>
            <a:cxnLst/>
            <a:rect l="l" t="t" r="r" b="b"/>
            <a:pathLst>
              <a:path w="1781175" h="880110">
                <a:moveTo>
                  <a:pt x="1669917" y="34270"/>
                </a:moveTo>
                <a:lnTo>
                  <a:pt x="0" y="845375"/>
                </a:lnTo>
                <a:lnTo>
                  <a:pt x="16649" y="879640"/>
                </a:lnTo>
                <a:lnTo>
                  <a:pt x="1686562" y="68543"/>
                </a:lnTo>
                <a:lnTo>
                  <a:pt x="1669917" y="34270"/>
                </a:lnTo>
                <a:close/>
              </a:path>
              <a:path w="1781175" h="880110">
                <a:moveTo>
                  <a:pt x="1762261" y="25946"/>
                </a:moveTo>
                <a:lnTo>
                  <a:pt x="1687055" y="25946"/>
                </a:lnTo>
                <a:lnTo>
                  <a:pt x="1703692" y="60223"/>
                </a:lnTo>
                <a:lnTo>
                  <a:pt x="1686562" y="68543"/>
                </a:lnTo>
                <a:lnTo>
                  <a:pt x="1703209" y="102819"/>
                </a:lnTo>
                <a:lnTo>
                  <a:pt x="1762261" y="25946"/>
                </a:lnTo>
                <a:close/>
              </a:path>
              <a:path w="1781175" h="880110">
                <a:moveTo>
                  <a:pt x="1687055" y="25946"/>
                </a:moveTo>
                <a:lnTo>
                  <a:pt x="1669917" y="34270"/>
                </a:lnTo>
                <a:lnTo>
                  <a:pt x="1686562" y="68543"/>
                </a:lnTo>
                <a:lnTo>
                  <a:pt x="1703692" y="60223"/>
                </a:lnTo>
                <a:lnTo>
                  <a:pt x="1687055" y="25946"/>
                </a:lnTo>
                <a:close/>
              </a:path>
              <a:path w="1781175" h="880110">
                <a:moveTo>
                  <a:pt x="1653273" y="0"/>
                </a:moveTo>
                <a:lnTo>
                  <a:pt x="1669917" y="34270"/>
                </a:lnTo>
                <a:lnTo>
                  <a:pt x="1687055" y="25946"/>
                </a:lnTo>
                <a:lnTo>
                  <a:pt x="1762261" y="25946"/>
                </a:lnTo>
                <a:lnTo>
                  <a:pt x="1781060" y="1473"/>
                </a:lnTo>
                <a:lnTo>
                  <a:pt x="165327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3">
            <a:extLst>
              <a:ext uri="{FF2B5EF4-FFF2-40B4-BE49-F238E27FC236}">
                <a16:creationId xmlns:a16="http://schemas.microsoft.com/office/drawing/2014/main" id="{35D6730A-E2E4-4D31-B0A6-362B09EA5CD5}"/>
              </a:ext>
            </a:extLst>
          </p:cNvPr>
          <p:cNvSpPr/>
          <p:nvPr/>
        </p:nvSpPr>
        <p:spPr>
          <a:xfrm>
            <a:off x="6310058" y="3590912"/>
            <a:ext cx="1772920" cy="114300"/>
          </a:xfrm>
          <a:custGeom>
            <a:avLst/>
            <a:gdLst/>
            <a:ahLst/>
            <a:cxnLst/>
            <a:rect l="l" t="t" r="r" b="b"/>
            <a:pathLst>
              <a:path w="1772920" h="114300">
                <a:moveTo>
                  <a:pt x="1734735" y="38074"/>
                </a:moveTo>
                <a:lnTo>
                  <a:pt x="1677479" y="38074"/>
                </a:lnTo>
                <a:lnTo>
                  <a:pt x="1677517" y="76174"/>
                </a:lnTo>
                <a:lnTo>
                  <a:pt x="1658467" y="76193"/>
                </a:lnTo>
                <a:lnTo>
                  <a:pt x="1658505" y="114299"/>
                </a:lnTo>
                <a:lnTo>
                  <a:pt x="1772754" y="57035"/>
                </a:lnTo>
                <a:lnTo>
                  <a:pt x="1734735" y="38074"/>
                </a:lnTo>
                <a:close/>
              </a:path>
              <a:path w="1772920" h="114300">
                <a:moveTo>
                  <a:pt x="1658429" y="38093"/>
                </a:moveTo>
                <a:lnTo>
                  <a:pt x="0" y="39700"/>
                </a:lnTo>
                <a:lnTo>
                  <a:pt x="38" y="77800"/>
                </a:lnTo>
                <a:lnTo>
                  <a:pt x="1658467" y="76193"/>
                </a:lnTo>
                <a:lnTo>
                  <a:pt x="1658429" y="38093"/>
                </a:lnTo>
                <a:close/>
              </a:path>
              <a:path w="1772920" h="114300">
                <a:moveTo>
                  <a:pt x="1677479" y="38074"/>
                </a:moveTo>
                <a:lnTo>
                  <a:pt x="1658429" y="38093"/>
                </a:lnTo>
                <a:lnTo>
                  <a:pt x="1658467" y="76193"/>
                </a:lnTo>
                <a:lnTo>
                  <a:pt x="1677517" y="76174"/>
                </a:lnTo>
                <a:lnTo>
                  <a:pt x="1677479" y="38074"/>
                </a:lnTo>
                <a:close/>
              </a:path>
              <a:path w="1772920" h="114300">
                <a:moveTo>
                  <a:pt x="1658391" y="0"/>
                </a:moveTo>
                <a:lnTo>
                  <a:pt x="1658429" y="38093"/>
                </a:lnTo>
                <a:lnTo>
                  <a:pt x="1734735" y="38074"/>
                </a:lnTo>
                <a:lnTo>
                  <a:pt x="1658391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33">
            <a:extLst>
              <a:ext uri="{FF2B5EF4-FFF2-40B4-BE49-F238E27FC236}">
                <a16:creationId xmlns:a16="http://schemas.microsoft.com/office/drawing/2014/main" id="{C2856EAD-9FAC-4FEA-85A2-0EAA9AA271C6}"/>
              </a:ext>
            </a:extLst>
          </p:cNvPr>
          <p:cNvSpPr/>
          <p:nvPr/>
        </p:nvSpPr>
        <p:spPr>
          <a:xfrm>
            <a:off x="2151392" y="3173679"/>
            <a:ext cx="1106170" cy="239395"/>
          </a:xfrm>
          <a:custGeom>
            <a:avLst/>
            <a:gdLst/>
            <a:ahLst/>
            <a:cxnLst/>
            <a:rect l="l" t="t" r="r" b="b"/>
            <a:pathLst>
              <a:path w="1106170" h="239395">
                <a:moveTo>
                  <a:pt x="25400" y="213601"/>
                </a:moveTo>
                <a:lnTo>
                  <a:pt x="12700" y="213601"/>
                </a:lnTo>
                <a:lnTo>
                  <a:pt x="11798" y="214502"/>
                </a:lnTo>
                <a:lnTo>
                  <a:pt x="11798" y="239001"/>
                </a:lnTo>
                <a:lnTo>
                  <a:pt x="25400" y="239001"/>
                </a:lnTo>
                <a:lnTo>
                  <a:pt x="25400" y="213601"/>
                </a:lnTo>
                <a:close/>
              </a:path>
              <a:path w="1106170" h="239395">
                <a:moveTo>
                  <a:pt x="1029601" y="25400"/>
                </a:moveTo>
                <a:lnTo>
                  <a:pt x="0" y="25400"/>
                </a:lnTo>
                <a:lnTo>
                  <a:pt x="0" y="226301"/>
                </a:lnTo>
                <a:lnTo>
                  <a:pt x="11798" y="214502"/>
                </a:lnTo>
                <a:lnTo>
                  <a:pt x="11798" y="213601"/>
                </a:lnTo>
                <a:lnTo>
                  <a:pt x="25400" y="213601"/>
                </a:lnTo>
                <a:lnTo>
                  <a:pt x="25400" y="50800"/>
                </a:lnTo>
                <a:lnTo>
                  <a:pt x="12700" y="50800"/>
                </a:lnTo>
                <a:lnTo>
                  <a:pt x="25400" y="38100"/>
                </a:lnTo>
                <a:lnTo>
                  <a:pt x="1029601" y="38100"/>
                </a:lnTo>
                <a:lnTo>
                  <a:pt x="1029601" y="25400"/>
                </a:lnTo>
                <a:close/>
              </a:path>
              <a:path w="1106170" h="239395">
                <a:moveTo>
                  <a:pt x="12700" y="213601"/>
                </a:moveTo>
                <a:lnTo>
                  <a:pt x="11798" y="213601"/>
                </a:lnTo>
                <a:lnTo>
                  <a:pt x="11798" y="214502"/>
                </a:lnTo>
                <a:lnTo>
                  <a:pt x="12700" y="213601"/>
                </a:lnTo>
                <a:close/>
              </a:path>
              <a:path w="1106170" h="239395">
                <a:moveTo>
                  <a:pt x="1029601" y="0"/>
                </a:moveTo>
                <a:lnTo>
                  <a:pt x="1029601" y="76200"/>
                </a:lnTo>
                <a:lnTo>
                  <a:pt x="1080401" y="50800"/>
                </a:lnTo>
                <a:lnTo>
                  <a:pt x="1042301" y="50800"/>
                </a:lnTo>
                <a:lnTo>
                  <a:pt x="1042301" y="25400"/>
                </a:lnTo>
                <a:lnTo>
                  <a:pt x="1080401" y="25400"/>
                </a:lnTo>
                <a:lnTo>
                  <a:pt x="1029601" y="0"/>
                </a:lnTo>
                <a:close/>
              </a:path>
              <a:path w="1106170" h="239395">
                <a:moveTo>
                  <a:pt x="25400" y="38100"/>
                </a:moveTo>
                <a:lnTo>
                  <a:pt x="12700" y="50800"/>
                </a:lnTo>
                <a:lnTo>
                  <a:pt x="25400" y="50800"/>
                </a:lnTo>
                <a:lnTo>
                  <a:pt x="25400" y="38100"/>
                </a:lnTo>
                <a:close/>
              </a:path>
              <a:path w="1106170" h="239395">
                <a:moveTo>
                  <a:pt x="1029601" y="38100"/>
                </a:moveTo>
                <a:lnTo>
                  <a:pt x="25400" y="38100"/>
                </a:lnTo>
                <a:lnTo>
                  <a:pt x="25400" y="50800"/>
                </a:lnTo>
                <a:lnTo>
                  <a:pt x="1029601" y="50800"/>
                </a:lnTo>
                <a:lnTo>
                  <a:pt x="1029601" y="38100"/>
                </a:lnTo>
                <a:close/>
              </a:path>
              <a:path w="1106170" h="239395">
                <a:moveTo>
                  <a:pt x="1080401" y="25400"/>
                </a:moveTo>
                <a:lnTo>
                  <a:pt x="1042301" y="25400"/>
                </a:lnTo>
                <a:lnTo>
                  <a:pt x="1042301" y="50800"/>
                </a:lnTo>
                <a:lnTo>
                  <a:pt x="1080401" y="50800"/>
                </a:lnTo>
                <a:lnTo>
                  <a:pt x="1105801" y="38100"/>
                </a:lnTo>
                <a:lnTo>
                  <a:pt x="1080401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4">
            <a:extLst>
              <a:ext uri="{FF2B5EF4-FFF2-40B4-BE49-F238E27FC236}">
                <a16:creationId xmlns:a16="http://schemas.microsoft.com/office/drawing/2014/main" id="{A55E7E63-2CFB-4E2A-9869-F6BAE6CBBCAE}"/>
              </a:ext>
            </a:extLst>
          </p:cNvPr>
          <p:cNvSpPr/>
          <p:nvPr/>
        </p:nvSpPr>
        <p:spPr>
          <a:xfrm>
            <a:off x="2524455" y="3914660"/>
            <a:ext cx="732790" cy="201295"/>
          </a:xfrm>
          <a:custGeom>
            <a:avLst/>
            <a:gdLst/>
            <a:ahLst/>
            <a:cxnLst/>
            <a:rect l="l" t="t" r="r" b="b"/>
            <a:pathLst>
              <a:path w="732789" h="201295">
                <a:moveTo>
                  <a:pt x="656539" y="124841"/>
                </a:moveTo>
                <a:lnTo>
                  <a:pt x="656539" y="201041"/>
                </a:lnTo>
                <a:lnTo>
                  <a:pt x="707339" y="175641"/>
                </a:lnTo>
                <a:lnTo>
                  <a:pt x="669239" y="175641"/>
                </a:lnTo>
                <a:lnTo>
                  <a:pt x="669239" y="150241"/>
                </a:lnTo>
                <a:lnTo>
                  <a:pt x="707339" y="150241"/>
                </a:lnTo>
                <a:lnTo>
                  <a:pt x="656539" y="124841"/>
                </a:lnTo>
                <a:close/>
              </a:path>
              <a:path w="732789" h="201295">
                <a:moveTo>
                  <a:pt x="0" y="12700"/>
                </a:moveTo>
                <a:lnTo>
                  <a:pt x="0" y="175641"/>
                </a:lnTo>
                <a:lnTo>
                  <a:pt x="656539" y="175641"/>
                </a:lnTo>
                <a:lnTo>
                  <a:pt x="656539" y="162941"/>
                </a:lnTo>
                <a:lnTo>
                  <a:pt x="25400" y="162941"/>
                </a:lnTo>
                <a:lnTo>
                  <a:pt x="12700" y="150241"/>
                </a:lnTo>
                <a:lnTo>
                  <a:pt x="25400" y="150241"/>
                </a:lnTo>
                <a:lnTo>
                  <a:pt x="25400" y="25400"/>
                </a:lnTo>
                <a:lnTo>
                  <a:pt x="10210" y="25400"/>
                </a:lnTo>
                <a:lnTo>
                  <a:pt x="10210" y="22910"/>
                </a:lnTo>
                <a:lnTo>
                  <a:pt x="0" y="12700"/>
                </a:lnTo>
                <a:close/>
              </a:path>
              <a:path w="732789" h="201295">
                <a:moveTo>
                  <a:pt x="707339" y="150241"/>
                </a:moveTo>
                <a:lnTo>
                  <a:pt x="669239" y="150241"/>
                </a:lnTo>
                <a:lnTo>
                  <a:pt x="669239" y="175641"/>
                </a:lnTo>
                <a:lnTo>
                  <a:pt x="707339" y="175641"/>
                </a:lnTo>
                <a:lnTo>
                  <a:pt x="732739" y="162941"/>
                </a:lnTo>
                <a:lnTo>
                  <a:pt x="707339" y="150241"/>
                </a:lnTo>
                <a:close/>
              </a:path>
              <a:path w="732789" h="201295">
                <a:moveTo>
                  <a:pt x="25400" y="150241"/>
                </a:moveTo>
                <a:lnTo>
                  <a:pt x="12700" y="150241"/>
                </a:lnTo>
                <a:lnTo>
                  <a:pt x="25400" y="162941"/>
                </a:lnTo>
                <a:lnTo>
                  <a:pt x="25400" y="150241"/>
                </a:lnTo>
                <a:close/>
              </a:path>
              <a:path w="732789" h="201295">
                <a:moveTo>
                  <a:pt x="656539" y="150241"/>
                </a:moveTo>
                <a:lnTo>
                  <a:pt x="25400" y="150241"/>
                </a:lnTo>
                <a:lnTo>
                  <a:pt x="25400" y="162941"/>
                </a:lnTo>
                <a:lnTo>
                  <a:pt x="656539" y="162941"/>
                </a:lnTo>
                <a:lnTo>
                  <a:pt x="656539" y="150241"/>
                </a:lnTo>
                <a:close/>
              </a:path>
              <a:path w="732789" h="201295">
                <a:moveTo>
                  <a:pt x="10210" y="22910"/>
                </a:moveTo>
                <a:lnTo>
                  <a:pt x="10210" y="25400"/>
                </a:lnTo>
                <a:lnTo>
                  <a:pt x="12700" y="25400"/>
                </a:lnTo>
                <a:lnTo>
                  <a:pt x="10210" y="22910"/>
                </a:lnTo>
                <a:close/>
              </a:path>
              <a:path w="732789" h="201295">
                <a:moveTo>
                  <a:pt x="25400" y="0"/>
                </a:moveTo>
                <a:lnTo>
                  <a:pt x="10210" y="0"/>
                </a:lnTo>
                <a:lnTo>
                  <a:pt x="10210" y="2291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E8FC9AF-8D9B-4AD7-94F2-DE456271D2BC}"/>
                  </a:ext>
                </a:extLst>
              </p:cNvPr>
              <p:cNvSpPr/>
              <p:nvPr/>
            </p:nvSpPr>
            <p:spPr>
              <a:xfrm>
                <a:off x="751611" y="3353060"/>
                <a:ext cx="2112822" cy="5868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SG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8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=[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E8FC9AF-8D9B-4AD7-94F2-DE456271D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11" y="3353060"/>
                <a:ext cx="2112822" cy="5868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bject 2">
            <a:extLst>
              <a:ext uri="{FF2B5EF4-FFF2-40B4-BE49-F238E27FC236}">
                <a16:creationId xmlns:a16="http://schemas.microsoft.com/office/drawing/2014/main" id="{654D5B9F-E67F-4195-97AC-3383D62108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0" y="269748"/>
            <a:ext cx="905414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Example </a:t>
            </a:r>
            <a:r>
              <a:rPr spc="-215" dirty="0"/>
              <a:t>Problem:</a:t>
            </a:r>
            <a:r>
              <a:rPr lang="en-SG" spc="-215" dirty="0"/>
              <a:t> Will I pass this class?</a:t>
            </a:r>
            <a:endParaRPr spc="-48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424970"/>
            <a:ext cx="789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Machine learning is a field of computer science that gives computers the ability to </a:t>
            </a:r>
            <a:r>
              <a:rPr lang="en-US" b="1" dirty="0">
                <a:solidFill>
                  <a:schemeClr val="accent2"/>
                </a:solidFill>
              </a:rPr>
              <a:t>learn without being explicitly programmed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1200" y="5551268"/>
            <a:ext cx="8496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Methods that can learn from and make predictions on data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1981200" y="2359582"/>
            <a:ext cx="8496300" cy="2737104"/>
            <a:chOff x="457200" y="2682748"/>
            <a:chExt cx="8496300" cy="2737104"/>
          </a:xfrm>
        </p:grpSpPr>
        <p:sp>
          <p:nvSpPr>
            <p:cNvPr id="12" name="Can 11"/>
            <p:cNvSpPr/>
            <p:nvPr/>
          </p:nvSpPr>
          <p:spPr>
            <a:xfrm>
              <a:off x="457200" y="2682748"/>
              <a:ext cx="2108200" cy="949452"/>
            </a:xfrm>
            <a:prstGeom prst="can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Labeled Data</a:t>
              </a:r>
            </a:p>
          </p:txBody>
        </p:sp>
        <p:sp>
          <p:nvSpPr>
            <p:cNvPr id="13" name="Can 12"/>
            <p:cNvSpPr/>
            <p:nvPr/>
          </p:nvSpPr>
          <p:spPr>
            <a:xfrm>
              <a:off x="457200" y="4470400"/>
              <a:ext cx="2108200" cy="949452"/>
            </a:xfrm>
            <a:prstGeom prst="can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Labeled Data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42697" y="2682748"/>
              <a:ext cx="2654300" cy="94945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Machine Learning algorithm</a:t>
              </a:r>
            </a:p>
          </p:txBody>
        </p:sp>
        <p:sp>
          <p:nvSpPr>
            <p:cNvPr id="15" name="Cube 14"/>
            <p:cNvSpPr/>
            <p:nvPr/>
          </p:nvSpPr>
          <p:spPr>
            <a:xfrm>
              <a:off x="3809397" y="4364454"/>
              <a:ext cx="1943100" cy="909574"/>
            </a:xfrm>
            <a:prstGeom prst="cub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Learned model</a:t>
              </a:r>
            </a:p>
          </p:txBody>
        </p:sp>
        <p:sp>
          <p:nvSpPr>
            <p:cNvPr id="18" name="Bevel 17"/>
            <p:cNvSpPr/>
            <p:nvPr/>
          </p:nvSpPr>
          <p:spPr>
            <a:xfrm>
              <a:off x="6196997" y="4509782"/>
              <a:ext cx="1536700" cy="870688"/>
            </a:xfrm>
            <a:prstGeom prst="bevel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Prediction</a:t>
              </a:r>
            </a:p>
          </p:txBody>
        </p:sp>
        <p:cxnSp>
          <p:nvCxnSpPr>
            <p:cNvPr id="20" name="Straight Arrow Connector 19"/>
            <p:cNvCxnSpPr>
              <a:stCxn id="12" idx="4"/>
              <a:endCxn id="14" idx="1"/>
            </p:cNvCxnSpPr>
            <p:nvPr/>
          </p:nvCxnSpPr>
          <p:spPr>
            <a:xfrm>
              <a:off x="2565400" y="3157474"/>
              <a:ext cx="97729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3" idx="4"/>
              <a:endCxn id="15" idx="2"/>
            </p:cNvCxnSpPr>
            <p:nvPr/>
          </p:nvCxnSpPr>
          <p:spPr>
            <a:xfrm flipV="1">
              <a:off x="2565400" y="4932938"/>
              <a:ext cx="1243997" cy="121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5" idx="4"/>
              <a:endCxn id="18" idx="4"/>
            </p:cNvCxnSpPr>
            <p:nvPr/>
          </p:nvCxnSpPr>
          <p:spPr>
            <a:xfrm>
              <a:off x="5525104" y="4932938"/>
              <a:ext cx="671893" cy="121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4" idx="2"/>
              <a:endCxn id="15" idx="0"/>
            </p:cNvCxnSpPr>
            <p:nvPr/>
          </p:nvCxnSpPr>
          <p:spPr>
            <a:xfrm>
              <a:off x="4869847" y="3632200"/>
              <a:ext cx="24797" cy="732254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57200" y="4000500"/>
              <a:ext cx="8496300" cy="38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57200" y="3702446"/>
              <a:ext cx="8637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</a:rPr>
                <a:t>Training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7200" y="4025900"/>
              <a:ext cx="10559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</a:rPr>
                <a:t>Prediction</a:t>
              </a:r>
            </a:p>
          </p:txBody>
        </p:sp>
      </p:grpSp>
      <p:sp>
        <p:nvSpPr>
          <p:cNvPr id="80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Machine Learning Basics</a:t>
            </a:r>
          </a:p>
        </p:txBody>
      </p:sp>
    </p:spTree>
    <p:extLst>
      <p:ext uri="{BB962C8B-B14F-4D97-AF65-F5344CB8AC3E}">
        <p14:creationId xmlns:p14="http://schemas.microsoft.com/office/powerpoint/2010/main" val="3445327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05287" y="269748"/>
            <a:ext cx="37820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Quantifying</a:t>
            </a:r>
            <a:r>
              <a:rPr spc="-55" dirty="0"/>
              <a:t> </a:t>
            </a:r>
            <a:r>
              <a:rPr spc="-335" dirty="0"/>
              <a:t>Loss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844178" y="3218968"/>
            <a:ext cx="1781175" cy="861060"/>
          </a:xfrm>
          <a:prstGeom prst="rect">
            <a:avLst/>
          </a:prstGeom>
          <a:solidFill>
            <a:srgbClr val="FF190D">
              <a:alpha val="54119"/>
            </a:srgbClr>
          </a:solidFill>
        </p:spPr>
        <p:txBody>
          <a:bodyPr vert="horz" wrap="square" lIns="0" tIns="10541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830"/>
              </a:spcBef>
            </a:pPr>
            <a:r>
              <a:rPr sz="2000" spc="-120" dirty="0">
                <a:latin typeface="Arial"/>
                <a:cs typeface="Arial"/>
              </a:rPr>
              <a:t>Predicted: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spc="-185" dirty="0">
                <a:latin typeface="DejaVu Sans"/>
                <a:cs typeface="DejaVu Sans"/>
              </a:rPr>
              <a:t>0.1</a:t>
            </a:r>
            <a:endParaRPr sz="2000">
              <a:latin typeface="DejaVu Sans"/>
              <a:cs typeface="DejaVu Sans"/>
            </a:endParaRPr>
          </a:p>
          <a:p>
            <a:pPr marL="166370">
              <a:lnSpc>
                <a:spcPct val="100000"/>
              </a:lnSpc>
            </a:pPr>
            <a:r>
              <a:rPr sz="2000" spc="-114" dirty="0">
                <a:latin typeface="Arial"/>
                <a:cs typeface="Arial"/>
              </a:rPr>
              <a:t>Actual: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spc="-165" dirty="0">
                <a:latin typeface="DejaVu Sans"/>
                <a:cs typeface="DejaVu Sans"/>
              </a:rPr>
              <a:t>1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8034" y="1705320"/>
            <a:ext cx="985716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400" i="1" dirty="0"/>
              <a:t>The </a:t>
            </a:r>
            <a:r>
              <a:rPr lang="en-SG" sz="2400" b="1" i="1" dirty="0"/>
              <a:t>loss</a:t>
            </a:r>
            <a:r>
              <a:rPr lang="en-SG" sz="2400" i="1" dirty="0"/>
              <a:t> of our network measures the cost incurred from incorrect predictions </a:t>
            </a:r>
            <a:endParaRPr sz="2400" i="1" dirty="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16818" y="5894709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1"/>
                </a:moveTo>
                <a:lnTo>
                  <a:pt x="1610730" y="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09282" y="5926060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1"/>
                </a:moveTo>
                <a:lnTo>
                  <a:pt x="736325" y="0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300619" y="5943750"/>
            <a:ext cx="32670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3125">
              <a:lnSpc>
                <a:spcPct val="100000"/>
              </a:lnSpc>
              <a:spcBef>
                <a:spcPts val="1870"/>
              </a:spcBef>
              <a:tabLst>
                <a:tab pos="2621915" algn="l"/>
              </a:tabLst>
            </a:pPr>
            <a:r>
              <a:rPr sz="2000" spc="-204" dirty="0">
                <a:latin typeface="Arial"/>
                <a:cs typeface="Arial"/>
              </a:rPr>
              <a:t>P</a:t>
            </a:r>
            <a:r>
              <a:rPr sz="2000" spc="-110" dirty="0">
                <a:latin typeface="Arial"/>
                <a:cs typeface="Arial"/>
              </a:rPr>
              <a:t>r</a:t>
            </a:r>
            <a:r>
              <a:rPr sz="2000" spc="-130" dirty="0">
                <a:latin typeface="Arial"/>
                <a:cs typeface="Arial"/>
              </a:rPr>
              <a:t>ed</a:t>
            </a:r>
            <a:r>
              <a:rPr sz="2000" spc="-60" dirty="0">
                <a:latin typeface="Arial"/>
                <a:cs typeface="Arial"/>
              </a:rPr>
              <a:t>i</a:t>
            </a:r>
            <a:r>
              <a:rPr sz="2000" spc="-170" dirty="0">
                <a:latin typeface="Arial"/>
                <a:cs typeface="Arial"/>
              </a:rPr>
              <a:t>c</a:t>
            </a:r>
            <a:r>
              <a:rPr sz="2000" spc="40" dirty="0">
                <a:latin typeface="Arial"/>
                <a:cs typeface="Arial"/>
              </a:rPr>
              <a:t>t</a:t>
            </a:r>
            <a:r>
              <a:rPr sz="2000" spc="-120" dirty="0">
                <a:latin typeface="Arial"/>
                <a:cs typeface="Arial"/>
              </a:rPr>
              <a:t>e</a:t>
            </a:r>
            <a:r>
              <a:rPr sz="2000" spc="-125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3000" spc="-75" baseline="1388" dirty="0">
                <a:latin typeface="Arial"/>
                <a:cs typeface="Arial"/>
              </a:rPr>
              <a:t>Ac</a:t>
            </a:r>
            <a:r>
              <a:rPr sz="3000" spc="-44" baseline="1388" dirty="0">
                <a:latin typeface="Arial"/>
                <a:cs typeface="Arial"/>
              </a:rPr>
              <a:t>t</a:t>
            </a:r>
            <a:r>
              <a:rPr sz="3000" spc="-209" baseline="1388" dirty="0">
                <a:latin typeface="Arial"/>
                <a:cs typeface="Arial"/>
              </a:rPr>
              <a:t>u</a:t>
            </a:r>
            <a:r>
              <a:rPr sz="3000" spc="-397" baseline="1388" dirty="0">
                <a:latin typeface="Arial"/>
                <a:cs typeface="Arial"/>
              </a:rPr>
              <a:t>a</a:t>
            </a:r>
            <a:r>
              <a:rPr sz="3000" spc="-104" baseline="1388" dirty="0">
                <a:latin typeface="Arial"/>
                <a:cs typeface="Arial"/>
              </a:rPr>
              <a:t>l</a:t>
            </a:r>
            <a:endParaRPr sz="3000" baseline="1388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57645A0C-8B36-4B9E-AC09-7A897D904B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40</a:t>
            </a:fld>
            <a:endParaRPr lang="en-SG" dirty="0"/>
          </a:p>
        </p:txBody>
      </p:sp>
      <p:sp>
        <p:nvSpPr>
          <p:cNvPr id="67" name="object 3">
            <a:extLst>
              <a:ext uri="{FF2B5EF4-FFF2-40B4-BE49-F238E27FC236}">
                <a16:creationId xmlns:a16="http://schemas.microsoft.com/office/drawing/2014/main" id="{E3A32592-5A17-444A-BB5F-329B46808156}"/>
              </a:ext>
            </a:extLst>
          </p:cNvPr>
          <p:cNvSpPr/>
          <p:nvPr/>
        </p:nvSpPr>
        <p:spPr>
          <a:xfrm>
            <a:off x="3892803" y="3620935"/>
            <a:ext cx="1777364" cy="475615"/>
          </a:xfrm>
          <a:custGeom>
            <a:avLst/>
            <a:gdLst/>
            <a:ahLst/>
            <a:cxnLst/>
            <a:rect l="l" t="t" r="r" b="b"/>
            <a:pathLst>
              <a:path w="1777364" h="475614">
                <a:moveTo>
                  <a:pt x="1661617" y="37032"/>
                </a:moveTo>
                <a:lnTo>
                  <a:pt x="0" y="438150"/>
                </a:lnTo>
                <a:lnTo>
                  <a:pt x="8940" y="475183"/>
                </a:lnTo>
                <a:lnTo>
                  <a:pt x="1670557" y="74065"/>
                </a:lnTo>
                <a:lnTo>
                  <a:pt x="1661617" y="37032"/>
                </a:lnTo>
                <a:close/>
              </a:path>
              <a:path w="1777364" h="475614">
                <a:moveTo>
                  <a:pt x="1772650" y="32562"/>
                </a:moveTo>
                <a:lnTo>
                  <a:pt x="1680133" y="32562"/>
                </a:lnTo>
                <a:lnTo>
                  <a:pt x="1689074" y="69595"/>
                </a:lnTo>
                <a:lnTo>
                  <a:pt x="1670557" y="74065"/>
                </a:lnTo>
                <a:lnTo>
                  <a:pt x="1679498" y="111099"/>
                </a:lnTo>
                <a:lnTo>
                  <a:pt x="1772650" y="32562"/>
                </a:lnTo>
                <a:close/>
              </a:path>
              <a:path w="1777364" h="475614">
                <a:moveTo>
                  <a:pt x="1680133" y="32562"/>
                </a:moveTo>
                <a:lnTo>
                  <a:pt x="1661617" y="37032"/>
                </a:lnTo>
                <a:lnTo>
                  <a:pt x="1670557" y="74065"/>
                </a:lnTo>
                <a:lnTo>
                  <a:pt x="1689074" y="69595"/>
                </a:lnTo>
                <a:lnTo>
                  <a:pt x="1680133" y="32562"/>
                </a:lnTo>
                <a:close/>
              </a:path>
              <a:path w="1777364" h="475614">
                <a:moveTo>
                  <a:pt x="1652676" y="0"/>
                </a:moveTo>
                <a:lnTo>
                  <a:pt x="1661617" y="37032"/>
                </a:lnTo>
                <a:lnTo>
                  <a:pt x="1680133" y="32562"/>
                </a:lnTo>
                <a:lnTo>
                  <a:pt x="1772650" y="32562"/>
                </a:lnTo>
                <a:lnTo>
                  <a:pt x="1777199" y="28727"/>
                </a:lnTo>
                <a:lnTo>
                  <a:pt x="165267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4">
            <a:extLst>
              <a:ext uri="{FF2B5EF4-FFF2-40B4-BE49-F238E27FC236}">
                <a16:creationId xmlns:a16="http://schemas.microsoft.com/office/drawing/2014/main" id="{FD65F069-AAA5-489C-A15B-BA9B9895138B}"/>
              </a:ext>
            </a:extLst>
          </p:cNvPr>
          <p:cNvSpPr/>
          <p:nvPr/>
        </p:nvSpPr>
        <p:spPr>
          <a:xfrm>
            <a:off x="3892702" y="3193288"/>
            <a:ext cx="1777364" cy="484505"/>
          </a:xfrm>
          <a:custGeom>
            <a:avLst/>
            <a:gdLst/>
            <a:ahLst/>
            <a:cxnLst/>
            <a:rect l="l" t="t" r="r" b="b"/>
            <a:pathLst>
              <a:path w="1777364" h="484504">
                <a:moveTo>
                  <a:pt x="1661765" y="447462"/>
                </a:moveTo>
                <a:lnTo>
                  <a:pt x="1652625" y="484454"/>
                </a:lnTo>
                <a:lnTo>
                  <a:pt x="1777301" y="456374"/>
                </a:lnTo>
                <a:lnTo>
                  <a:pt x="1772205" y="452031"/>
                </a:lnTo>
                <a:lnTo>
                  <a:pt x="1680260" y="452031"/>
                </a:lnTo>
                <a:lnTo>
                  <a:pt x="1661765" y="447462"/>
                </a:lnTo>
                <a:close/>
              </a:path>
              <a:path w="1777364" h="484504">
                <a:moveTo>
                  <a:pt x="1670905" y="410469"/>
                </a:moveTo>
                <a:lnTo>
                  <a:pt x="1661765" y="447462"/>
                </a:lnTo>
                <a:lnTo>
                  <a:pt x="1680260" y="452031"/>
                </a:lnTo>
                <a:lnTo>
                  <a:pt x="1689392" y="415036"/>
                </a:lnTo>
                <a:lnTo>
                  <a:pt x="1670905" y="410469"/>
                </a:lnTo>
                <a:close/>
              </a:path>
              <a:path w="1777364" h="484504">
                <a:moveTo>
                  <a:pt x="1680044" y="373481"/>
                </a:moveTo>
                <a:lnTo>
                  <a:pt x="1670905" y="410469"/>
                </a:lnTo>
                <a:lnTo>
                  <a:pt x="1689392" y="415036"/>
                </a:lnTo>
                <a:lnTo>
                  <a:pt x="1680260" y="452031"/>
                </a:lnTo>
                <a:lnTo>
                  <a:pt x="1772205" y="452031"/>
                </a:lnTo>
                <a:lnTo>
                  <a:pt x="1680044" y="373481"/>
                </a:lnTo>
                <a:close/>
              </a:path>
              <a:path w="1777364" h="484504">
                <a:moveTo>
                  <a:pt x="9144" y="0"/>
                </a:moveTo>
                <a:lnTo>
                  <a:pt x="0" y="36982"/>
                </a:lnTo>
                <a:lnTo>
                  <a:pt x="1661765" y="447462"/>
                </a:lnTo>
                <a:lnTo>
                  <a:pt x="1670905" y="410469"/>
                </a:lnTo>
                <a:lnTo>
                  <a:pt x="914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5">
            <a:extLst>
              <a:ext uri="{FF2B5EF4-FFF2-40B4-BE49-F238E27FC236}">
                <a16:creationId xmlns:a16="http://schemas.microsoft.com/office/drawing/2014/main" id="{9568B5EE-628E-4EB0-9CE0-83A0D5CEDBAF}"/>
              </a:ext>
            </a:extLst>
          </p:cNvPr>
          <p:cNvSpPr/>
          <p:nvPr/>
        </p:nvSpPr>
        <p:spPr>
          <a:xfrm>
            <a:off x="3257194" y="375756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bject 6">
                <a:extLst>
                  <a:ext uri="{FF2B5EF4-FFF2-40B4-BE49-F238E27FC236}">
                    <a16:creationId xmlns:a16="http://schemas.microsoft.com/office/drawing/2014/main" id="{802A0543-4EA9-4BFD-B460-9AE83E637426}"/>
                  </a:ext>
                </a:extLst>
              </p:cNvPr>
              <p:cNvSpPr txBox="1"/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0" name="object 6">
                <a:extLst>
                  <a:ext uri="{FF2B5EF4-FFF2-40B4-BE49-F238E27FC236}">
                    <a16:creationId xmlns:a16="http://schemas.microsoft.com/office/drawing/2014/main" id="{802A0543-4EA9-4BFD-B460-9AE83E637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  <a:blipFill>
                <a:blip r:embed="rId2"/>
                <a:stretch>
                  <a:fillRect l="-15909" r="-11364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bject 7">
            <a:extLst>
              <a:ext uri="{FF2B5EF4-FFF2-40B4-BE49-F238E27FC236}">
                <a16:creationId xmlns:a16="http://schemas.microsoft.com/office/drawing/2014/main" id="{F413B5F1-6DDE-4120-85DD-AD0F68320B9E}"/>
              </a:ext>
            </a:extLst>
          </p:cNvPr>
          <p:cNvSpPr/>
          <p:nvPr/>
        </p:nvSpPr>
        <p:spPr>
          <a:xfrm>
            <a:off x="3257194" y="289173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bject 8">
                <a:extLst>
                  <a:ext uri="{FF2B5EF4-FFF2-40B4-BE49-F238E27FC236}">
                    <a16:creationId xmlns:a16="http://schemas.microsoft.com/office/drawing/2014/main" id="{6F9590DE-A2C1-43B1-B1C2-C0C65E3F1194}"/>
                  </a:ext>
                </a:extLst>
              </p:cNvPr>
              <p:cNvSpPr txBox="1"/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2" name="object 8">
                <a:extLst>
                  <a:ext uri="{FF2B5EF4-FFF2-40B4-BE49-F238E27FC236}">
                    <a16:creationId xmlns:a16="http://schemas.microsoft.com/office/drawing/2014/main" id="{6F9590DE-A2C1-43B1-B1C2-C0C65E3F1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  <a:blipFill>
                <a:blip r:embed="rId3"/>
                <a:stretch>
                  <a:fillRect l="-16279" r="-9302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bject 9">
            <a:extLst>
              <a:ext uri="{FF2B5EF4-FFF2-40B4-BE49-F238E27FC236}">
                <a16:creationId xmlns:a16="http://schemas.microsoft.com/office/drawing/2014/main" id="{505B020D-8DC6-47EB-A535-D68C7E6A513F}"/>
              </a:ext>
            </a:extLst>
          </p:cNvPr>
          <p:cNvSpPr/>
          <p:nvPr/>
        </p:nvSpPr>
        <p:spPr>
          <a:xfrm>
            <a:off x="5670003" y="418894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bject 10">
                <a:extLst>
                  <a:ext uri="{FF2B5EF4-FFF2-40B4-BE49-F238E27FC236}">
                    <a16:creationId xmlns:a16="http://schemas.microsoft.com/office/drawing/2014/main" id="{100FB655-3E2E-4A8F-B3D8-B7FB08E9E6CB}"/>
                  </a:ext>
                </a:extLst>
              </p:cNvPr>
              <p:cNvSpPr txBox="1"/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4" name="object 10">
                <a:extLst>
                  <a:ext uri="{FF2B5EF4-FFF2-40B4-BE49-F238E27FC236}">
                    <a16:creationId xmlns:a16="http://schemas.microsoft.com/office/drawing/2014/main" id="{100FB655-3E2E-4A8F-B3D8-B7FB08E9E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  <a:blipFill>
                <a:blip r:embed="rId4"/>
                <a:stretch>
                  <a:fillRect l="-31707" r="-85366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bject 11">
            <a:extLst>
              <a:ext uri="{FF2B5EF4-FFF2-40B4-BE49-F238E27FC236}">
                <a16:creationId xmlns:a16="http://schemas.microsoft.com/office/drawing/2014/main" id="{DE1F9F64-50C8-4C7A-B5AE-B63260146452}"/>
              </a:ext>
            </a:extLst>
          </p:cNvPr>
          <p:cNvSpPr/>
          <p:nvPr/>
        </p:nvSpPr>
        <p:spPr>
          <a:xfrm>
            <a:off x="5670003" y="332962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bject 12">
                <a:extLst>
                  <a:ext uri="{FF2B5EF4-FFF2-40B4-BE49-F238E27FC236}">
                    <a16:creationId xmlns:a16="http://schemas.microsoft.com/office/drawing/2014/main" id="{21F15A77-5EFF-4665-AF02-20B8DA7E608D}"/>
                  </a:ext>
                </a:extLst>
              </p:cNvPr>
              <p:cNvSpPr txBox="1"/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6" name="object 12">
                <a:extLst>
                  <a:ext uri="{FF2B5EF4-FFF2-40B4-BE49-F238E27FC236}">
                    <a16:creationId xmlns:a16="http://schemas.microsoft.com/office/drawing/2014/main" id="{21F15A77-5EFF-4665-AF02-20B8DA7E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  <a:blipFill>
                <a:blip r:embed="rId5"/>
                <a:stretch>
                  <a:fillRect l="-31707" r="-85366" b="-222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bject 13">
            <a:extLst>
              <a:ext uri="{FF2B5EF4-FFF2-40B4-BE49-F238E27FC236}">
                <a16:creationId xmlns:a16="http://schemas.microsoft.com/office/drawing/2014/main" id="{E6193C51-05AC-4AB2-9A3D-1920FFFC082C}"/>
              </a:ext>
            </a:extLst>
          </p:cNvPr>
          <p:cNvSpPr/>
          <p:nvPr/>
        </p:nvSpPr>
        <p:spPr>
          <a:xfrm>
            <a:off x="3886022" y="3196399"/>
            <a:ext cx="1784350" cy="1313180"/>
          </a:xfrm>
          <a:custGeom>
            <a:avLst/>
            <a:gdLst/>
            <a:ahLst/>
            <a:cxnLst/>
            <a:rect l="l" t="t" r="r" b="b"/>
            <a:pathLst>
              <a:path w="1784350" h="1313179">
                <a:moveTo>
                  <a:pt x="1680487" y="1260455"/>
                </a:moveTo>
                <a:lnTo>
                  <a:pt x="1657985" y="1291208"/>
                </a:lnTo>
                <a:lnTo>
                  <a:pt x="1783981" y="1312583"/>
                </a:lnTo>
                <a:lnTo>
                  <a:pt x="1762935" y="1271701"/>
                </a:lnTo>
                <a:lnTo>
                  <a:pt x="1695856" y="1271701"/>
                </a:lnTo>
                <a:lnTo>
                  <a:pt x="1680487" y="1260455"/>
                </a:lnTo>
                <a:close/>
              </a:path>
              <a:path w="1784350" h="1313179">
                <a:moveTo>
                  <a:pt x="1702986" y="1229705"/>
                </a:moveTo>
                <a:lnTo>
                  <a:pt x="1680487" y="1260455"/>
                </a:lnTo>
                <a:lnTo>
                  <a:pt x="1695856" y="1271701"/>
                </a:lnTo>
                <a:lnTo>
                  <a:pt x="1718360" y="1240955"/>
                </a:lnTo>
                <a:lnTo>
                  <a:pt x="1702986" y="1229705"/>
                </a:lnTo>
                <a:close/>
              </a:path>
              <a:path w="1784350" h="1313179">
                <a:moveTo>
                  <a:pt x="1725485" y="1198956"/>
                </a:moveTo>
                <a:lnTo>
                  <a:pt x="1702986" y="1229705"/>
                </a:lnTo>
                <a:lnTo>
                  <a:pt x="1718360" y="1240955"/>
                </a:lnTo>
                <a:lnTo>
                  <a:pt x="1695856" y="1271701"/>
                </a:lnTo>
                <a:lnTo>
                  <a:pt x="1762935" y="1271701"/>
                </a:lnTo>
                <a:lnTo>
                  <a:pt x="1725485" y="1198956"/>
                </a:lnTo>
                <a:close/>
              </a:path>
              <a:path w="1784350" h="1313179">
                <a:moveTo>
                  <a:pt x="22504" y="0"/>
                </a:moveTo>
                <a:lnTo>
                  <a:pt x="0" y="30759"/>
                </a:lnTo>
                <a:lnTo>
                  <a:pt x="1680487" y="1260455"/>
                </a:lnTo>
                <a:lnTo>
                  <a:pt x="1702986" y="1229705"/>
                </a:lnTo>
                <a:lnTo>
                  <a:pt x="2250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14">
            <a:extLst>
              <a:ext uri="{FF2B5EF4-FFF2-40B4-BE49-F238E27FC236}">
                <a16:creationId xmlns:a16="http://schemas.microsoft.com/office/drawing/2014/main" id="{61BA316E-B48E-4E65-8C70-073C3C86C409}"/>
              </a:ext>
            </a:extLst>
          </p:cNvPr>
          <p:cNvSpPr/>
          <p:nvPr/>
        </p:nvSpPr>
        <p:spPr>
          <a:xfrm>
            <a:off x="3892765" y="4059097"/>
            <a:ext cx="1777364" cy="478790"/>
          </a:xfrm>
          <a:custGeom>
            <a:avLst/>
            <a:gdLst/>
            <a:ahLst/>
            <a:cxnLst/>
            <a:rect l="l" t="t" r="r" b="b"/>
            <a:pathLst>
              <a:path w="1777364" h="478789">
                <a:moveTo>
                  <a:pt x="1661671" y="441366"/>
                </a:moveTo>
                <a:lnTo>
                  <a:pt x="1652663" y="478383"/>
                </a:lnTo>
                <a:lnTo>
                  <a:pt x="1777238" y="449884"/>
                </a:lnTo>
                <a:lnTo>
                  <a:pt x="1772496" y="445871"/>
                </a:lnTo>
                <a:lnTo>
                  <a:pt x="1680184" y="445871"/>
                </a:lnTo>
                <a:lnTo>
                  <a:pt x="1661671" y="441366"/>
                </a:lnTo>
                <a:close/>
              </a:path>
              <a:path w="1777364" h="478789">
                <a:moveTo>
                  <a:pt x="1670679" y="404347"/>
                </a:moveTo>
                <a:lnTo>
                  <a:pt x="1661671" y="441366"/>
                </a:lnTo>
                <a:lnTo>
                  <a:pt x="1680184" y="445871"/>
                </a:lnTo>
                <a:lnTo>
                  <a:pt x="1689188" y="408851"/>
                </a:lnTo>
                <a:lnTo>
                  <a:pt x="1670679" y="404347"/>
                </a:lnTo>
                <a:close/>
              </a:path>
              <a:path w="1777364" h="478789">
                <a:moveTo>
                  <a:pt x="1679689" y="367322"/>
                </a:moveTo>
                <a:lnTo>
                  <a:pt x="1670679" y="404347"/>
                </a:lnTo>
                <a:lnTo>
                  <a:pt x="1689188" y="408851"/>
                </a:lnTo>
                <a:lnTo>
                  <a:pt x="1680184" y="445871"/>
                </a:lnTo>
                <a:lnTo>
                  <a:pt x="1772496" y="445871"/>
                </a:lnTo>
                <a:lnTo>
                  <a:pt x="1679689" y="367322"/>
                </a:lnTo>
                <a:close/>
              </a:path>
              <a:path w="1777364" h="478789">
                <a:moveTo>
                  <a:pt x="9016" y="0"/>
                </a:moveTo>
                <a:lnTo>
                  <a:pt x="0" y="37020"/>
                </a:lnTo>
                <a:lnTo>
                  <a:pt x="1661671" y="441366"/>
                </a:lnTo>
                <a:lnTo>
                  <a:pt x="1670679" y="404347"/>
                </a:lnTo>
                <a:lnTo>
                  <a:pt x="901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15">
            <a:extLst>
              <a:ext uri="{FF2B5EF4-FFF2-40B4-BE49-F238E27FC236}">
                <a16:creationId xmlns:a16="http://schemas.microsoft.com/office/drawing/2014/main" id="{849FB886-B043-43F5-97F4-6D52DE91296C}"/>
              </a:ext>
            </a:extLst>
          </p:cNvPr>
          <p:cNvSpPr/>
          <p:nvPr/>
        </p:nvSpPr>
        <p:spPr>
          <a:xfrm>
            <a:off x="8082813" y="332790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bject 16">
                <a:extLst>
                  <a:ext uri="{FF2B5EF4-FFF2-40B4-BE49-F238E27FC236}">
                    <a16:creationId xmlns:a16="http://schemas.microsoft.com/office/drawing/2014/main" id="{E7107A86-4E31-410E-A543-B1BF78EA477D}"/>
                  </a:ext>
                </a:extLst>
              </p:cNvPr>
              <p:cNvSpPr txBox="1"/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80" name="object 16">
                <a:extLst>
                  <a:ext uri="{FF2B5EF4-FFF2-40B4-BE49-F238E27FC236}">
                    <a16:creationId xmlns:a16="http://schemas.microsoft.com/office/drawing/2014/main" id="{E7107A86-4E31-410E-A543-B1BF78EA4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  <a:blipFill>
                <a:blip r:embed="rId6"/>
                <a:stretch>
                  <a:fillRect l="-9091" t="-17021" r="-68182" b="-2766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object 17">
            <a:extLst>
              <a:ext uri="{FF2B5EF4-FFF2-40B4-BE49-F238E27FC236}">
                <a16:creationId xmlns:a16="http://schemas.microsoft.com/office/drawing/2014/main" id="{8006E062-30F5-4E18-9B28-0B640A857750}"/>
              </a:ext>
            </a:extLst>
          </p:cNvPr>
          <p:cNvSpPr/>
          <p:nvPr/>
        </p:nvSpPr>
        <p:spPr>
          <a:xfrm>
            <a:off x="5670003" y="246208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bject 18">
                <a:extLst>
                  <a:ext uri="{FF2B5EF4-FFF2-40B4-BE49-F238E27FC236}">
                    <a16:creationId xmlns:a16="http://schemas.microsoft.com/office/drawing/2014/main" id="{F69547EF-CB17-490E-A80E-CBDC1FE4D13A}"/>
                  </a:ext>
                </a:extLst>
              </p:cNvPr>
              <p:cNvSpPr txBox="1"/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82" name="object 18">
                <a:extLst>
                  <a:ext uri="{FF2B5EF4-FFF2-40B4-BE49-F238E27FC236}">
                    <a16:creationId xmlns:a16="http://schemas.microsoft.com/office/drawing/2014/main" id="{F69547EF-CB17-490E-A80E-CBDC1FE4D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  <a:blipFill>
                <a:blip r:embed="rId7"/>
                <a:stretch>
                  <a:fillRect l="-32500" r="-90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bject 19">
            <a:extLst>
              <a:ext uri="{FF2B5EF4-FFF2-40B4-BE49-F238E27FC236}">
                <a16:creationId xmlns:a16="http://schemas.microsoft.com/office/drawing/2014/main" id="{90141D0E-E6A6-4972-A3F9-7AF1E4077FC2}"/>
              </a:ext>
            </a:extLst>
          </p:cNvPr>
          <p:cNvSpPr/>
          <p:nvPr/>
        </p:nvSpPr>
        <p:spPr>
          <a:xfrm>
            <a:off x="3892791" y="2753499"/>
            <a:ext cx="1777364" cy="476884"/>
          </a:xfrm>
          <a:custGeom>
            <a:avLst/>
            <a:gdLst/>
            <a:ahLst/>
            <a:cxnLst/>
            <a:rect l="l" t="t" r="r" b="b"/>
            <a:pathLst>
              <a:path w="1777364" h="476885">
                <a:moveTo>
                  <a:pt x="1661640" y="37038"/>
                </a:moveTo>
                <a:lnTo>
                  <a:pt x="0" y="439762"/>
                </a:lnTo>
                <a:lnTo>
                  <a:pt x="8966" y="476796"/>
                </a:lnTo>
                <a:lnTo>
                  <a:pt x="1670612" y="74057"/>
                </a:lnTo>
                <a:lnTo>
                  <a:pt x="1661640" y="37038"/>
                </a:lnTo>
                <a:close/>
              </a:path>
              <a:path w="1777364" h="476885">
                <a:moveTo>
                  <a:pt x="1772566" y="32550"/>
                </a:moveTo>
                <a:lnTo>
                  <a:pt x="1680159" y="32550"/>
                </a:lnTo>
                <a:lnTo>
                  <a:pt x="1689125" y="69570"/>
                </a:lnTo>
                <a:lnTo>
                  <a:pt x="1670612" y="74057"/>
                </a:lnTo>
                <a:lnTo>
                  <a:pt x="1679587" y="111086"/>
                </a:lnTo>
                <a:lnTo>
                  <a:pt x="1772566" y="32550"/>
                </a:lnTo>
                <a:close/>
              </a:path>
              <a:path w="1777364" h="476885">
                <a:moveTo>
                  <a:pt x="1680159" y="32550"/>
                </a:moveTo>
                <a:lnTo>
                  <a:pt x="1661640" y="37038"/>
                </a:lnTo>
                <a:lnTo>
                  <a:pt x="1670612" y="74057"/>
                </a:lnTo>
                <a:lnTo>
                  <a:pt x="1689125" y="69570"/>
                </a:lnTo>
                <a:lnTo>
                  <a:pt x="1680159" y="32550"/>
                </a:lnTo>
                <a:close/>
              </a:path>
              <a:path w="1777364" h="476885">
                <a:moveTo>
                  <a:pt x="1652663" y="0"/>
                </a:moveTo>
                <a:lnTo>
                  <a:pt x="1661640" y="37038"/>
                </a:lnTo>
                <a:lnTo>
                  <a:pt x="1680159" y="32550"/>
                </a:lnTo>
                <a:lnTo>
                  <a:pt x="1772566" y="32550"/>
                </a:lnTo>
                <a:lnTo>
                  <a:pt x="1777212" y="28625"/>
                </a:lnTo>
                <a:lnTo>
                  <a:pt x="165266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20">
            <a:extLst>
              <a:ext uri="{FF2B5EF4-FFF2-40B4-BE49-F238E27FC236}">
                <a16:creationId xmlns:a16="http://schemas.microsoft.com/office/drawing/2014/main" id="{2F8EAC52-A5DB-427D-89FD-5988202D4252}"/>
              </a:ext>
            </a:extLst>
          </p:cNvPr>
          <p:cNvSpPr/>
          <p:nvPr/>
        </p:nvSpPr>
        <p:spPr>
          <a:xfrm>
            <a:off x="3886034" y="2782125"/>
            <a:ext cx="1784350" cy="1311275"/>
          </a:xfrm>
          <a:custGeom>
            <a:avLst/>
            <a:gdLst/>
            <a:ahLst/>
            <a:cxnLst/>
            <a:rect l="l" t="t" r="r" b="b"/>
            <a:pathLst>
              <a:path w="1784350" h="1311275">
                <a:moveTo>
                  <a:pt x="1680442" y="52063"/>
                </a:moveTo>
                <a:lnTo>
                  <a:pt x="0" y="1280096"/>
                </a:lnTo>
                <a:lnTo>
                  <a:pt x="22478" y="1310855"/>
                </a:lnTo>
                <a:lnTo>
                  <a:pt x="1702921" y="82822"/>
                </a:lnTo>
                <a:lnTo>
                  <a:pt x="1680442" y="52063"/>
                </a:lnTo>
                <a:close/>
              </a:path>
              <a:path w="1784350" h="1311275">
                <a:moveTo>
                  <a:pt x="1762918" y="40817"/>
                </a:moveTo>
                <a:lnTo>
                  <a:pt x="1695830" y="40817"/>
                </a:lnTo>
                <a:lnTo>
                  <a:pt x="1718309" y="71577"/>
                </a:lnTo>
                <a:lnTo>
                  <a:pt x="1702921" y="82822"/>
                </a:lnTo>
                <a:lnTo>
                  <a:pt x="1725396" y="113576"/>
                </a:lnTo>
                <a:lnTo>
                  <a:pt x="1762918" y="40817"/>
                </a:lnTo>
                <a:close/>
              </a:path>
              <a:path w="1784350" h="1311275">
                <a:moveTo>
                  <a:pt x="1695830" y="40817"/>
                </a:moveTo>
                <a:lnTo>
                  <a:pt x="1680442" y="52063"/>
                </a:lnTo>
                <a:lnTo>
                  <a:pt x="1702921" y="82822"/>
                </a:lnTo>
                <a:lnTo>
                  <a:pt x="1718309" y="71577"/>
                </a:lnTo>
                <a:lnTo>
                  <a:pt x="1695830" y="40817"/>
                </a:lnTo>
                <a:close/>
              </a:path>
              <a:path w="1784350" h="1311275">
                <a:moveTo>
                  <a:pt x="1783968" y="0"/>
                </a:moveTo>
                <a:lnTo>
                  <a:pt x="1657959" y="21297"/>
                </a:lnTo>
                <a:lnTo>
                  <a:pt x="1680442" y="52063"/>
                </a:lnTo>
                <a:lnTo>
                  <a:pt x="1695830" y="40817"/>
                </a:lnTo>
                <a:lnTo>
                  <a:pt x="1762918" y="40817"/>
                </a:lnTo>
                <a:lnTo>
                  <a:pt x="1783968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21">
            <a:extLst>
              <a:ext uri="{FF2B5EF4-FFF2-40B4-BE49-F238E27FC236}">
                <a16:creationId xmlns:a16="http://schemas.microsoft.com/office/drawing/2014/main" id="{7F2E6B29-30CE-4E4F-9F02-EEF28475E607}"/>
              </a:ext>
            </a:extLst>
          </p:cNvPr>
          <p:cNvSpPr/>
          <p:nvPr/>
        </p:nvSpPr>
        <p:spPr>
          <a:xfrm>
            <a:off x="6301714" y="2765005"/>
            <a:ext cx="1781175" cy="884555"/>
          </a:xfrm>
          <a:custGeom>
            <a:avLst/>
            <a:gdLst/>
            <a:ahLst/>
            <a:cxnLst/>
            <a:rect l="l" t="t" r="r" b="b"/>
            <a:pathLst>
              <a:path w="1781175" h="884554">
                <a:moveTo>
                  <a:pt x="1670031" y="849895"/>
                </a:moveTo>
                <a:lnTo>
                  <a:pt x="1653311" y="884135"/>
                </a:lnTo>
                <a:lnTo>
                  <a:pt x="1781098" y="882942"/>
                </a:lnTo>
                <a:lnTo>
                  <a:pt x="1762216" y="858253"/>
                </a:lnTo>
                <a:lnTo>
                  <a:pt x="1687144" y="858253"/>
                </a:lnTo>
                <a:lnTo>
                  <a:pt x="1670031" y="849895"/>
                </a:lnTo>
                <a:close/>
              </a:path>
              <a:path w="1781175" h="884554">
                <a:moveTo>
                  <a:pt x="1686747" y="815663"/>
                </a:moveTo>
                <a:lnTo>
                  <a:pt x="1670031" y="849895"/>
                </a:lnTo>
                <a:lnTo>
                  <a:pt x="1687144" y="858253"/>
                </a:lnTo>
                <a:lnTo>
                  <a:pt x="1703870" y="824026"/>
                </a:lnTo>
                <a:lnTo>
                  <a:pt x="1686747" y="815663"/>
                </a:lnTo>
                <a:close/>
              </a:path>
              <a:path w="1781175" h="884554">
                <a:moveTo>
                  <a:pt x="1703463" y="781431"/>
                </a:moveTo>
                <a:lnTo>
                  <a:pt x="1686747" y="815663"/>
                </a:lnTo>
                <a:lnTo>
                  <a:pt x="1703870" y="824026"/>
                </a:lnTo>
                <a:lnTo>
                  <a:pt x="1687144" y="858253"/>
                </a:lnTo>
                <a:lnTo>
                  <a:pt x="1762216" y="858253"/>
                </a:lnTo>
                <a:lnTo>
                  <a:pt x="1703463" y="781431"/>
                </a:lnTo>
                <a:close/>
              </a:path>
              <a:path w="1781175" h="884554">
                <a:moveTo>
                  <a:pt x="16725" y="0"/>
                </a:moveTo>
                <a:lnTo>
                  <a:pt x="0" y="34239"/>
                </a:lnTo>
                <a:lnTo>
                  <a:pt x="1670031" y="849895"/>
                </a:lnTo>
                <a:lnTo>
                  <a:pt x="1686747" y="815663"/>
                </a:lnTo>
                <a:lnTo>
                  <a:pt x="1672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22">
            <a:extLst>
              <a:ext uri="{FF2B5EF4-FFF2-40B4-BE49-F238E27FC236}">
                <a16:creationId xmlns:a16="http://schemas.microsoft.com/office/drawing/2014/main" id="{99570A72-A26D-4472-B34B-CA8C6382FF17}"/>
              </a:ext>
            </a:extLst>
          </p:cNvPr>
          <p:cNvSpPr/>
          <p:nvPr/>
        </p:nvSpPr>
        <p:spPr>
          <a:xfrm>
            <a:off x="6301752" y="3646474"/>
            <a:ext cx="1781175" cy="880110"/>
          </a:xfrm>
          <a:custGeom>
            <a:avLst/>
            <a:gdLst/>
            <a:ahLst/>
            <a:cxnLst/>
            <a:rect l="l" t="t" r="r" b="b"/>
            <a:pathLst>
              <a:path w="1781175" h="880110">
                <a:moveTo>
                  <a:pt x="1669917" y="34270"/>
                </a:moveTo>
                <a:lnTo>
                  <a:pt x="0" y="845375"/>
                </a:lnTo>
                <a:lnTo>
                  <a:pt x="16649" y="879640"/>
                </a:lnTo>
                <a:lnTo>
                  <a:pt x="1686562" y="68543"/>
                </a:lnTo>
                <a:lnTo>
                  <a:pt x="1669917" y="34270"/>
                </a:lnTo>
                <a:close/>
              </a:path>
              <a:path w="1781175" h="880110">
                <a:moveTo>
                  <a:pt x="1762261" y="25946"/>
                </a:moveTo>
                <a:lnTo>
                  <a:pt x="1687055" y="25946"/>
                </a:lnTo>
                <a:lnTo>
                  <a:pt x="1703692" y="60223"/>
                </a:lnTo>
                <a:lnTo>
                  <a:pt x="1686562" y="68543"/>
                </a:lnTo>
                <a:lnTo>
                  <a:pt x="1703209" y="102819"/>
                </a:lnTo>
                <a:lnTo>
                  <a:pt x="1762261" y="25946"/>
                </a:lnTo>
                <a:close/>
              </a:path>
              <a:path w="1781175" h="880110">
                <a:moveTo>
                  <a:pt x="1687055" y="25946"/>
                </a:moveTo>
                <a:lnTo>
                  <a:pt x="1669917" y="34270"/>
                </a:lnTo>
                <a:lnTo>
                  <a:pt x="1686562" y="68543"/>
                </a:lnTo>
                <a:lnTo>
                  <a:pt x="1703692" y="60223"/>
                </a:lnTo>
                <a:lnTo>
                  <a:pt x="1687055" y="25946"/>
                </a:lnTo>
                <a:close/>
              </a:path>
              <a:path w="1781175" h="880110">
                <a:moveTo>
                  <a:pt x="1653273" y="0"/>
                </a:moveTo>
                <a:lnTo>
                  <a:pt x="1669917" y="34270"/>
                </a:lnTo>
                <a:lnTo>
                  <a:pt x="1687055" y="25946"/>
                </a:lnTo>
                <a:lnTo>
                  <a:pt x="1762261" y="25946"/>
                </a:lnTo>
                <a:lnTo>
                  <a:pt x="1781060" y="1473"/>
                </a:lnTo>
                <a:lnTo>
                  <a:pt x="165327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23">
            <a:extLst>
              <a:ext uri="{FF2B5EF4-FFF2-40B4-BE49-F238E27FC236}">
                <a16:creationId xmlns:a16="http://schemas.microsoft.com/office/drawing/2014/main" id="{56820C78-777A-4212-8B0A-27EEB0C7BBD4}"/>
              </a:ext>
            </a:extLst>
          </p:cNvPr>
          <p:cNvSpPr/>
          <p:nvPr/>
        </p:nvSpPr>
        <p:spPr>
          <a:xfrm>
            <a:off x="6310058" y="3590912"/>
            <a:ext cx="1772920" cy="114300"/>
          </a:xfrm>
          <a:custGeom>
            <a:avLst/>
            <a:gdLst/>
            <a:ahLst/>
            <a:cxnLst/>
            <a:rect l="l" t="t" r="r" b="b"/>
            <a:pathLst>
              <a:path w="1772920" h="114300">
                <a:moveTo>
                  <a:pt x="1734735" y="38074"/>
                </a:moveTo>
                <a:lnTo>
                  <a:pt x="1677479" y="38074"/>
                </a:lnTo>
                <a:lnTo>
                  <a:pt x="1677517" y="76174"/>
                </a:lnTo>
                <a:lnTo>
                  <a:pt x="1658467" y="76193"/>
                </a:lnTo>
                <a:lnTo>
                  <a:pt x="1658505" y="114299"/>
                </a:lnTo>
                <a:lnTo>
                  <a:pt x="1772754" y="57035"/>
                </a:lnTo>
                <a:lnTo>
                  <a:pt x="1734735" y="38074"/>
                </a:lnTo>
                <a:close/>
              </a:path>
              <a:path w="1772920" h="114300">
                <a:moveTo>
                  <a:pt x="1658429" y="38093"/>
                </a:moveTo>
                <a:lnTo>
                  <a:pt x="0" y="39700"/>
                </a:lnTo>
                <a:lnTo>
                  <a:pt x="38" y="77800"/>
                </a:lnTo>
                <a:lnTo>
                  <a:pt x="1658467" y="76193"/>
                </a:lnTo>
                <a:lnTo>
                  <a:pt x="1658429" y="38093"/>
                </a:lnTo>
                <a:close/>
              </a:path>
              <a:path w="1772920" h="114300">
                <a:moveTo>
                  <a:pt x="1677479" y="38074"/>
                </a:moveTo>
                <a:lnTo>
                  <a:pt x="1658429" y="38093"/>
                </a:lnTo>
                <a:lnTo>
                  <a:pt x="1658467" y="76193"/>
                </a:lnTo>
                <a:lnTo>
                  <a:pt x="1677517" y="76174"/>
                </a:lnTo>
                <a:lnTo>
                  <a:pt x="1677479" y="38074"/>
                </a:lnTo>
                <a:close/>
              </a:path>
              <a:path w="1772920" h="114300">
                <a:moveTo>
                  <a:pt x="1658391" y="0"/>
                </a:moveTo>
                <a:lnTo>
                  <a:pt x="1658429" y="38093"/>
                </a:lnTo>
                <a:lnTo>
                  <a:pt x="1734735" y="38074"/>
                </a:lnTo>
                <a:lnTo>
                  <a:pt x="1658391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33">
            <a:extLst>
              <a:ext uri="{FF2B5EF4-FFF2-40B4-BE49-F238E27FC236}">
                <a16:creationId xmlns:a16="http://schemas.microsoft.com/office/drawing/2014/main" id="{5C3FE376-1C4C-4B0F-816C-D2181AE25070}"/>
              </a:ext>
            </a:extLst>
          </p:cNvPr>
          <p:cNvSpPr/>
          <p:nvPr/>
        </p:nvSpPr>
        <p:spPr>
          <a:xfrm>
            <a:off x="2151392" y="3173679"/>
            <a:ext cx="1106170" cy="239395"/>
          </a:xfrm>
          <a:custGeom>
            <a:avLst/>
            <a:gdLst/>
            <a:ahLst/>
            <a:cxnLst/>
            <a:rect l="l" t="t" r="r" b="b"/>
            <a:pathLst>
              <a:path w="1106170" h="239395">
                <a:moveTo>
                  <a:pt x="25400" y="213601"/>
                </a:moveTo>
                <a:lnTo>
                  <a:pt x="12700" y="213601"/>
                </a:lnTo>
                <a:lnTo>
                  <a:pt x="11798" y="214502"/>
                </a:lnTo>
                <a:lnTo>
                  <a:pt x="11798" y="239001"/>
                </a:lnTo>
                <a:lnTo>
                  <a:pt x="25400" y="239001"/>
                </a:lnTo>
                <a:lnTo>
                  <a:pt x="25400" y="213601"/>
                </a:lnTo>
                <a:close/>
              </a:path>
              <a:path w="1106170" h="239395">
                <a:moveTo>
                  <a:pt x="1029601" y="25400"/>
                </a:moveTo>
                <a:lnTo>
                  <a:pt x="0" y="25400"/>
                </a:lnTo>
                <a:lnTo>
                  <a:pt x="0" y="226301"/>
                </a:lnTo>
                <a:lnTo>
                  <a:pt x="11798" y="214502"/>
                </a:lnTo>
                <a:lnTo>
                  <a:pt x="11798" y="213601"/>
                </a:lnTo>
                <a:lnTo>
                  <a:pt x="25400" y="213601"/>
                </a:lnTo>
                <a:lnTo>
                  <a:pt x="25400" y="50800"/>
                </a:lnTo>
                <a:lnTo>
                  <a:pt x="12700" y="50800"/>
                </a:lnTo>
                <a:lnTo>
                  <a:pt x="25400" y="38100"/>
                </a:lnTo>
                <a:lnTo>
                  <a:pt x="1029601" y="38100"/>
                </a:lnTo>
                <a:lnTo>
                  <a:pt x="1029601" y="25400"/>
                </a:lnTo>
                <a:close/>
              </a:path>
              <a:path w="1106170" h="239395">
                <a:moveTo>
                  <a:pt x="12700" y="213601"/>
                </a:moveTo>
                <a:lnTo>
                  <a:pt x="11798" y="213601"/>
                </a:lnTo>
                <a:lnTo>
                  <a:pt x="11798" y="214502"/>
                </a:lnTo>
                <a:lnTo>
                  <a:pt x="12700" y="213601"/>
                </a:lnTo>
                <a:close/>
              </a:path>
              <a:path w="1106170" h="239395">
                <a:moveTo>
                  <a:pt x="1029601" y="0"/>
                </a:moveTo>
                <a:lnTo>
                  <a:pt x="1029601" y="76200"/>
                </a:lnTo>
                <a:lnTo>
                  <a:pt x="1080401" y="50800"/>
                </a:lnTo>
                <a:lnTo>
                  <a:pt x="1042301" y="50800"/>
                </a:lnTo>
                <a:lnTo>
                  <a:pt x="1042301" y="25400"/>
                </a:lnTo>
                <a:lnTo>
                  <a:pt x="1080401" y="25400"/>
                </a:lnTo>
                <a:lnTo>
                  <a:pt x="1029601" y="0"/>
                </a:lnTo>
                <a:close/>
              </a:path>
              <a:path w="1106170" h="239395">
                <a:moveTo>
                  <a:pt x="25400" y="38100"/>
                </a:moveTo>
                <a:lnTo>
                  <a:pt x="12700" y="50800"/>
                </a:lnTo>
                <a:lnTo>
                  <a:pt x="25400" y="50800"/>
                </a:lnTo>
                <a:lnTo>
                  <a:pt x="25400" y="38100"/>
                </a:lnTo>
                <a:close/>
              </a:path>
              <a:path w="1106170" h="239395">
                <a:moveTo>
                  <a:pt x="1029601" y="38100"/>
                </a:moveTo>
                <a:lnTo>
                  <a:pt x="25400" y="38100"/>
                </a:lnTo>
                <a:lnTo>
                  <a:pt x="25400" y="50800"/>
                </a:lnTo>
                <a:lnTo>
                  <a:pt x="1029601" y="50800"/>
                </a:lnTo>
                <a:lnTo>
                  <a:pt x="1029601" y="38100"/>
                </a:lnTo>
                <a:close/>
              </a:path>
              <a:path w="1106170" h="239395">
                <a:moveTo>
                  <a:pt x="1080401" y="25400"/>
                </a:moveTo>
                <a:lnTo>
                  <a:pt x="1042301" y="25400"/>
                </a:lnTo>
                <a:lnTo>
                  <a:pt x="1042301" y="50800"/>
                </a:lnTo>
                <a:lnTo>
                  <a:pt x="1080401" y="50800"/>
                </a:lnTo>
                <a:lnTo>
                  <a:pt x="1105801" y="38100"/>
                </a:lnTo>
                <a:lnTo>
                  <a:pt x="1080401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34">
            <a:extLst>
              <a:ext uri="{FF2B5EF4-FFF2-40B4-BE49-F238E27FC236}">
                <a16:creationId xmlns:a16="http://schemas.microsoft.com/office/drawing/2014/main" id="{3ED557EE-373E-4506-8C75-18F200BC5965}"/>
              </a:ext>
            </a:extLst>
          </p:cNvPr>
          <p:cNvSpPr/>
          <p:nvPr/>
        </p:nvSpPr>
        <p:spPr>
          <a:xfrm>
            <a:off x="2524455" y="3914660"/>
            <a:ext cx="732790" cy="201295"/>
          </a:xfrm>
          <a:custGeom>
            <a:avLst/>
            <a:gdLst/>
            <a:ahLst/>
            <a:cxnLst/>
            <a:rect l="l" t="t" r="r" b="b"/>
            <a:pathLst>
              <a:path w="732789" h="201295">
                <a:moveTo>
                  <a:pt x="656539" y="124841"/>
                </a:moveTo>
                <a:lnTo>
                  <a:pt x="656539" y="201041"/>
                </a:lnTo>
                <a:lnTo>
                  <a:pt x="707339" y="175641"/>
                </a:lnTo>
                <a:lnTo>
                  <a:pt x="669239" y="175641"/>
                </a:lnTo>
                <a:lnTo>
                  <a:pt x="669239" y="150241"/>
                </a:lnTo>
                <a:lnTo>
                  <a:pt x="707339" y="150241"/>
                </a:lnTo>
                <a:lnTo>
                  <a:pt x="656539" y="124841"/>
                </a:lnTo>
                <a:close/>
              </a:path>
              <a:path w="732789" h="201295">
                <a:moveTo>
                  <a:pt x="0" y="12700"/>
                </a:moveTo>
                <a:lnTo>
                  <a:pt x="0" y="175641"/>
                </a:lnTo>
                <a:lnTo>
                  <a:pt x="656539" y="175641"/>
                </a:lnTo>
                <a:lnTo>
                  <a:pt x="656539" y="162941"/>
                </a:lnTo>
                <a:lnTo>
                  <a:pt x="25400" y="162941"/>
                </a:lnTo>
                <a:lnTo>
                  <a:pt x="12700" y="150241"/>
                </a:lnTo>
                <a:lnTo>
                  <a:pt x="25400" y="150241"/>
                </a:lnTo>
                <a:lnTo>
                  <a:pt x="25400" y="25400"/>
                </a:lnTo>
                <a:lnTo>
                  <a:pt x="10210" y="25400"/>
                </a:lnTo>
                <a:lnTo>
                  <a:pt x="10210" y="22910"/>
                </a:lnTo>
                <a:lnTo>
                  <a:pt x="0" y="12700"/>
                </a:lnTo>
                <a:close/>
              </a:path>
              <a:path w="732789" h="201295">
                <a:moveTo>
                  <a:pt x="707339" y="150241"/>
                </a:moveTo>
                <a:lnTo>
                  <a:pt x="669239" y="150241"/>
                </a:lnTo>
                <a:lnTo>
                  <a:pt x="669239" y="175641"/>
                </a:lnTo>
                <a:lnTo>
                  <a:pt x="707339" y="175641"/>
                </a:lnTo>
                <a:lnTo>
                  <a:pt x="732739" y="162941"/>
                </a:lnTo>
                <a:lnTo>
                  <a:pt x="707339" y="150241"/>
                </a:lnTo>
                <a:close/>
              </a:path>
              <a:path w="732789" h="201295">
                <a:moveTo>
                  <a:pt x="25400" y="150241"/>
                </a:moveTo>
                <a:lnTo>
                  <a:pt x="12700" y="150241"/>
                </a:lnTo>
                <a:lnTo>
                  <a:pt x="25400" y="162941"/>
                </a:lnTo>
                <a:lnTo>
                  <a:pt x="25400" y="150241"/>
                </a:lnTo>
                <a:close/>
              </a:path>
              <a:path w="732789" h="201295">
                <a:moveTo>
                  <a:pt x="656539" y="150241"/>
                </a:moveTo>
                <a:lnTo>
                  <a:pt x="25400" y="150241"/>
                </a:lnTo>
                <a:lnTo>
                  <a:pt x="25400" y="162941"/>
                </a:lnTo>
                <a:lnTo>
                  <a:pt x="656539" y="162941"/>
                </a:lnTo>
                <a:lnTo>
                  <a:pt x="656539" y="150241"/>
                </a:lnTo>
                <a:close/>
              </a:path>
              <a:path w="732789" h="201295">
                <a:moveTo>
                  <a:pt x="10210" y="22910"/>
                </a:moveTo>
                <a:lnTo>
                  <a:pt x="10210" y="25400"/>
                </a:lnTo>
                <a:lnTo>
                  <a:pt x="12700" y="25400"/>
                </a:lnTo>
                <a:lnTo>
                  <a:pt x="10210" y="22910"/>
                </a:lnTo>
                <a:close/>
              </a:path>
              <a:path w="732789" h="201295">
                <a:moveTo>
                  <a:pt x="25400" y="0"/>
                </a:moveTo>
                <a:lnTo>
                  <a:pt x="10210" y="0"/>
                </a:lnTo>
                <a:lnTo>
                  <a:pt x="10210" y="2291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F744307-E759-4B9F-A1E7-8ED70ACAAE5E}"/>
                  </a:ext>
                </a:extLst>
              </p:cNvPr>
              <p:cNvSpPr/>
              <p:nvPr/>
            </p:nvSpPr>
            <p:spPr>
              <a:xfrm>
                <a:off x="751611" y="3353060"/>
                <a:ext cx="2112822" cy="5868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SG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8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=[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F744307-E759-4B9F-A1E7-8ED70ACAA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11" y="3353060"/>
                <a:ext cx="2112822" cy="5868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92B6930-936F-43C0-A5E2-342BB8FF2267}"/>
                  </a:ext>
                </a:extLst>
              </p:cNvPr>
              <p:cNvSpPr/>
              <p:nvPr/>
            </p:nvSpPr>
            <p:spPr>
              <a:xfrm>
                <a:off x="4562213" y="5231482"/>
                <a:ext cx="3321935" cy="5868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SG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SG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SG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SG" sz="2800" i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8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SG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92B6930-936F-43C0-A5E2-342BB8FF2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213" y="5231482"/>
                <a:ext cx="3321935" cy="5868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0400" y="269748"/>
            <a:ext cx="32524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Empirical</a:t>
            </a:r>
            <a:r>
              <a:rPr spc="-85" dirty="0"/>
              <a:t> </a:t>
            </a:r>
            <a:r>
              <a:rPr spc="-335" dirty="0"/>
              <a:t>Loss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316170" y="1604645"/>
            <a:ext cx="996143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800" dirty="0"/>
              <a:t>The </a:t>
            </a:r>
            <a:r>
              <a:rPr lang="en-SG" sz="2800" b="1" dirty="0"/>
              <a:t>empirical loss </a:t>
            </a:r>
            <a:r>
              <a:rPr lang="en-SG" sz="2800" dirty="0"/>
              <a:t>measures the total loss over our entire dataset</a:t>
            </a:r>
            <a:endParaRPr sz="2800" dirty="0"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064408" y="479689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054767" y="479689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180988" y="5953857"/>
            <a:ext cx="22218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76070" algn="l"/>
              </a:tabLst>
            </a:pPr>
            <a:r>
              <a:rPr sz="2000" spc="-204" dirty="0">
                <a:latin typeface="Arial"/>
                <a:cs typeface="Arial"/>
              </a:rPr>
              <a:t>P</a:t>
            </a:r>
            <a:r>
              <a:rPr sz="2000" spc="-110" dirty="0">
                <a:latin typeface="Arial"/>
                <a:cs typeface="Arial"/>
              </a:rPr>
              <a:t>r</a:t>
            </a:r>
            <a:r>
              <a:rPr sz="2000" spc="-130" dirty="0">
                <a:latin typeface="Arial"/>
                <a:cs typeface="Arial"/>
              </a:rPr>
              <a:t>ed</a:t>
            </a:r>
            <a:r>
              <a:rPr sz="2000" spc="-60" dirty="0">
                <a:latin typeface="Arial"/>
                <a:cs typeface="Arial"/>
              </a:rPr>
              <a:t>i</a:t>
            </a:r>
            <a:r>
              <a:rPr sz="2000" spc="-170" dirty="0">
                <a:latin typeface="Arial"/>
                <a:cs typeface="Arial"/>
              </a:rPr>
              <a:t>c</a:t>
            </a:r>
            <a:r>
              <a:rPr sz="2000" spc="40" dirty="0">
                <a:latin typeface="Arial"/>
                <a:cs typeface="Arial"/>
              </a:rPr>
              <a:t>t</a:t>
            </a:r>
            <a:r>
              <a:rPr sz="2000" spc="-120" dirty="0">
                <a:latin typeface="Arial"/>
                <a:cs typeface="Arial"/>
              </a:rPr>
              <a:t>e</a:t>
            </a:r>
            <a:r>
              <a:rPr sz="2000" spc="-125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50" dirty="0">
                <a:latin typeface="Arial"/>
                <a:cs typeface="Arial"/>
              </a:rPr>
              <a:t>Ac</a:t>
            </a:r>
            <a:r>
              <a:rPr sz="2000" spc="-30" dirty="0">
                <a:latin typeface="Arial"/>
                <a:cs typeface="Arial"/>
              </a:rPr>
              <a:t>t</a:t>
            </a:r>
            <a:r>
              <a:rPr sz="2000" spc="-140" dirty="0">
                <a:latin typeface="Arial"/>
                <a:cs typeface="Arial"/>
              </a:rPr>
              <a:t>u</a:t>
            </a:r>
            <a:r>
              <a:rPr sz="2000" spc="-265" dirty="0">
                <a:latin typeface="Arial"/>
                <a:cs typeface="Arial"/>
              </a:rPr>
              <a:t>a</a:t>
            </a:r>
            <a:r>
              <a:rPr sz="2000" spc="-70" dirty="0">
                <a:latin typeface="Arial"/>
                <a:cs typeface="Arial"/>
              </a:rPr>
              <a:t>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75358" y="5355844"/>
            <a:ext cx="137724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Arial"/>
                <a:cs typeface="Arial"/>
              </a:rPr>
              <a:t>Also </a:t>
            </a:r>
            <a:r>
              <a:rPr sz="1600" spc="-80" dirty="0">
                <a:latin typeface="Arial"/>
                <a:cs typeface="Arial"/>
              </a:rPr>
              <a:t>known</a:t>
            </a:r>
            <a:r>
              <a:rPr lang="en-SG" sz="1600" spc="-80" dirty="0">
                <a:latin typeface="Arial"/>
                <a:cs typeface="Arial"/>
              </a:rPr>
              <a:t> as: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75358" y="5596635"/>
            <a:ext cx="1780539" cy="76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</a:tabLst>
            </a:pPr>
            <a:r>
              <a:rPr sz="1600" spc="-70" dirty="0">
                <a:latin typeface="Arial"/>
                <a:cs typeface="Arial"/>
              </a:rPr>
              <a:t>Objective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function</a:t>
            </a:r>
            <a:endParaRPr sz="160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70"/>
              </a:spcBef>
              <a:buChar char="•"/>
              <a:tabLst>
                <a:tab pos="297815" algn="l"/>
                <a:tab pos="298450" algn="l"/>
              </a:tabLst>
            </a:pPr>
            <a:r>
              <a:rPr sz="1600" spc="-80" dirty="0">
                <a:latin typeface="Arial"/>
                <a:cs typeface="Arial"/>
              </a:rPr>
              <a:t>Cost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function</a:t>
            </a:r>
            <a:endParaRPr sz="160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lang="en-SG" sz="1600" spc="-105" dirty="0">
                <a:latin typeface="Arial"/>
                <a:cs typeface="Arial"/>
              </a:rPr>
              <a:t>Empirical Risk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905901" y="5159247"/>
            <a:ext cx="1173302" cy="336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74B3D042-591C-42BB-A1DF-8ACBEB9AFC3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41</a:t>
            </a:fld>
            <a:endParaRPr lang="en-SG" dirty="0"/>
          </a:p>
        </p:txBody>
      </p:sp>
      <p:sp>
        <p:nvSpPr>
          <p:cNvPr id="53" name="object 3">
            <a:extLst>
              <a:ext uri="{FF2B5EF4-FFF2-40B4-BE49-F238E27FC236}">
                <a16:creationId xmlns:a16="http://schemas.microsoft.com/office/drawing/2014/main" id="{FC809157-A0B1-437F-B6BC-17F79E52D727}"/>
              </a:ext>
            </a:extLst>
          </p:cNvPr>
          <p:cNvSpPr/>
          <p:nvPr/>
        </p:nvSpPr>
        <p:spPr>
          <a:xfrm>
            <a:off x="3892803" y="3620935"/>
            <a:ext cx="1777364" cy="475615"/>
          </a:xfrm>
          <a:custGeom>
            <a:avLst/>
            <a:gdLst/>
            <a:ahLst/>
            <a:cxnLst/>
            <a:rect l="l" t="t" r="r" b="b"/>
            <a:pathLst>
              <a:path w="1777364" h="475614">
                <a:moveTo>
                  <a:pt x="1661617" y="37032"/>
                </a:moveTo>
                <a:lnTo>
                  <a:pt x="0" y="438150"/>
                </a:lnTo>
                <a:lnTo>
                  <a:pt x="8940" y="475183"/>
                </a:lnTo>
                <a:lnTo>
                  <a:pt x="1670557" y="74065"/>
                </a:lnTo>
                <a:lnTo>
                  <a:pt x="1661617" y="37032"/>
                </a:lnTo>
                <a:close/>
              </a:path>
              <a:path w="1777364" h="475614">
                <a:moveTo>
                  <a:pt x="1772650" y="32562"/>
                </a:moveTo>
                <a:lnTo>
                  <a:pt x="1680133" y="32562"/>
                </a:lnTo>
                <a:lnTo>
                  <a:pt x="1689074" y="69595"/>
                </a:lnTo>
                <a:lnTo>
                  <a:pt x="1670557" y="74065"/>
                </a:lnTo>
                <a:lnTo>
                  <a:pt x="1679498" y="111099"/>
                </a:lnTo>
                <a:lnTo>
                  <a:pt x="1772650" y="32562"/>
                </a:lnTo>
                <a:close/>
              </a:path>
              <a:path w="1777364" h="475614">
                <a:moveTo>
                  <a:pt x="1680133" y="32562"/>
                </a:moveTo>
                <a:lnTo>
                  <a:pt x="1661617" y="37032"/>
                </a:lnTo>
                <a:lnTo>
                  <a:pt x="1670557" y="74065"/>
                </a:lnTo>
                <a:lnTo>
                  <a:pt x="1689074" y="69595"/>
                </a:lnTo>
                <a:lnTo>
                  <a:pt x="1680133" y="32562"/>
                </a:lnTo>
                <a:close/>
              </a:path>
              <a:path w="1777364" h="475614">
                <a:moveTo>
                  <a:pt x="1652676" y="0"/>
                </a:moveTo>
                <a:lnTo>
                  <a:pt x="1661617" y="37032"/>
                </a:lnTo>
                <a:lnTo>
                  <a:pt x="1680133" y="32562"/>
                </a:lnTo>
                <a:lnTo>
                  <a:pt x="1772650" y="32562"/>
                </a:lnTo>
                <a:lnTo>
                  <a:pt x="1777199" y="28727"/>
                </a:lnTo>
                <a:lnTo>
                  <a:pt x="165267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">
            <a:extLst>
              <a:ext uri="{FF2B5EF4-FFF2-40B4-BE49-F238E27FC236}">
                <a16:creationId xmlns:a16="http://schemas.microsoft.com/office/drawing/2014/main" id="{D0D84C2C-2D58-4563-8899-6EBAA408B54F}"/>
              </a:ext>
            </a:extLst>
          </p:cNvPr>
          <p:cNvSpPr/>
          <p:nvPr/>
        </p:nvSpPr>
        <p:spPr>
          <a:xfrm>
            <a:off x="3892702" y="3193288"/>
            <a:ext cx="1777364" cy="484505"/>
          </a:xfrm>
          <a:custGeom>
            <a:avLst/>
            <a:gdLst/>
            <a:ahLst/>
            <a:cxnLst/>
            <a:rect l="l" t="t" r="r" b="b"/>
            <a:pathLst>
              <a:path w="1777364" h="484504">
                <a:moveTo>
                  <a:pt x="1661765" y="447462"/>
                </a:moveTo>
                <a:lnTo>
                  <a:pt x="1652625" y="484454"/>
                </a:lnTo>
                <a:lnTo>
                  <a:pt x="1777301" y="456374"/>
                </a:lnTo>
                <a:lnTo>
                  <a:pt x="1772205" y="452031"/>
                </a:lnTo>
                <a:lnTo>
                  <a:pt x="1680260" y="452031"/>
                </a:lnTo>
                <a:lnTo>
                  <a:pt x="1661765" y="447462"/>
                </a:lnTo>
                <a:close/>
              </a:path>
              <a:path w="1777364" h="484504">
                <a:moveTo>
                  <a:pt x="1670905" y="410469"/>
                </a:moveTo>
                <a:lnTo>
                  <a:pt x="1661765" y="447462"/>
                </a:lnTo>
                <a:lnTo>
                  <a:pt x="1680260" y="452031"/>
                </a:lnTo>
                <a:lnTo>
                  <a:pt x="1689392" y="415036"/>
                </a:lnTo>
                <a:lnTo>
                  <a:pt x="1670905" y="410469"/>
                </a:lnTo>
                <a:close/>
              </a:path>
              <a:path w="1777364" h="484504">
                <a:moveTo>
                  <a:pt x="1680044" y="373481"/>
                </a:moveTo>
                <a:lnTo>
                  <a:pt x="1670905" y="410469"/>
                </a:lnTo>
                <a:lnTo>
                  <a:pt x="1689392" y="415036"/>
                </a:lnTo>
                <a:lnTo>
                  <a:pt x="1680260" y="452031"/>
                </a:lnTo>
                <a:lnTo>
                  <a:pt x="1772205" y="452031"/>
                </a:lnTo>
                <a:lnTo>
                  <a:pt x="1680044" y="373481"/>
                </a:lnTo>
                <a:close/>
              </a:path>
              <a:path w="1777364" h="484504">
                <a:moveTo>
                  <a:pt x="9144" y="0"/>
                </a:moveTo>
                <a:lnTo>
                  <a:pt x="0" y="36982"/>
                </a:lnTo>
                <a:lnTo>
                  <a:pt x="1661765" y="447462"/>
                </a:lnTo>
                <a:lnTo>
                  <a:pt x="1670905" y="410469"/>
                </a:lnTo>
                <a:lnTo>
                  <a:pt x="914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">
            <a:extLst>
              <a:ext uri="{FF2B5EF4-FFF2-40B4-BE49-F238E27FC236}">
                <a16:creationId xmlns:a16="http://schemas.microsoft.com/office/drawing/2014/main" id="{1FE9FFD9-B11E-4D99-A5CC-75630FE14995}"/>
              </a:ext>
            </a:extLst>
          </p:cNvPr>
          <p:cNvSpPr/>
          <p:nvPr/>
        </p:nvSpPr>
        <p:spPr>
          <a:xfrm>
            <a:off x="3257194" y="375756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bject 6">
                <a:extLst>
                  <a:ext uri="{FF2B5EF4-FFF2-40B4-BE49-F238E27FC236}">
                    <a16:creationId xmlns:a16="http://schemas.microsoft.com/office/drawing/2014/main" id="{A6EFC413-9811-4320-A722-8612D97B7DF0}"/>
                  </a:ext>
                </a:extLst>
              </p:cNvPr>
              <p:cNvSpPr txBox="1"/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6" name="object 6">
                <a:extLst>
                  <a:ext uri="{FF2B5EF4-FFF2-40B4-BE49-F238E27FC236}">
                    <a16:creationId xmlns:a16="http://schemas.microsoft.com/office/drawing/2014/main" id="{A6EFC413-9811-4320-A722-8612D97B7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  <a:blipFill>
                <a:blip r:embed="rId3"/>
                <a:stretch>
                  <a:fillRect l="-15909" r="-11364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bject 7">
            <a:extLst>
              <a:ext uri="{FF2B5EF4-FFF2-40B4-BE49-F238E27FC236}">
                <a16:creationId xmlns:a16="http://schemas.microsoft.com/office/drawing/2014/main" id="{39E6D0F0-05F6-4285-9FC6-4EC03DFB3BF1}"/>
              </a:ext>
            </a:extLst>
          </p:cNvPr>
          <p:cNvSpPr/>
          <p:nvPr/>
        </p:nvSpPr>
        <p:spPr>
          <a:xfrm>
            <a:off x="3257194" y="289173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bject 8">
                <a:extLst>
                  <a:ext uri="{FF2B5EF4-FFF2-40B4-BE49-F238E27FC236}">
                    <a16:creationId xmlns:a16="http://schemas.microsoft.com/office/drawing/2014/main" id="{10352F9D-65AE-46E5-B3A2-C2594DCA1727}"/>
                  </a:ext>
                </a:extLst>
              </p:cNvPr>
              <p:cNvSpPr txBox="1"/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8" name="object 8">
                <a:extLst>
                  <a:ext uri="{FF2B5EF4-FFF2-40B4-BE49-F238E27FC236}">
                    <a16:creationId xmlns:a16="http://schemas.microsoft.com/office/drawing/2014/main" id="{10352F9D-65AE-46E5-B3A2-C2594DCA1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  <a:blipFill>
                <a:blip r:embed="rId4"/>
                <a:stretch>
                  <a:fillRect l="-16279" r="-9302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bject 9">
            <a:extLst>
              <a:ext uri="{FF2B5EF4-FFF2-40B4-BE49-F238E27FC236}">
                <a16:creationId xmlns:a16="http://schemas.microsoft.com/office/drawing/2014/main" id="{1336AC5C-A626-4522-A81B-9891078FE3E8}"/>
              </a:ext>
            </a:extLst>
          </p:cNvPr>
          <p:cNvSpPr/>
          <p:nvPr/>
        </p:nvSpPr>
        <p:spPr>
          <a:xfrm>
            <a:off x="5670003" y="418894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bject 10">
                <a:extLst>
                  <a:ext uri="{FF2B5EF4-FFF2-40B4-BE49-F238E27FC236}">
                    <a16:creationId xmlns:a16="http://schemas.microsoft.com/office/drawing/2014/main" id="{AFB9D03C-EF8E-44A0-B6C2-15CC75351085}"/>
                  </a:ext>
                </a:extLst>
              </p:cNvPr>
              <p:cNvSpPr txBox="1"/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60" name="object 10">
                <a:extLst>
                  <a:ext uri="{FF2B5EF4-FFF2-40B4-BE49-F238E27FC236}">
                    <a16:creationId xmlns:a16="http://schemas.microsoft.com/office/drawing/2014/main" id="{AFB9D03C-EF8E-44A0-B6C2-15CC75351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  <a:blipFill>
                <a:blip r:embed="rId5"/>
                <a:stretch>
                  <a:fillRect l="-31707" r="-85366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bject 11">
            <a:extLst>
              <a:ext uri="{FF2B5EF4-FFF2-40B4-BE49-F238E27FC236}">
                <a16:creationId xmlns:a16="http://schemas.microsoft.com/office/drawing/2014/main" id="{DA96433A-1C14-4F90-8A69-C10B32A433FF}"/>
              </a:ext>
            </a:extLst>
          </p:cNvPr>
          <p:cNvSpPr/>
          <p:nvPr/>
        </p:nvSpPr>
        <p:spPr>
          <a:xfrm>
            <a:off x="5670003" y="332962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bject 12">
                <a:extLst>
                  <a:ext uri="{FF2B5EF4-FFF2-40B4-BE49-F238E27FC236}">
                    <a16:creationId xmlns:a16="http://schemas.microsoft.com/office/drawing/2014/main" id="{2E0D711E-F9C5-4BDB-A9F6-073849C9ECC1}"/>
                  </a:ext>
                </a:extLst>
              </p:cNvPr>
              <p:cNvSpPr txBox="1"/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62" name="object 12">
                <a:extLst>
                  <a:ext uri="{FF2B5EF4-FFF2-40B4-BE49-F238E27FC236}">
                    <a16:creationId xmlns:a16="http://schemas.microsoft.com/office/drawing/2014/main" id="{2E0D711E-F9C5-4BDB-A9F6-073849C9E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  <a:blipFill>
                <a:blip r:embed="rId6"/>
                <a:stretch>
                  <a:fillRect l="-31707" r="-85366" b="-222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bject 13">
            <a:extLst>
              <a:ext uri="{FF2B5EF4-FFF2-40B4-BE49-F238E27FC236}">
                <a16:creationId xmlns:a16="http://schemas.microsoft.com/office/drawing/2014/main" id="{411CD260-7C12-4B2F-9710-78B89F66D893}"/>
              </a:ext>
            </a:extLst>
          </p:cNvPr>
          <p:cNvSpPr/>
          <p:nvPr/>
        </p:nvSpPr>
        <p:spPr>
          <a:xfrm>
            <a:off x="3886022" y="3196399"/>
            <a:ext cx="1784350" cy="1313180"/>
          </a:xfrm>
          <a:custGeom>
            <a:avLst/>
            <a:gdLst/>
            <a:ahLst/>
            <a:cxnLst/>
            <a:rect l="l" t="t" r="r" b="b"/>
            <a:pathLst>
              <a:path w="1784350" h="1313179">
                <a:moveTo>
                  <a:pt x="1680487" y="1260455"/>
                </a:moveTo>
                <a:lnTo>
                  <a:pt x="1657985" y="1291208"/>
                </a:lnTo>
                <a:lnTo>
                  <a:pt x="1783981" y="1312583"/>
                </a:lnTo>
                <a:lnTo>
                  <a:pt x="1762935" y="1271701"/>
                </a:lnTo>
                <a:lnTo>
                  <a:pt x="1695856" y="1271701"/>
                </a:lnTo>
                <a:lnTo>
                  <a:pt x="1680487" y="1260455"/>
                </a:lnTo>
                <a:close/>
              </a:path>
              <a:path w="1784350" h="1313179">
                <a:moveTo>
                  <a:pt x="1702986" y="1229705"/>
                </a:moveTo>
                <a:lnTo>
                  <a:pt x="1680487" y="1260455"/>
                </a:lnTo>
                <a:lnTo>
                  <a:pt x="1695856" y="1271701"/>
                </a:lnTo>
                <a:lnTo>
                  <a:pt x="1718360" y="1240955"/>
                </a:lnTo>
                <a:lnTo>
                  <a:pt x="1702986" y="1229705"/>
                </a:lnTo>
                <a:close/>
              </a:path>
              <a:path w="1784350" h="1313179">
                <a:moveTo>
                  <a:pt x="1725485" y="1198956"/>
                </a:moveTo>
                <a:lnTo>
                  <a:pt x="1702986" y="1229705"/>
                </a:lnTo>
                <a:lnTo>
                  <a:pt x="1718360" y="1240955"/>
                </a:lnTo>
                <a:lnTo>
                  <a:pt x="1695856" y="1271701"/>
                </a:lnTo>
                <a:lnTo>
                  <a:pt x="1762935" y="1271701"/>
                </a:lnTo>
                <a:lnTo>
                  <a:pt x="1725485" y="1198956"/>
                </a:lnTo>
                <a:close/>
              </a:path>
              <a:path w="1784350" h="1313179">
                <a:moveTo>
                  <a:pt x="22504" y="0"/>
                </a:moveTo>
                <a:lnTo>
                  <a:pt x="0" y="30759"/>
                </a:lnTo>
                <a:lnTo>
                  <a:pt x="1680487" y="1260455"/>
                </a:lnTo>
                <a:lnTo>
                  <a:pt x="1702986" y="1229705"/>
                </a:lnTo>
                <a:lnTo>
                  <a:pt x="2250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4">
            <a:extLst>
              <a:ext uri="{FF2B5EF4-FFF2-40B4-BE49-F238E27FC236}">
                <a16:creationId xmlns:a16="http://schemas.microsoft.com/office/drawing/2014/main" id="{C6CC1F36-01CF-46B9-A2B4-5CE95B77F260}"/>
              </a:ext>
            </a:extLst>
          </p:cNvPr>
          <p:cNvSpPr/>
          <p:nvPr/>
        </p:nvSpPr>
        <p:spPr>
          <a:xfrm>
            <a:off x="3892765" y="4059097"/>
            <a:ext cx="1777364" cy="478790"/>
          </a:xfrm>
          <a:custGeom>
            <a:avLst/>
            <a:gdLst/>
            <a:ahLst/>
            <a:cxnLst/>
            <a:rect l="l" t="t" r="r" b="b"/>
            <a:pathLst>
              <a:path w="1777364" h="478789">
                <a:moveTo>
                  <a:pt x="1661671" y="441366"/>
                </a:moveTo>
                <a:lnTo>
                  <a:pt x="1652663" y="478383"/>
                </a:lnTo>
                <a:lnTo>
                  <a:pt x="1777238" y="449884"/>
                </a:lnTo>
                <a:lnTo>
                  <a:pt x="1772496" y="445871"/>
                </a:lnTo>
                <a:lnTo>
                  <a:pt x="1680184" y="445871"/>
                </a:lnTo>
                <a:lnTo>
                  <a:pt x="1661671" y="441366"/>
                </a:lnTo>
                <a:close/>
              </a:path>
              <a:path w="1777364" h="478789">
                <a:moveTo>
                  <a:pt x="1670679" y="404347"/>
                </a:moveTo>
                <a:lnTo>
                  <a:pt x="1661671" y="441366"/>
                </a:lnTo>
                <a:lnTo>
                  <a:pt x="1680184" y="445871"/>
                </a:lnTo>
                <a:lnTo>
                  <a:pt x="1689188" y="408851"/>
                </a:lnTo>
                <a:lnTo>
                  <a:pt x="1670679" y="404347"/>
                </a:lnTo>
                <a:close/>
              </a:path>
              <a:path w="1777364" h="478789">
                <a:moveTo>
                  <a:pt x="1679689" y="367322"/>
                </a:moveTo>
                <a:lnTo>
                  <a:pt x="1670679" y="404347"/>
                </a:lnTo>
                <a:lnTo>
                  <a:pt x="1689188" y="408851"/>
                </a:lnTo>
                <a:lnTo>
                  <a:pt x="1680184" y="445871"/>
                </a:lnTo>
                <a:lnTo>
                  <a:pt x="1772496" y="445871"/>
                </a:lnTo>
                <a:lnTo>
                  <a:pt x="1679689" y="367322"/>
                </a:lnTo>
                <a:close/>
              </a:path>
              <a:path w="1777364" h="478789">
                <a:moveTo>
                  <a:pt x="9016" y="0"/>
                </a:moveTo>
                <a:lnTo>
                  <a:pt x="0" y="37020"/>
                </a:lnTo>
                <a:lnTo>
                  <a:pt x="1661671" y="441366"/>
                </a:lnTo>
                <a:lnTo>
                  <a:pt x="1670679" y="404347"/>
                </a:lnTo>
                <a:lnTo>
                  <a:pt x="901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5">
            <a:extLst>
              <a:ext uri="{FF2B5EF4-FFF2-40B4-BE49-F238E27FC236}">
                <a16:creationId xmlns:a16="http://schemas.microsoft.com/office/drawing/2014/main" id="{D16AD4E0-A884-4BE1-BE63-2408796CA2E9}"/>
              </a:ext>
            </a:extLst>
          </p:cNvPr>
          <p:cNvSpPr/>
          <p:nvPr/>
        </p:nvSpPr>
        <p:spPr>
          <a:xfrm>
            <a:off x="8082813" y="332790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bject 16">
                <a:extLst>
                  <a:ext uri="{FF2B5EF4-FFF2-40B4-BE49-F238E27FC236}">
                    <a16:creationId xmlns:a16="http://schemas.microsoft.com/office/drawing/2014/main" id="{049E879D-8BB8-4734-BB27-E9ACC0F8792C}"/>
                  </a:ext>
                </a:extLst>
              </p:cNvPr>
              <p:cNvSpPr txBox="1"/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66" name="object 16">
                <a:extLst>
                  <a:ext uri="{FF2B5EF4-FFF2-40B4-BE49-F238E27FC236}">
                    <a16:creationId xmlns:a16="http://schemas.microsoft.com/office/drawing/2014/main" id="{049E879D-8BB8-4734-BB27-E9ACC0F87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  <a:blipFill>
                <a:blip r:embed="rId7"/>
                <a:stretch>
                  <a:fillRect l="-9091" t="-17021" r="-68182" b="-2766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bject 17">
            <a:extLst>
              <a:ext uri="{FF2B5EF4-FFF2-40B4-BE49-F238E27FC236}">
                <a16:creationId xmlns:a16="http://schemas.microsoft.com/office/drawing/2014/main" id="{DBC08B5B-82B1-41EC-9879-8D2790CCAF2B}"/>
              </a:ext>
            </a:extLst>
          </p:cNvPr>
          <p:cNvSpPr/>
          <p:nvPr/>
        </p:nvSpPr>
        <p:spPr>
          <a:xfrm>
            <a:off x="5670003" y="246208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bject 18">
                <a:extLst>
                  <a:ext uri="{FF2B5EF4-FFF2-40B4-BE49-F238E27FC236}">
                    <a16:creationId xmlns:a16="http://schemas.microsoft.com/office/drawing/2014/main" id="{CBE48B43-CB47-4496-B91C-A2A819050A9D}"/>
                  </a:ext>
                </a:extLst>
              </p:cNvPr>
              <p:cNvSpPr txBox="1"/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68" name="object 18">
                <a:extLst>
                  <a:ext uri="{FF2B5EF4-FFF2-40B4-BE49-F238E27FC236}">
                    <a16:creationId xmlns:a16="http://schemas.microsoft.com/office/drawing/2014/main" id="{CBE48B43-CB47-4496-B91C-A2A819050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  <a:blipFill>
                <a:blip r:embed="rId8"/>
                <a:stretch>
                  <a:fillRect l="-32500" r="-90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bject 19">
            <a:extLst>
              <a:ext uri="{FF2B5EF4-FFF2-40B4-BE49-F238E27FC236}">
                <a16:creationId xmlns:a16="http://schemas.microsoft.com/office/drawing/2014/main" id="{D1CACC98-8BEB-405C-AC33-9C3E9F2955BF}"/>
              </a:ext>
            </a:extLst>
          </p:cNvPr>
          <p:cNvSpPr/>
          <p:nvPr/>
        </p:nvSpPr>
        <p:spPr>
          <a:xfrm>
            <a:off x="3892791" y="2753499"/>
            <a:ext cx="1777364" cy="476884"/>
          </a:xfrm>
          <a:custGeom>
            <a:avLst/>
            <a:gdLst/>
            <a:ahLst/>
            <a:cxnLst/>
            <a:rect l="l" t="t" r="r" b="b"/>
            <a:pathLst>
              <a:path w="1777364" h="476885">
                <a:moveTo>
                  <a:pt x="1661640" y="37038"/>
                </a:moveTo>
                <a:lnTo>
                  <a:pt x="0" y="439762"/>
                </a:lnTo>
                <a:lnTo>
                  <a:pt x="8966" y="476796"/>
                </a:lnTo>
                <a:lnTo>
                  <a:pt x="1670612" y="74057"/>
                </a:lnTo>
                <a:lnTo>
                  <a:pt x="1661640" y="37038"/>
                </a:lnTo>
                <a:close/>
              </a:path>
              <a:path w="1777364" h="476885">
                <a:moveTo>
                  <a:pt x="1772566" y="32550"/>
                </a:moveTo>
                <a:lnTo>
                  <a:pt x="1680159" y="32550"/>
                </a:lnTo>
                <a:lnTo>
                  <a:pt x="1689125" y="69570"/>
                </a:lnTo>
                <a:lnTo>
                  <a:pt x="1670612" y="74057"/>
                </a:lnTo>
                <a:lnTo>
                  <a:pt x="1679587" y="111086"/>
                </a:lnTo>
                <a:lnTo>
                  <a:pt x="1772566" y="32550"/>
                </a:lnTo>
                <a:close/>
              </a:path>
              <a:path w="1777364" h="476885">
                <a:moveTo>
                  <a:pt x="1680159" y="32550"/>
                </a:moveTo>
                <a:lnTo>
                  <a:pt x="1661640" y="37038"/>
                </a:lnTo>
                <a:lnTo>
                  <a:pt x="1670612" y="74057"/>
                </a:lnTo>
                <a:lnTo>
                  <a:pt x="1689125" y="69570"/>
                </a:lnTo>
                <a:lnTo>
                  <a:pt x="1680159" y="32550"/>
                </a:lnTo>
                <a:close/>
              </a:path>
              <a:path w="1777364" h="476885">
                <a:moveTo>
                  <a:pt x="1652663" y="0"/>
                </a:moveTo>
                <a:lnTo>
                  <a:pt x="1661640" y="37038"/>
                </a:lnTo>
                <a:lnTo>
                  <a:pt x="1680159" y="32550"/>
                </a:lnTo>
                <a:lnTo>
                  <a:pt x="1772566" y="32550"/>
                </a:lnTo>
                <a:lnTo>
                  <a:pt x="1777212" y="28625"/>
                </a:lnTo>
                <a:lnTo>
                  <a:pt x="165266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0">
            <a:extLst>
              <a:ext uri="{FF2B5EF4-FFF2-40B4-BE49-F238E27FC236}">
                <a16:creationId xmlns:a16="http://schemas.microsoft.com/office/drawing/2014/main" id="{40A6DC86-C935-4EED-AC7C-146384820132}"/>
              </a:ext>
            </a:extLst>
          </p:cNvPr>
          <p:cNvSpPr/>
          <p:nvPr/>
        </p:nvSpPr>
        <p:spPr>
          <a:xfrm>
            <a:off x="3886034" y="2782125"/>
            <a:ext cx="1784350" cy="1311275"/>
          </a:xfrm>
          <a:custGeom>
            <a:avLst/>
            <a:gdLst/>
            <a:ahLst/>
            <a:cxnLst/>
            <a:rect l="l" t="t" r="r" b="b"/>
            <a:pathLst>
              <a:path w="1784350" h="1311275">
                <a:moveTo>
                  <a:pt x="1680442" y="52063"/>
                </a:moveTo>
                <a:lnTo>
                  <a:pt x="0" y="1280096"/>
                </a:lnTo>
                <a:lnTo>
                  <a:pt x="22478" y="1310855"/>
                </a:lnTo>
                <a:lnTo>
                  <a:pt x="1702921" y="82822"/>
                </a:lnTo>
                <a:lnTo>
                  <a:pt x="1680442" y="52063"/>
                </a:lnTo>
                <a:close/>
              </a:path>
              <a:path w="1784350" h="1311275">
                <a:moveTo>
                  <a:pt x="1762918" y="40817"/>
                </a:moveTo>
                <a:lnTo>
                  <a:pt x="1695830" y="40817"/>
                </a:lnTo>
                <a:lnTo>
                  <a:pt x="1718309" y="71577"/>
                </a:lnTo>
                <a:lnTo>
                  <a:pt x="1702921" y="82822"/>
                </a:lnTo>
                <a:lnTo>
                  <a:pt x="1725396" y="113576"/>
                </a:lnTo>
                <a:lnTo>
                  <a:pt x="1762918" y="40817"/>
                </a:lnTo>
                <a:close/>
              </a:path>
              <a:path w="1784350" h="1311275">
                <a:moveTo>
                  <a:pt x="1695830" y="40817"/>
                </a:moveTo>
                <a:lnTo>
                  <a:pt x="1680442" y="52063"/>
                </a:lnTo>
                <a:lnTo>
                  <a:pt x="1702921" y="82822"/>
                </a:lnTo>
                <a:lnTo>
                  <a:pt x="1718309" y="71577"/>
                </a:lnTo>
                <a:lnTo>
                  <a:pt x="1695830" y="40817"/>
                </a:lnTo>
                <a:close/>
              </a:path>
              <a:path w="1784350" h="1311275">
                <a:moveTo>
                  <a:pt x="1783968" y="0"/>
                </a:moveTo>
                <a:lnTo>
                  <a:pt x="1657959" y="21297"/>
                </a:lnTo>
                <a:lnTo>
                  <a:pt x="1680442" y="52063"/>
                </a:lnTo>
                <a:lnTo>
                  <a:pt x="1695830" y="40817"/>
                </a:lnTo>
                <a:lnTo>
                  <a:pt x="1762918" y="40817"/>
                </a:lnTo>
                <a:lnTo>
                  <a:pt x="1783968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21">
            <a:extLst>
              <a:ext uri="{FF2B5EF4-FFF2-40B4-BE49-F238E27FC236}">
                <a16:creationId xmlns:a16="http://schemas.microsoft.com/office/drawing/2014/main" id="{508F6494-29A0-4200-A558-C6AF0F03D299}"/>
              </a:ext>
            </a:extLst>
          </p:cNvPr>
          <p:cNvSpPr/>
          <p:nvPr/>
        </p:nvSpPr>
        <p:spPr>
          <a:xfrm>
            <a:off x="6301714" y="2765005"/>
            <a:ext cx="1781175" cy="884555"/>
          </a:xfrm>
          <a:custGeom>
            <a:avLst/>
            <a:gdLst/>
            <a:ahLst/>
            <a:cxnLst/>
            <a:rect l="l" t="t" r="r" b="b"/>
            <a:pathLst>
              <a:path w="1781175" h="884554">
                <a:moveTo>
                  <a:pt x="1670031" y="849895"/>
                </a:moveTo>
                <a:lnTo>
                  <a:pt x="1653311" y="884135"/>
                </a:lnTo>
                <a:lnTo>
                  <a:pt x="1781098" y="882942"/>
                </a:lnTo>
                <a:lnTo>
                  <a:pt x="1762216" y="858253"/>
                </a:lnTo>
                <a:lnTo>
                  <a:pt x="1687144" y="858253"/>
                </a:lnTo>
                <a:lnTo>
                  <a:pt x="1670031" y="849895"/>
                </a:lnTo>
                <a:close/>
              </a:path>
              <a:path w="1781175" h="884554">
                <a:moveTo>
                  <a:pt x="1686747" y="815663"/>
                </a:moveTo>
                <a:lnTo>
                  <a:pt x="1670031" y="849895"/>
                </a:lnTo>
                <a:lnTo>
                  <a:pt x="1687144" y="858253"/>
                </a:lnTo>
                <a:lnTo>
                  <a:pt x="1703870" y="824026"/>
                </a:lnTo>
                <a:lnTo>
                  <a:pt x="1686747" y="815663"/>
                </a:lnTo>
                <a:close/>
              </a:path>
              <a:path w="1781175" h="884554">
                <a:moveTo>
                  <a:pt x="1703463" y="781431"/>
                </a:moveTo>
                <a:lnTo>
                  <a:pt x="1686747" y="815663"/>
                </a:lnTo>
                <a:lnTo>
                  <a:pt x="1703870" y="824026"/>
                </a:lnTo>
                <a:lnTo>
                  <a:pt x="1687144" y="858253"/>
                </a:lnTo>
                <a:lnTo>
                  <a:pt x="1762216" y="858253"/>
                </a:lnTo>
                <a:lnTo>
                  <a:pt x="1703463" y="781431"/>
                </a:lnTo>
                <a:close/>
              </a:path>
              <a:path w="1781175" h="884554">
                <a:moveTo>
                  <a:pt x="16725" y="0"/>
                </a:moveTo>
                <a:lnTo>
                  <a:pt x="0" y="34239"/>
                </a:lnTo>
                <a:lnTo>
                  <a:pt x="1670031" y="849895"/>
                </a:lnTo>
                <a:lnTo>
                  <a:pt x="1686747" y="815663"/>
                </a:lnTo>
                <a:lnTo>
                  <a:pt x="1672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22">
            <a:extLst>
              <a:ext uri="{FF2B5EF4-FFF2-40B4-BE49-F238E27FC236}">
                <a16:creationId xmlns:a16="http://schemas.microsoft.com/office/drawing/2014/main" id="{E7DCCF7C-5113-44B7-B007-397AC8D161E4}"/>
              </a:ext>
            </a:extLst>
          </p:cNvPr>
          <p:cNvSpPr/>
          <p:nvPr/>
        </p:nvSpPr>
        <p:spPr>
          <a:xfrm>
            <a:off x="6301752" y="3646474"/>
            <a:ext cx="1781175" cy="880110"/>
          </a:xfrm>
          <a:custGeom>
            <a:avLst/>
            <a:gdLst/>
            <a:ahLst/>
            <a:cxnLst/>
            <a:rect l="l" t="t" r="r" b="b"/>
            <a:pathLst>
              <a:path w="1781175" h="880110">
                <a:moveTo>
                  <a:pt x="1669917" y="34270"/>
                </a:moveTo>
                <a:lnTo>
                  <a:pt x="0" y="845375"/>
                </a:lnTo>
                <a:lnTo>
                  <a:pt x="16649" y="879640"/>
                </a:lnTo>
                <a:lnTo>
                  <a:pt x="1686562" y="68543"/>
                </a:lnTo>
                <a:lnTo>
                  <a:pt x="1669917" y="34270"/>
                </a:lnTo>
                <a:close/>
              </a:path>
              <a:path w="1781175" h="880110">
                <a:moveTo>
                  <a:pt x="1762261" y="25946"/>
                </a:moveTo>
                <a:lnTo>
                  <a:pt x="1687055" y="25946"/>
                </a:lnTo>
                <a:lnTo>
                  <a:pt x="1703692" y="60223"/>
                </a:lnTo>
                <a:lnTo>
                  <a:pt x="1686562" y="68543"/>
                </a:lnTo>
                <a:lnTo>
                  <a:pt x="1703209" y="102819"/>
                </a:lnTo>
                <a:lnTo>
                  <a:pt x="1762261" y="25946"/>
                </a:lnTo>
                <a:close/>
              </a:path>
              <a:path w="1781175" h="880110">
                <a:moveTo>
                  <a:pt x="1687055" y="25946"/>
                </a:moveTo>
                <a:lnTo>
                  <a:pt x="1669917" y="34270"/>
                </a:lnTo>
                <a:lnTo>
                  <a:pt x="1686562" y="68543"/>
                </a:lnTo>
                <a:lnTo>
                  <a:pt x="1703692" y="60223"/>
                </a:lnTo>
                <a:lnTo>
                  <a:pt x="1687055" y="25946"/>
                </a:lnTo>
                <a:close/>
              </a:path>
              <a:path w="1781175" h="880110">
                <a:moveTo>
                  <a:pt x="1653273" y="0"/>
                </a:moveTo>
                <a:lnTo>
                  <a:pt x="1669917" y="34270"/>
                </a:lnTo>
                <a:lnTo>
                  <a:pt x="1687055" y="25946"/>
                </a:lnTo>
                <a:lnTo>
                  <a:pt x="1762261" y="25946"/>
                </a:lnTo>
                <a:lnTo>
                  <a:pt x="1781060" y="1473"/>
                </a:lnTo>
                <a:lnTo>
                  <a:pt x="165327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23">
            <a:extLst>
              <a:ext uri="{FF2B5EF4-FFF2-40B4-BE49-F238E27FC236}">
                <a16:creationId xmlns:a16="http://schemas.microsoft.com/office/drawing/2014/main" id="{69B4E206-6723-435C-B249-910E10384266}"/>
              </a:ext>
            </a:extLst>
          </p:cNvPr>
          <p:cNvSpPr/>
          <p:nvPr/>
        </p:nvSpPr>
        <p:spPr>
          <a:xfrm>
            <a:off x="6310058" y="3590912"/>
            <a:ext cx="1772920" cy="114300"/>
          </a:xfrm>
          <a:custGeom>
            <a:avLst/>
            <a:gdLst/>
            <a:ahLst/>
            <a:cxnLst/>
            <a:rect l="l" t="t" r="r" b="b"/>
            <a:pathLst>
              <a:path w="1772920" h="114300">
                <a:moveTo>
                  <a:pt x="1734735" y="38074"/>
                </a:moveTo>
                <a:lnTo>
                  <a:pt x="1677479" y="38074"/>
                </a:lnTo>
                <a:lnTo>
                  <a:pt x="1677517" y="76174"/>
                </a:lnTo>
                <a:lnTo>
                  <a:pt x="1658467" y="76193"/>
                </a:lnTo>
                <a:lnTo>
                  <a:pt x="1658505" y="114299"/>
                </a:lnTo>
                <a:lnTo>
                  <a:pt x="1772754" y="57035"/>
                </a:lnTo>
                <a:lnTo>
                  <a:pt x="1734735" y="38074"/>
                </a:lnTo>
                <a:close/>
              </a:path>
              <a:path w="1772920" h="114300">
                <a:moveTo>
                  <a:pt x="1658429" y="38093"/>
                </a:moveTo>
                <a:lnTo>
                  <a:pt x="0" y="39700"/>
                </a:lnTo>
                <a:lnTo>
                  <a:pt x="38" y="77800"/>
                </a:lnTo>
                <a:lnTo>
                  <a:pt x="1658467" y="76193"/>
                </a:lnTo>
                <a:lnTo>
                  <a:pt x="1658429" y="38093"/>
                </a:lnTo>
                <a:close/>
              </a:path>
              <a:path w="1772920" h="114300">
                <a:moveTo>
                  <a:pt x="1677479" y="38074"/>
                </a:moveTo>
                <a:lnTo>
                  <a:pt x="1658429" y="38093"/>
                </a:lnTo>
                <a:lnTo>
                  <a:pt x="1658467" y="76193"/>
                </a:lnTo>
                <a:lnTo>
                  <a:pt x="1677517" y="76174"/>
                </a:lnTo>
                <a:lnTo>
                  <a:pt x="1677479" y="38074"/>
                </a:lnTo>
                <a:close/>
              </a:path>
              <a:path w="1772920" h="114300">
                <a:moveTo>
                  <a:pt x="1658391" y="0"/>
                </a:moveTo>
                <a:lnTo>
                  <a:pt x="1658429" y="38093"/>
                </a:lnTo>
                <a:lnTo>
                  <a:pt x="1734735" y="38074"/>
                </a:lnTo>
                <a:lnTo>
                  <a:pt x="1658391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5C2B961-64C0-4C16-9A6A-006587CCC80A}"/>
                  </a:ext>
                </a:extLst>
              </p:cNvPr>
              <p:cNvSpPr/>
              <p:nvPr/>
            </p:nvSpPr>
            <p:spPr>
              <a:xfrm>
                <a:off x="1322609" y="2845530"/>
                <a:ext cx="1581138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SG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⋮    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5C2B961-64C0-4C16-9A6A-006587CCC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09" y="2845530"/>
                <a:ext cx="1581138" cy="14529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FBFF15-BBD1-4D00-BCE1-550B0721A3C2}"/>
                  </a:ext>
                </a:extLst>
              </p:cNvPr>
              <p:cNvSpPr/>
              <p:nvPr/>
            </p:nvSpPr>
            <p:spPr>
              <a:xfrm>
                <a:off x="8843492" y="3020097"/>
                <a:ext cx="915379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FBFF15-BBD1-4D00-BCE1-550B0721A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492" y="3020097"/>
                <a:ext cx="915379" cy="14529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F5A81B1-5DCB-4AA2-891F-A678EE1723CB}"/>
                  </a:ext>
                </a:extLst>
              </p:cNvPr>
              <p:cNvSpPr/>
              <p:nvPr/>
            </p:nvSpPr>
            <p:spPr>
              <a:xfrm>
                <a:off x="10054767" y="3020097"/>
                <a:ext cx="682943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F5A81B1-5DCB-4AA2-891F-A678EE1723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767" y="3020097"/>
                <a:ext cx="682943" cy="14529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D946E68-6080-46CD-9A76-DD1A9262202E}"/>
                  </a:ext>
                </a:extLst>
              </p:cNvPr>
              <p:cNvSpPr/>
              <p:nvPr/>
            </p:nvSpPr>
            <p:spPr>
              <a:xfrm>
                <a:off x="8960332" y="2596763"/>
                <a:ext cx="6937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D946E68-6080-46CD-9A76-DD1A92622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332" y="2596763"/>
                <a:ext cx="693716" cy="369332"/>
              </a:xfrm>
              <a:prstGeom prst="rect">
                <a:avLst/>
              </a:prstGeom>
              <a:blipFill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0C875A6-7999-4E4A-9BC3-2A7FD7377CAD}"/>
                  </a:ext>
                </a:extLst>
              </p:cNvPr>
              <p:cNvSpPr/>
              <p:nvPr/>
            </p:nvSpPr>
            <p:spPr>
              <a:xfrm>
                <a:off x="10241280" y="2580339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0C875A6-7999-4E4A-9BC3-2A7FD7377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0" y="2580339"/>
                <a:ext cx="371384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2EB116F-3606-400F-8535-5645FB16AFDF}"/>
                  </a:ext>
                </a:extLst>
              </p:cNvPr>
              <p:cNvSpPr/>
              <p:nvPr/>
            </p:nvSpPr>
            <p:spPr>
              <a:xfrm>
                <a:off x="3382291" y="4819710"/>
                <a:ext cx="5160515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8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SG" sz="28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SG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 i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r>
                                <a:rPr lang="en-SG" sz="2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SG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SG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SG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SG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SG" sz="2800" i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SG" sz="28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SG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SG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SG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SG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2EB116F-3606-400F-8535-5645FB16A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91" y="4819710"/>
                <a:ext cx="5160515" cy="126855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bject 33">
            <a:extLst>
              <a:ext uri="{FF2B5EF4-FFF2-40B4-BE49-F238E27FC236}">
                <a16:creationId xmlns:a16="http://schemas.microsoft.com/office/drawing/2014/main" id="{F8B2B0FB-B078-47BD-AA5F-0CE702543963}"/>
              </a:ext>
            </a:extLst>
          </p:cNvPr>
          <p:cNvSpPr/>
          <p:nvPr/>
        </p:nvSpPr>
        <p:spPr>
          <a:xfrm>
            <a:off x="6221957" y="5805719"/>
            <a:ext cx="990600" cy="45719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34">
            <a:extLst>
              <a:ext uri="{FF2B5EF4-FFF2-40B4-BE49-F238E27FC236}">
                <a16:creationId xmlns:a16="http://schemas.microsoft.com/office/drawing/2014/main" id="{14EB4500-54C4-4749-A0A5-E5876AF4466B}"/>
              </a:ext>
            </a:extLst>
          </p:cNvPr>
          <p:cNvSpPr/>
          <p:nvPr/>
        </p:nvSpPr>
        <p:spPr>
          <a:xfrm>
            <a:off x="7597610" y="5789179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5304" y="269748"/>
            <a:ext cx="6042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Binary </a:t>
            </a:r>
            <a:r>
              <a:rPr spc="-195" dirty="0"/>
              <a:t>Cross </a:t>
            </a:r>
            <a:r>
              <a:rPr spc="-185" dirty="0"/>
              <a:t>Entropy</a:t>
            </a:r>
            <a:r>
              <a:rPr spc="360" dirty="0"/>
              <a:t> </a:t>
            </a:r>
            <a:r>
              <a:rPr spc="-335" dirty="0"/>
              <a:t>Loss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38201" y="1722329"/>
            <a:ext cx="1071237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400" b="1" i="1" dirty="0"/>
              <a:t>Cross entropy </a:t>
            </a:r>
            <a:r>
              <a:rPr lang="en-SG" sz="2400" i="1" dirty="0"/>
              <a:t>loss can be used with models that output a probability between 0 and 1</a:t>
            </a:r>
            <a:endParaRPr sz="2400" i="1" dirty="0">
              <a:latin typeface="+mj-lt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06009" y="5646108"/>
            <a:ext cx="944880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845" y="1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286872" y="5623049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>
                <a:moveTo>
                  <a:pt x="0" y="0"/>
                </a:moveTo>
                <a:lnTo>
                  <a:pt x="416555" y="1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82472" y="5646108"/>
            <a:ext cx="416559" cy="0"/>
          </a:xfrm>
          <a:custGeom>
            <a:avLst/>
            <a:gdLst/>
            <a:ahLst/>
            <a:cxnLst/>
            <a:rect l="l" t="t" r="r" b="b"/>
            <a:pathLst>
              <a:path w="416559">
                <a:moveTo>
                  <a:pt x="0" y="0"/>
                </a:moveTo>
                <a:lnTo>
                  <a:pt x="416555" y="1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753729" y="5646108"/>
            <a:ext cx="944880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845" y="1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08002" y="6209685"/>
            <a:ext cx="9704705" cy="426084"/>
          </a:xfrm>
          <a:custGeom>
            <a:avLst/>
            <a:gdLst/>
            <a:ahLst/>
            <a:cxnLst/>
            <a:rect l="l" t="t" r="r" b="b"/>
            <a:pathLst>
              <a:path w="9704705" h="426084">
                <a:moveTo>
                  <a:pt x="9633784" y="0"/>
                </a:moveTo>
                <a:lnTo>
                  <a:pt x="70925" y="0"/>
                </a:lnTo>
                <a:lnTo>
                  <a:pt x="43318" y="5574"/>
                </a:lnTo>
                <a:lnTo>
                  <a:pt x="20774" y="20774"/>
                </a:lnTo>
                <a:lnTo>
                  <a:pt x="5573" y="43320"/>
                </a:lnTo>
                <a:lnTo>
                  <a:pt x="0" y="70929"/>
                </a:lnTo>
                <a:lnTo>
                  <a:pt x="0" y="354627"/>
                </a:lnTo>
                <a:lnTo>
                  <a:pt x="5573" y="382236"/>
                </a:lnTo>
                <a:lnTo>
                  <a:pt x="20774" y="404781"/>
                </a:lnTo>
                <a:lnTo>
                  <a:pt x="43318" y="419982"/>
                </a:lnTo>
                <a:lnTo>
                  <a:pt x="70925" y="425556"/>
                </a:lnTo>
                <a:lnTo>
                  <a:pt x="9633784" y="425556"/>
                </a:lnTo>
                <a:lnTo>
                  <a:pt x="9661388" y="419982"/>
                </a:lnTo>
                <a:lnTo>
                  <a:pt x="9683930" y="404781"/>
                </a:lnTo>
                <a:lnTo>
                  <a:pt x="9699128" y="382236"/>
                </a:lnTo>
                <a:lnTo>
                  <a:pt x="9704701" y="354627"/>
                </a:lnTo>
                <a:lnTo>
                  <a:pt x="9704701" y="70929"/>
                </a:lnTo>
                <a:lnTo>
                  <a:pt x="9699128" y="43320"/>
                </a:lnTo>
                <a:lnTo>
                  <a:pt x="9683930" y="20774"/>
                </a:lnTo>
                <a:lnTo>
                  <a:pt x="9661388" y="5574"/>
                </a:lnTo>
                <a:lnTo>
                  <a:pt x="9633784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677682" y="5638800"/>
            <a:ext cx="9066530" cy="876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13965">
              <a:lnSpc>
                <a:spcPct val="100000"/>
              </a:lnSpc>
              <a:spcBef>
                <a:spcPts val="100"/>
              </a:spcBef>
              <a:tabLst>
                <a:tab pos="3629660" algn="l"/>
                <a:tab pos="5416550" algn="l"/>
                <a:tab pos="7098665" algn="l"/>
              </a:tabLst>
            </a:pPr>
            <a:r>
              <a:rPr sz="2000" spc="-100" dirty="0">
                <a:latin typeface="Arial"/>
                <a:cs typeface="Arial"/>
              </a:rPr>
              <a:t>Actual	</a:t>
            </a:r>
            <a:r>
              <a:rPr sz="2000" spc="-110" dirty="0">
                <a:latin typeface="Arial"/>
                <a:cs typeface="Arial"/>
              </a:rPr>
              <a:t>Predicted	</a:t>
            </a:r>
            <a:r>
              <a:rPr sz="2000" spc="-100" dirty="0">
                <a:latin typeface="Arial"/>
                <a:cs typeface="Arial"/>
              </a:rPr>
              <a:t>Actual	</a:t>
            </a:r>
            <a:r>
              <a:rPr sz="2000" spc="-110" dirty="0">
                <a:latin typeface="Arial"/>
                <a:cs typeface="Arial"/>
              </a:rPr>
              <a:t>Predicted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loss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tf.reduce_mean( tf.nn.softmax_cross_entropy_with_logits(model.y, model.pred)</a:t>
            </a:r>
            <a:r>
              <a:rPr sz="14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322832" y="6318503"/>
            <a:ext cx="292607" cy="310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BCA48ABB-AC56-460F-B944-0122C384002B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lang="en-SG" sz="1100"/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6DB3514A-AA4C-461B-BBC3-46E23B8B93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42</a:t>
            </a:fld>
            <a:endParaRPr lang="en-SG" dirty="0"/>
          </a:p>
        </p:txBody>
      </p:sp>
      <p:sp>
        <p:nvSpPr>
          <p:cNvPr id="57" name="object 33">
            <a:extLst>
              <a:ext uri="{FF2B5EF4-FFF2-40B4-BE49-F238E27FC236}">
                <a16:creationId xmlns:a16="http://schemas.microsoft.com/office/drawing/2014/main" id="{4FB09673-F3FB-4D51-94D3-8E8E1C46D7C6}"/>
              </a:ext>
            </a:extLst>
          </p:cNvPr>
          <p:cNvSpPr/>
          <p:nvPr/>
        </p:nvSpPr>
        <p:spPr>
          <a:xfrm>
            <a:off x="9064408" y="479689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34">
            <a:extLst>
              <a:ext uri="{FF2B5EF4-FFF2-40B4-BE49-F238E27FC236}">
                <a16:creationId xmlns:a16="http://schemas.microsoft.com/office/drawing/2014/main" id="{CC162277-21BA-4BB0-BFEC-2463AE27B436}"/>
              </a:ext>
            </a:extLst>
          </p:cNvPr>
          <p:cNvSpPr/>
          <p:nvPr/>
        </p:nvSpPr>
        <p:spPr>
          <a:xfrm>
            <a:off x="10054767" y="479689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3">
            <a:extLst>
              <a:ext uri="{FF2B5EF4-FFF2-40B4-BE49-F238E27FC236}">
                <a16:creationId xmlns:a16="http://schemas.microsoft.com/office/drawing/2014/main" id="{2BDE6E44-5207-479E-8755-8A88DA70125B}"/>
              </a:ext>
            </a:extLst>
          </p:cNvPr>
          <p:cNvSpPr/>
          <p:nvPr/>
        </p:nvSpPr>
        <p:spPr>
          <a:xfrm>
            <a:off x="3892803" y="3620935"/>
            <a:ext cx="1777364" cy="475615"/>
          </a:xfrm>
          <a:custGeom>
            <a:avLst/>
            <a:gdLst/>
            <a:ahLst/>
            <a:cxnLst/>
            <a:rect l="l" t="t" r="r" b="b"/>
            <a:pathLst>
              <a:path w="1777364" h="475614">
                <a:moveTo>
                  <a:pt x="1661617" y="37032"/>
                </a:moveTo>
                <a:lnTo>
                  <a:pt x="0" y="438150"/>
                </a:lnTo>
                <a:lnTo>
                  <a:pt x="8940" y="475183"/>
                </a:lnTo>
                <a:lnTo>
                  <a:pt x="1670557" y="74065"/>
                </a:lnTo>
                <a:lnTo>
                  <a:pt x="1661617" y="37032"/>
                </a:lnTo>
                <a:close/>
              </a:path>
              <a:path w="1777364" h="475614">
                <a:moveTo>
                  <a:pt x="1772650" y="32562"/>
                </a:moveTo>
                <a:lnTo>
                  <a:pt x="1680133" y="32562"/>
                </a:lnTo>
                <a:lnTo>
                  <a:pt x="1689074" y="69595"/>
                </a:lnTo>
                <a:lnTo>
                  <a:pt x="1670557" y="74065"/>
                </a:lnTo>
                <a:lnTo>
                  <a:pt x="1679498" y="111099"/>
                </a:lnTo>
                <a:lnTo>
                  <a:pt x="1772650" y="32562"/>
                </a:lnTo>
                <a:close/>
              </a:path>
              <a:path w="1777364" h="475614">
                <a:moveTo>
                  <a:pt x="1680133" y="32562"/>
                </a:moveTo>
                <a:lnTo>
                  <a:pt x="1661617" y="37032"/>
                </a:lnTo>
                <a:lnTo>
                  <a:pt x="1670557" y="74065"/>
                </a:lnTo>
                <a:lnTo>
                  <a:pt x="1689074" y="69595"/>
                </a:lnTo>
                <a:lnTo>
                  <a:pt x="1680133" y="32562"/>
                </a:lnTo>
                <a:close/>
              </a:path>
              <a:path w="1777364" h="475614">
                <a:moveTo>
                  <a:pt x="1652676" y="0"/>
                </a:moveTo>
                <a:lnTo>
                  <a:pt x="1661617" y="37032"/>
                </a:lnTo>
                <a:lnTo>
                  <a:pt x="1680133" y="32562"/>
                </a:lnTo>
                <a:lnTo>
                  <a:pt x="1772650" y="32562"/>
                </a:lnTo>
                <a:lnTo>
                  <a:pt x="1777199" y="28727"/>
                </a:lnTo>
                <a:lnTo>
                  <a:pt x="165267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4">
            <a:extLst>
              <a:ext uri="{FF2B5EF4-FFF2-40B4-BE49-F238E27FC236}">
                <a16:creationId xmlns:a16="http://schemas.microsoft.com/office/drawing/2014/main" id="{2FD20678-BF7B-44D4-9C04-BC520D76BE9C}"/>
              </a:ext>
            </a:extLst>
          </p:cNvPr>
          <p:cNvSpPr/>
          <p:nvPr/>
        </p:nvSpPr>
        <p:spPr>
          <a:xfrm>
            <a:off x="3892702" y="3193288"/>
            <a:ext cx="1777364" cy="484505"/>
          </a:xfrm>
          <a:custGeom>
            <a:avLst/>
            <a:gdLst/>
            <a:ahLst/>
            <a:cxnLst/>
            <a:rect l="l" t="t" r="r" b="b"/>
            <a:pathLst>
              <a:path w="1777364" h="484504">
                <a:moveTo>
                  <a:pt x="1661765" y="447462"/>
                </a:moveTo>
                <a:lnTo>
                  <a:pt x="1652625" y="484454"/>
                </a:lnTo>
                <a:lnTo>
                  <a:pt x="1777301" y="456374"/>
                </a:lnTo>
                <a:lnTo>
                  <a:pt x="1772205" y="452031"/>
                </a:lnTo>
                <a:lnTo>
                  <a:pt x="1680260" y="452031"/>
                </a:lnTo>
                <a:lnTo>
                  <a:pt x="1661765" y="447462"/>
                </a:lnTo>
                <a:close/>
              </a:path>
              <a:path w="1777364" h="484504">
                <a:moveTo>
                  <a:pt x="1670905" y="410469"/>
                </a:moveTo>
                <a:lnTo>
                  <a:pt x="1661765" y="447462"/>
                </a:lnTo>
                <a:lnTo>
                  <a:pt x="1680260" y="452031"/>
                </a:lnTo>
                <a:lnTo>
                  <a:pt x="1689392" y="415036"/>
                </a:lnTo>
                <a:lnTo>
                  <a:pt x="1670905" y="410469"/>
                </a:lnTo>
                <a:close/>
              </a:path>
              <a:path w="1777364" h="484504">
                <a:moveTo>
                  <a:pt x="1680044" y="373481"/>
                </a:moveTo>
                <a:lnTo>
                  <a:pt x="1670905" y="410469"/>
                </a:lnTo>
                <a:lnTo>
                  <a:pt x="1689392" y="415036"/>
                </a:lnTo>
                <a:lnTo>
                  <a:pt x="1680260" y="452031"/>
                </a:lnTo>
                <a:lnTo>
                  <a:pt x="1772205" y="452031"/>
                </a:lnTo>
                <a:lnTo>
                  <a:pt x="1680044" y="373481"/>
                </a:lnTo>
                <a:close/>
              </a:path>
              <a:path w="1777364" h="484504">
                <a:moveTo>
                  <a:pt x="9144" y="0"/>
                </a:moveTo>
                <a:lnTo>
                  <a:pt x="0" y="36982"/>
                </a:lnTo>
                <a:lnTo>
                  <a:pt x="1661765" y="447462"/>
                </a:lnTo>
                <a:lnTo>
                  <a:pt x="1670905" y="410469"/>
                </a:lnTo>
                <a:lnTo>
                  <a:pt x="914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">
            <a:extLst>
              <a:ext uri="{FF2B5EF4-FFF2-40B4-BE49-F238E27FC236}">
                <a16:creationId xmlns:a16="http://schemas.microsoft.com/office/drawing/2014/main" id="{955AFB0A-3CFD-4942-A9F4-2CE24163ADAD}"/>
              </a:ext>
            </a:extLst>
          </p:cNvPr>
          <p:cNvSpPr/>
          <p:nvPr/>
        </p:nvSpPr>
        <p:spPr>
          <a:xfrm>
            <a:off x="3257194" y="375756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bject 6">
                <a:extLst>
                  <a:ext uri="{FF2B5EF4-FFF2-40B4-BE49-F238E27FC236}">
                    <a16:creationId xmlns:a16="http://schemas.microsoft.com/office/drawing/2014/main" id="{F0D07A7D-B038-4948-B7FF-BEEB689CB9C5}"/>
                  </a:ext>
                </a:extLst>
              </p:cNvPr>
              <p:cNvSpPr txBox="1"/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2" name="object 6">
                <a:extLst>
                  <a:ext uri="{FF2B5EF4-FFF2-40B4-BE49-F238E27FC236}">
                    <a16:creationId xmlns:a16="http://schemas.microsoft.com/office/drawing/2014/main" id="{F0D07A7D-B038-4948-B7FF-BEEB689CB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  <a:blipFill>
                <a:blip r:embed="rId3"/>
                <a:stretch>
                  <a:fillRect l="-15909" r="-11364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bject 7">
            <a:extLst>
              <a:ext uri="{FF2B5EF4-FFF2-40B4-BE49-F238E27FC236}">
                <a16:creationId xmlns:a16="http://schemas.microsoft.com/office/drawing/2014/main" id="{826D0453-2CA5-4664-8E57-16C0A4948F39}"/>
              </a:ext>
            </a:extLst>
          </p:cNvPr>
          <p:cNvSpPr/>
          <p:nvPr/>
        </p:nvSpPr>
        <p:spPr>
          <a:xfrm>
            <a:off x="3257194" y="289173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bject 8">
                <a:extLst>
                  <a:ext uri="{FF2B5EF4-FFF2-40B4-BE49-F238E27FC236}">
                    <a16:creationId xmlns:a16="http://schemas.microsoft.com/office/drawing/2014/main" id="{4ECC2E22-75A2-4068-B40B-4573139CE914}"/>
                  </a:ext>
                </a:extLst>
              </p:cNvPr>
              <p:cNvSpPr txBox="1"/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4" name="object 8">
                <a:extLst>
                  <a:ext uri="{FF2B5EF4-FFF2-40B4-BE49-F238E27FC236}">
                    <a16:creationId xmlns:a16="http://schemas.microsoft.com/office/drawing/2014/main" id="{4ECC2E22-75A2-4068-B40B-4573139CE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  <a:blipFill>
                <a:blip r:embed="rId4"/>
                <a:stretch>
                  <a:fillRect l="-16279" r="-9302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bject 9">
            <a:extLst>
              <a:ext uri="{FF2B5EF4-FFF2-40B4-BE49-F238E27FC236}">
                <a16:creationId xmlns:a16="http://schemas.microsoft.com/office/drawing/2014/main" id="{DA92A5D4-4E3F-440A-862C-8949AD7C2F1A}"/>
              </a:ext>
            </a:extLst>
          </p:cNvPr>
          <p:cNvSpPr/>
          <p:nvPr/>
        </p:nvSpPr>
        <p:spPr>
          <a:xfrm>
            <a:off x="5670003" y="418894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bject 10">
                <a:extLst>
                  <a:ext uri="{FF2B5EF4-FFF2-40B4-BE49-F238E27FC236}">
                    <a16:creationId xmlns:a16="http://schemas.microsoft.com/office/drawing/2014/main" id="{7591A78A-1958-4D08-9E1D-FADC046F5FA3}"/>
                  </a:ext>
                </a:extLst>
              </p:cNvPr>
              <p:cNvSpPr txBox="1"/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66" name="object 10">
                <a:extLst>
                  <a:ext uri="{FF2B5EF4-FFF2-40B4-BE49-F238E27FC236}">
                    <a16:creationId xmlns:a16="http://schemas.microsoft.com/office/drawing/2014/main" id="{7591A78A-1958-4D08-9E1D-FADC046F5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  <a:blipFill>
                <a:blip r:embed="rId5"/>
                <a:stretch>
                  <a:fillRect l="-31707" r="-85366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bject 11">
            <a:extLst>
              <a:ext uri="{FF2B5EF4-FFF2-40B4-BE49-F238E27FC236}">
                <a16:creationId xmlns:a16="http://schemas.microsoft.com/office/drawing/2014/main" id="{0F6C7E97-0213-4731-A52A-5BC8A3EF35AB}"/>
              </a:ext>
            </a:extLst>
          </p:cNvPr>
          <p:cNvSpPr/>
          <p:nvPr/>
        </p:nvSpPr>
        <p:spPr>
          <a:xfrm>
            <a:off x="5670003" y="332962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bject 12">
                <a:extLst>
                  <a:ext uri="{FF2B5EF4-FFF2-40B4-BE49-F238E27FC236}">
                    <a16:creationId xmlns:a16="http://schemas.microsoft.com/office/drawing/2014/main" id="{5B0AC3AD-EA59-4B9B-BC2C-5007980ED73A}"/>
                  </a:ext>
                </a:extLst>
              </p:cNvPr>
              <p:cNvSpPr txBox="1"/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68" name="object 12">
                <a:extLst>
                  <a:ext uri="{FF2B5EF4-FFF2-40B4-BE49-F238E27FC236}">
                    <a16:creationId xmlns:a16="http://schemas.microsoft.com/office/drawing/2014/main" id="{5B0AC3AD-EA59-4B9B-BC2C-5007980ED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  <a:blipFill>
                <a:blip r:embed="rId6"/>
                <a:stretch>
                  <a:fillRect l="-31707" r="-85366" b="-222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bject 13">
            <a:extLst>
              <a:ext uri="{FF2B5EF4-FFF2-40B4-BE49-F238E27FC236}">
                <a16:creationId xmlns:a16="http://schemas.microsoft.com/office/drawing/2014/main" id="{70EC9446-04B3-472C-B2CD-0A11E9EBED4C}"/>
              </a:ext>
            </a:extLst>
          </p:cNvPr>
          <p:cNvSpPr/>
          <p:nvPr/>
        </p:nvSpPr>
        <p:spPr>
          <a:xfrm>
            <a:off x="3886022" y="3196399"/>
            <a:ext cx="1784350" cy="1313180"/>
          </a:xfrm>
          <a:custGeom>
            <a:avLst/>
            <a:gdLst/>
            <a:ahLst/>
            <a:cxnLst/>
            <a:rect l="l" t="t" r="r" b="b"/>
            <a:pathLst>
              <a:path w="1784350" h="1313179">
                <a:moveTo>
                  <a:pt x="1680487" y="1260455"/>
                </a:moveTo>
                <a:lnTo>
                  <a:pt x="1657985" y="1291208"/>
                </a:lnTo>
                <a:lnTo>
                  <a:pt x="1783981" y="1312583"/>
                </a:lnTo>
                <a:lnTo>
                  <a:pt x="1762935" y="1271701"/>
                </a:lnTo>
                <a:lnTo>
                  <a:pt x="1695856" y="1271701"/>
                </a:lnTo>
                <a:lnTo>
                  <a:pt x="1680487" y="1260455"/>
                </a:lnTo>
                <a:close/>
              </a:path>
              <a:path w="1784350" h="1313179">
                <a:moveTo>
                  <a:pt x="1702986" y="1229705"/>
                </a:moveTo>
                <a:lnTo>
                  <a:pt x="1680487" y="1260455"/>
                </a:lnTo>
                <a:lnTo>
                  <a:pt x="1695856" y="1271701"/>
                </a:lnTo>
                <a:lnTo>
                  <a:pt x="1718360" y="1240955"/>
                </a:lnTo>
                <a:lnTo>
                  <a:pt x="1702986" y="1229705"/>
                </a:lnTo>
                <a:close/>
              </a:path>
              <a:path w="1784350" h="1313179">
                <a:moveTo>
                  <a:pt x="1725485" y="1198956"/>
                </a:moveTo>
                <a:lnTo>
                  <a:pt x="1702986" y="1229705"/>
                </a:lnTo>
                <a:lnTo>
                  <a:pt x="1718360" y="1240955"/>
                </a:lnTo>
                <a:lnTo>
                  <a:pt x="1695856" y="1271701"/>
                </a:lnTo>
                <a:lnTo>
                  <a:pt x="1762935" y="1271701"/>
                </a:lnTo>
                <a:lnTo>
                  <a:pt x="1725485" y="1198956"/>
                </a:lnTo>
                <a:close/>
              </a:path>
              <a:path w="1784350" h="1313179">
                <a:moveTo>
                  <a:pt x="22504" y="0"/>
                </a:moveTo>
                <a:lnTo>
                  <a:pt x="0" y="30759"/>
                </a:lnTo>
                <a:lnTo>
                  <a:pt x="1680487" y="1260455"/>
                </a:lnTo>
                <a:lnTo>
                  <a:pt x="1702986" y="1229705"/>
                </a:lnTo>
                <a:lnTo>
                  <a:pt x="2250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14">
            <a:extLst>
              <a:ext uri="{FF2B5EF4-FFF2-40B4-BE49-F238E27FC236}">
                <a16:creationId xmlns:a16="http://schemas.microsoft.com/office/drawing/2014/main" id="{33BFB90B-7CBF-476C-918B-F54C2681AE1B}"/>
              </a:ext>
            </a:extLst>
          </p:cNvPr>
          <p:cNvSpPr/>
          <p:nvPr/>
        </p:nvSpPr>
        <p:spPr>
          <a:xfrm>
            <a:off x="3892765" y="4059097"/>
            <a:ext cx="1777364" cy="478790"/>
          </a:xfrm>
          <a:custGeom>
            <a:avLst/>
            <a:gdLst/>
            <a:ahLst/>
            <a:cxnLst/>
            <a:rect l="l" t="t" r="r" b="b"/>
            <a:pathLst>
              <a:path w="1777364" h="478789">
                <a:moveTo>
                  <a:pt x="1661671" y="441366"/>
                </a:moveTo>
                <a:lnTo>
                  <a:pt x="1652663" y="478383"/>
                </a:lnTo>
                <a:lnTo>
                  <a:pt x="1777238" y="449884"/>
                </a:lnTo>
                <a:lnTo>
                  <a:pt x="1772496" y="445871"/>
                </a:lnTo>
                <a:lnTo>
                  <a:pt x="1680184" y="445871"/>
                </a:lnTo>
                <a:lnTo>
                  <a:pt x="1661671" y="441366"/>
                </a:lnTo>
                <a:close/>
              </a:path>
              <a:path w="1777364" h="478789">
                <a:moveTo>
                  <a:pt x="1670679" y="404347"/>
                </a:moveTo>
                <a:lnTo>
                  <a:pt x="1661671" y="441366"/>
                </a:lnTo>
                <a:lnTo>
                  <a:pt x="1680184" y="445871"/>
                </a:lnTo>
                <a:lnTo>
                  <a:pt x="1689188" y="408851"/>
                </a:lnTo>
                <a:lnTo>
                  <a:pt x="1670679" y="404347"/>
                </a:lnTo>
                <a:close/>
              </a:path>
              <a:path w="1777364" h="478789">
                <a:moveTo>
                  <a:pt x="1679689" y="367322"/>
                </a:moveTo>
                <a:lnTo>
                  <a:pt x="1670679" y="404347"/>
                </a:lnTo>
                <a:lnTo>
                  <a:pt x="1689188" y="408851"/>
                </a:lnTo>
                <a:lnTo>
                  <a:pt x="1680184" y="445871"/>
                </a:lnTo>
                <a:lnTo>
                  <a:pt x="1772496" y="445871"/>
                </a:lnTo>
                <a:lnTo>
                  <a:pt x="1679689" y="367322"/>
                </a:lnTo>
                <a:close/>
              </a:path>
              <a:path w="1777364" h="478789">
                <a:moveTo>
                  <a:pt x="9016" y="0"/>
                </a:moveTo>
                <a:lnTo>
                  <a:pt x="0" y="37020"/>
                </a:lnTo>
                <a:lnTo>
                  <a:pt x="1661671" y="441366"/>
                </a:lnTo>
                <a:lnTo>
                  <a:pt x="1670679" y="404347"/>
                </a:lnTo>
                <a:lnTo>
                  <a:pt x="901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5">
            <a:extLst>
              <a:ext uri="{FF2B5EF4-FFF2-40B4-BE49-F238E27FC236}">
                <a16:creationId xmlns:a16="http://schemas.microsoft.com/office/drawing/2014/main" id="{3BA5EE0B-8E48-433E-BB95-EBEBADD70160}"/>
              </a:ext>
            </a:extLst>
          </p:cNvPr>
          <p:cNvSpPr/>
          <p:nvPr/>
        </p:nvSpPr>
        <p:spPr>
          <a:xfrm>
            <a:off x="8082813" y="332790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bject 16">
                <a:extLst>
                  <a:ext uri="{FF2B5EF4-FFF2-40B4-BE49-F238E27FC236}">
                    <a16:creationId xmlns:a16="http://schemas.microsoft.com/office/drawing/2014/main" id="{8CDEBD7F-0077-4DFE-A904-81727830787E}"/>
                  </a:ext>
                </a:extLst>
              </p:cNvPr>
              <p:cNvSpPr txBox="1"/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2" name="object 16">
                <a:extLst>
                  <a:ext uri="{FF2B5EF4-FFF2-40B4-BE49-F238E27FC236}">
                    <a16:creationId xmlns:a16="http://schemas.microsoft.com/office/drawing/2014/main" id="{8CDEBD7F-0077-4DFE-A904-817278307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  <a:blipFill>
                <a:blip r:embed="rId7"/>
                <a:stretch>
                  <a:fillRect l="-9091" t="-17021" r="-68182" b="-2766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bject 17">
            <a:extLst>
              <a:ext uri="{FF2B5EF4-FFF2-40B4-BE49-F238E27FC236}">
                <a16:creationId xmlns:a16="http://schemas.microsoft.com/office/drawing/2014/main" id="{6AF286F1-7A1D-4890-94F8-53173881C6BC}"/>
              </a:ext>
            </a:extLst>
          </p:cNvPr>
          <p:cNvSpPr/>
          <p:nvPr/>
        </p:nvSpPr>
        <p:spPr>
          <a:xfrm>
            <a:off x="5670003" y="246208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bject 18">
                <a:extLst>
                  <a:ext uri="{FF2B5EF4-FFF2-40B4-BE49-F238E27FC236}">
                    <a16:creationId xmlns:a16="http://schemas.microsoft.com/office/drawing/2014/main" id="{6523961A-9D43-45B3-BDD3-BB967517217A}"/>
                  </a:ext>
                </a:extLst>
              </p:cNvPr>
              <p:cNvSpPr txBox="1"/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4" name="object 18">
                <a:extLst>
                  <a:ext uri="{FF2B5EF4-FFF2-40B4-BE49-F238E27FC236}">
                    <a16:creationId xmlns:a16="http://schemas.microsoft.com/office/drawing/2014/main" id="{6523961A-9D43-45B3-BDD3-BB9675172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  <a:blipFill>
                <a:blip r:embed="rId8"/>
                <a:stretch>
                  <a:fillRect l="-32500" r="-90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bject 19">
            <a:extLst>
              <a:ext uri="{FF2B5EF4-FFF2-40B4-BE49-F238E27FC236}">
                <a16:creationId xmlns:a16="http://schemas.microsoft.com/office/drawing/2014/main" id="{4C9996A3-38C1-4CFA-8093-79B463C03C96}"/>
              </a:ext>
            </a:extLst>
          </p:cNvPr>
          <p:cNvSpPr/>
          <p:nvPr/>
        </p:nvSpPr>
        <p:spPr>
          <a:xfrm>
            <a:off x="3892791" y="2753499"/>
            <a:ext cx="1777364" cy="476884"/>
          </a:xfrm>
          <a:custGeom>
            <a:avLst/>
            <a:gdLst/>
            <a:ahLst/>
            <a:cxnLst/>
            <a:rect l="l" t="t" r="r" b="b"/>
            <a:pathLst>
              <a:path w="1777364" h="476885">
                <a:moveTo>
                  <a:pt x="1661640" y="37038"/>
                </a:moveTo>
                <a:lnTo>
                  <a:pt x="0" y="439762"/>
                </a:lnTo>
                <a:lnTo>
                  <a:pt x="8966" y="476796"/>
                </a:lnTo>
                <a:lnTo>
                  <a:pt x="1670612" y="74057"/>
                </a:lnTo>
                <a:lnTo>
                  <a:pt x="1661640" y="37038"/>
                </a:lnTo>
                <a:close/>
              </a:path>
              <a:path w="1777364" h="476885">
                <a:moveTo>
                  <a:pt x="1772566" y="32550"/>
                </a:moveTo>
                <a:lnTo>
                  <a:pt x="1680159" y="32550"/>
                </a:lnTo>
                <a:lnTo>
                  <a:pt x="1689125" y="69570"/>
                </a:lnTo>
                <a:lnTo>
                  <a:pt x="1670612" y="74057"/>
                </a:lnTo>
                <a:lnTo>
                  <a:pt x="1679587" y="111086"/>
                </a:lnTo>
                <a:lnTo>
                  <a:pt x="1772566" y="32550"/>
                </a:lnTo>
                <a:close/>
              </a:path>
              <a:path w="1777364" h="476885">
                <a:moveTo>
                  <a:pt x="1680159" y="32550"/>
                </a:moveTo>
                <a:lnTo>
                  <a:pt x="1661640" y="37038"/>
                </a:lnTo>
                <a:lnTo>
                  <a:pt x="1670612" y="74057"/>
                </a:lnTo>
                <a:lnTo>
                  <a:pt x="1689125" y="69570"/>
                </a:lnTo>
                <a:lnTo>
                  <a:pt x="1680159" y="32550"/>
                </a:lnTo>
                <a:close/>
              </a:path>
              <a:path w="1777364" h="476885">
                <a:moveTo>
                  <a:pt x="1652663" y="0"/>
                </a:moveTo>
                <a:lnTo>
                  <a:pt x="1661640" y="37038"/>
                </a:lnTo>
                <a:lnTo>
                  <a:pt x="1680159" y="32550"/>
                </a:lnTo>
                <a:lnTo>
                  <a:pt x="1772566" y="32550"/>
                </a:lnTo>
                <a:lnTo>
                  <a:pt x="1777212" y="28625"/>
                </a:lnTo>
                <a:lnTo>
                  <a:pt x="165266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20">
            <a:extLst>
              <a:ext uri="{FF2B5EF4-FFF2-40B4-BE49-F238E27FC236}">
                <a16:creationId xmlns:a16="http://schemas.microsoft.com/office/drawing/2014/main" id="{C4DF3D99-19A0-4015-BB66-57EE3A56FDF0}"/>
              </a:ext>
            </a:extLst>
          </p:cNvPr>
          <p:cNvSpPr/>
          <p:nvPr/>
        </p:nvSpPr>
        <p:spPr>
          <a:xfrm>
            <a:off x="3886034" y="2782125"/>
            <a:ext cx="1784350" cy="1311275"/>
          </a:xfrm>
          <a:custGeom>
            <a:avLst/>
            <a:gdLst/>
            <a:ahLst/>
            <a:cxnLst/>
            <a:rect l="l" t="t" r="r" b="b"/>
            <a:pathLst>
              <a:path w="1784350" h="1311275">
                <a:moveTo>
                  <a:pt x="1680442" y="52063"/>
                </a:moveTo>
                <a:lnTo>
                  <a:pt x="0" y="1280096"/>
                </a:lnTo>
                <a:lnTo>
                  <a:pt x="22478" y="1310855"/>
                </a:lnTo>
                <a:lnTo>
                  <a:pt x="1702921" y="82822"/>
                </a:lnTo>
                <a:lnTo>
                  <a:pt x="1680442" y="52063"/>
                </a:lnTo>
                <a:close/>
              </a:path>
              <a:path w="1784350" h="1311275">
                <a:moveTo>
                  <a:pt x="1762918" y="40817"/>
                </a:moveTo>
                <a:lnTo>
                  <a:pt x="1695830" y="40817"/>
                </a:lnTo>
                <a:lnTo>
                  <a:pt x="1718309" y="71577"/>
                </a:lnTo>
                <a:lnTo>
                  <a:pt x="1702921" y="82822"/>
                </a:lnTo>
                <a:lnTo>
                  <a:pt x="1725396" y="113576"/>
                </a:lnTo>
                <a:lnTo>
                  <a:pt x="1762918" y="40817"/>
                </a:lnTo>
                <a:close/>
              </a:path>
              <a:path w="1784350" h="1311275">
                <a:moveTo>
                  <a:pt x="1695830" y="40817"/>
                </a:moveTo>
                <a:lnTo>
                  <a:pt x="1680442" y="52063"/>
                </a:lnTo>
                <a:lnTo>
                  <a:pt x="1702921" y="82822"/>
                </a:lnTo>
                <a:lnTo>
                  <a:pt x="1718309" y="71577"/>
                </a:lnTo>
                <a:lnTo>
                  <a:pt x="1695830" y="40817"/>
                </a:lnTo>
                <a:close/>
              </a:path>
              <a:path w="1784350" h="1311275">
                <a:moveTo>
                  <a:pt x="1783968" y="0"/>
                </a:moveTo>
                <a:lnTo>
                  <a:pt x="1657959" y="21297"/>
                </a:lnTo>
                <a:lnTo>
                  <a:pt x="1680442" y="52063"/>
                </a:lnTo>
                <a:lnTo>
                  <a:pt x="1695830" y="40817"/>
                </a:lnTo>
                <a:lnTo>
                  <a:pt x="1762918" y="40817"/>
                </a:lnTo>
                <a:lnTo>
                  <a:pt x="1783968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1">
            <a:extLst>
              <a:ext uri="{FF2B5EF4-FFF2-40B4-BE49-F238E27FC236}">
                <a16:creationId xmlns:a16="http://schemas.microsoft.com/office/drawing/2014/main" id="{1FA00193-2DFC-4A6E-989D-2B2A10AD37BA}"/>
              </a:ext>
            </a:extLst>
          </p:cNvPr>
          <p:cNvSpPr/>
          <p:nvPr/>
        </p:nvSpPr>
        <p:spPr>
          <a:xfrm>
            <a:off x="6301714" y="2765005"/>
            <a:ext cx="1781175" cy="884555"/>
          </a:xfrm>
          <a:custGeom>
            <a:avLst/>
            <a:gdLst/>
            <a:ahLst/>
            <a:cxnLst/>
            <a:rect l="l" t="t" r="r" b="b"/>
            <a:pathLst>
              <a:path w="1781175" h="884554">
                <a:moveTo>
                  <a:pt x="1670031" y="849895"/>
                </a:moveTo>
                <a:lnTo>
                  <a:pt x="1653311" y="884135"/>
                </a:lnTo>
                <a:lnTo>
                  <a:pt x="1781098" y="882942"/>
                </a:lnTo>
                <a:lnTo>
                  <a:pt x="1762216" y="858253"/>
                </a:lnTo>
                <a:lnTo>
                  <a:pt x="1687144" y="858253"/>
                </a:lnTo>
                <a:lnTo>
                  <a:pt x="1670031" y="849895"/>
                </a:lnTo>
                <a:close/>
              </a:path>
              <a:path w="1781175" h="884554">
                <a:moveTo>
                  <a:pt x="1686747" y="815663"/>
                </a:moveTo>
                <a:lnTo>
                  <a:pt x="1670031" y="849895"/>
                </a:lnTo>
                <a:lnTo>
                  <a:pt x="1687144" y="858253"/>
                </a:lnTo>
                <a:lnTo>
                  <a:pt x="1703870" y="824026"/>
                </a:lnTo>
                <a:lnTo>
                  <a:pt x="1686747" y="815663"/>
                </a:lnTo>
                <a:close/>
              </a:path>
              <a:path w="1781175" h="884554">
                <a:moveTo>
                  <a:pt x="1703463" y="781431"/>
                </a:moveTo>
                <a:lnTo>
                  <a:pt x="1686747" y="815663"/>
                </a:lnTo>
                <a:lnTo>
                  <a:pt x="1703870" y="824026"/>
                </a:lnTo>
                <a:lnTo>
                  <a:pt x="1687144" y="858253"/>
                </a:lnTo>
                <a:lnTo>
                  <a:pt x="1762216" y="858253"/>
                </a:lnTo>
                <a:lnTo>
                  <a:pt x="1703463" y="781431"/>
                </a:lnTo>
                <a:close/>
              </a:path>
              <a:path w="1781175" h="884554">
                <a:moveTo>
                  <a:pt x="16725" y="0"/>
                </a:moveTo>
                <a:lnTo>
                  <a:pt x="0" y="34239"/>
                </a:lnTo>
                <a:lnTo>
                  <a:pt x="1670031" y="849895"/>
                </a:lnTo>
                <a:lnTo>
                  <a:pt x="1686747" y="815663"/>
                </a:lnTo>
                <a:lnTo>
                  <a:pt x="1672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22">
            <a:extLst>
              <a:ext uri="{FF2B5EF4-FFF2-40B4-BE49-F238E27FC236}">
                <a16:creationId xmlns:a16="http://schemas.microsoft.com/office/drawing/2014/main" id="{F0057689-6BE4-4139-9C22-9ECC38358314}"/>
              </a:ext>
            </a:extLst>
          </p:cNvPr>
          <p:cNvSpPr/>
          <p:nvPr/>
        </p:nvSpPr>
        <p:spPr>
          <a:xfrm>
            <a:off x="6301752" y="3646474"/>
            <a:ext cx="1781175" cy="880110"/>
          </a:xfrm>
          <a:custGeom>
            <a:avLst/>
            <a:gdLst/>
            <a:ahLst/>
            <a:cxnLst/>
            <a:rect l="l" t="t" r="r" b="b"/>
            <a:pathLst>
              <a:path w="1781175" h="880110">
                <a:moveTo>
                  <a:pt x="1669917" y="34270"/>
                </a:moveTo>
                <a:lnTo>
                  <a:pt x="0" y="845375"/>
                </a:lnTo>
                <a:lnTo>
                  <a:pt x="16649" y="879640"/>
                </a:lnTo>
                <a:lnTo>
                  <a:pt x="1686562" y="68543"/>
                </a:lnTo>
                <a:lnTo>
                  <a:pt x="1669917" y="34270"/>
                </a:lnTo>
                <a:close/>
              </a:path>
              <a:path w="1781175" h="880110">
                <a:moveTo>
                  <a:pt x="1762261" y="25946"/>
                </a:moveTo>
                <a:lnTo>
                  <a:pt x="1687055" y="25946"/>
                </a:lnTo>
                <a:lnTo>
                  <a:pt x="1703692" y="60223"/>
                </a:lnTo>
                <a:lnTo>
                  <a:pt x="1686562" y="68543"/>
                </a:lnTo>
                <a:lnTo>
                  <a:pt x="1703209" y="102819"/>
                </a:lnTo>
                <a:lnTo>
                  <a:pt x="1762261" y="25946"/>
                </a:lnTo>
                <a:close/>
              </a:path>
              <a:path w="1781175" h="880110">
                <a:moveTo>
                  <a:pt x="1687055" y="25946"/>
                </a:moveTo>
                <a:lnTo>
                  <a:pt x="1669917" y="34270"/>
                </a:lnTo>
                <a:lnTo>
                  <a:pt x="1686562" y="68543"/>
                </a:lnTo>
                <a:lnTo>
                  <a:pt x="1703692" y="60223"/>
                </a:lnTo>
                <a:lnTo>
                  <a:pt x="1687055" y="25946"/>
                </a:lnTo>
                <a:close/>
              </a:path>
              <a:path w="1781175" h="880110">
                <a:moveTo>
                  <a:pt x="1653273" y="0"/>
                </a:moveTo>
                <a:lnTo>
                  <a:pt x="1669917" y="34270"/>
                </a:lnTo>
                <a:lnTo>
                  <a:pt x="1687055" y="25946"/>
                </a:lnTo>
                <a:lnTo>
                  <a:pt x="1762261" y="25946"/>
                </a:lnTo>
                <a:lnTo>
                  <a:pt x="1781060" y="1473"/>
                </a:lnTo>
                <a:lnTo>
                  <a:pt x="165327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23">
            <a:extLst>
              <a:ext uri="{FF2B5EF4-FFF2-40B4-BE49-F238E27FC236}">
                <a16:creationId xmlns:a16="http://schemas.microsoft.com/office/drawing/2014/main" id="{0E135D43-0AB4-41CC-9A24-A38324088822}"/>
              </a:ext>
            </a:extLst>
          </p:cNvPr>
          <p:cNvSpPr/>
          <p:nvPr/>
        </p:nvSpPr>
        <p:spPr>
          <a:xfrm>
            <a:off x="6310058" y="3590912"/>
            <a:ext cx="1772920" cy="114300"/>
          </a:xfrm>
          <a:custGeom>
            <a:avLst/>
            <a:gdLst/>
            <a:ahLst/>
            <a:cxnLst/>
            <a:rect l="l" t="t" r="r" b="b"/>
            <a:pathLst>
              <a:path w="1772920" h="114300">
                <a:moveTo>
                  <a:pt x="1734735" y="38074"/>
                </a:moveTo>
                <a:lnTo>
                  <a:pt x="1677479" y="38074"/>
                </a:lnTo>
                <a:lnTo>
                  <a:pt x="1677517" y="76174"/>
                </a:lnTo>
                <a:lnTo>
                  <a:pt x="1658467" y="76193"/>
                </a:lnTo>
                <a:lnTo>
                  <a:pt x="1658505" y="114299"/>
                </a:lnTo>
                <a:lnTo>
                  <a:pt x="1772754" y="57035"/>
                </a:lnTo>
                <a:lnTo>
                  <a:pt x="1734735" y="38074"/>
                </a:lnTo>
                <a:close/>
              </a:path>
              <a:path w="1772920" h="114300">
                <a:moveTo>
                  <a:pt x="1658429" y="38093"/>
                </a:moveTo>
                <a:lnTo>
                  <a:pt x="0" y="39700"/>
                </a:lnTo>
                <a:lnTo>
                  <a:pt x="38" y="77800"/>
                </a:lnTo>
                <a:lnTo>
                  <a:pt x="1658467" y="76193"/>
                </a:lnTo>
                <a:lnTo>
                  <a:pt x="1658429" y="38093"/>
                </a:lnTo>
                <a:close/>
              </a:path>
              <a:path w="1772920" h="114300">
                <a:moveTo>
                  <a:pt x="1677479" y="38074"/>
                </a:moveTo>
                <a:lnTo>
                  <a:pt x="1658429" y="38093"/>
                </a:lnTo>
                <a:lnTo>
                  <a:pt x="1658467" y="76193"/>
                </a:lnTo>
                <a:lnTo>
                  <a:pt x="1677517" y="76174"/>
                </a:lnTo>
                <a:lnTo>
                  <a:pt x="1677479" y="38074"/>
                </a:lnTo>
                <a:close/>
              </a:path>
              <a:path w="1772920" h="114300">
                <a:moveTo>
                  <a:pt x="1658391" y="0"/>
                </a:moveTo>
                <a:lnTo>
                  <a:pt x="1658429" y="38093"/>
                </a:lnTo>
                <a:lnTo>
                  <a:pt x="1734735" y="38074"/>
                </a:lnTo>
                <a:lnTo>
                  <a:pt x="1658391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544D64F-53D8-4B08-86A7-407FA7301BD0}"/>
                  </a:ext>
                </a:extLst>
              </p:cNvPr>
              <p:cNvSpPr/>
              <p:nvPr/>
            </p:nvSpPr>
            <p:spPr>
              <a:xfrm>
                <a:off x="1322609" y="2845530"/>
                <a:ext cx="1581138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SG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⋮    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544D64F-53D8-4B08-86A7-407FA7301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09" y="2845530"/>
                <a:ext cx="1581138" cy="14529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CEB6CE5-51E3-4D6C-AFD7-64EB5968298C}"/>
                  </a:ext>
                </a:extLst>
              </p:cNvPr>
              <p:cNvSpPr/>
              <p:nvPr/>
            </p:nvSpPr>
            <p:spPr>
              <a:xfrm>
                <a:off x="8843492" y="3020097"/>
                <a:ext cx="915379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CEB6CE5-51E3-4D6C-AFD7-64EB59682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492" y="3020097"/>
                <a:ext cx="915379" cy="14529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7726048-E2F9-49F6-AEC4-776EE516F73C}"/>
                  </a:ext>
                </a:extLst>
              </p:cNvPr>
              <p:cNvSpPr/>
              <p:nvPr/>
            </p:nvSpPr>
            <p:spPr>
              <a:xfrm>
                <a:off x="10054767" y="3020097"/>
                <a:ext cx="682943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7726048-E2F9-49F6-AEC4-776EE516F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767" y="3020097"/>
                <a:ext cx="682943" cy="14529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28C7AA6-3386-46D3-A175-FDC97216460C}"/>
                  </a:ext>
                </a:extLst>
              </p:cNvPr>
              <p:cNvSpPr/>
              <p:nvPr/>
            </p:nvSpPr>
            <p:spPr>
              <a:xfrm>
                <a:off x="8960332" y="2596763"/>
                <a:ext cx="6937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28C7AA6-3386-46D3-A175-FDC972164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332" y="2596763"/>
                <a:ext cx="693716" cy="369332"/>
              </a:xfrm>
              <a:prstGeom prst="rect">
                <a:avLst/>
              </a:prstGeom>
              <a:blipFill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1051BA-54BD-4C74-9FDF-35A1197AE51B}"/>
                  </a:ext>
                </a:extLst>
              </p:cNvPr>
              <p:cNvSpPr/>
              <p:nvPr/>
            </p:nvSpPr>
            <p:spPr>
              <a:xfrm>
                <a:off x="10241280" y="2580339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1051BA-54BD-4C74-9FDF-35A1197A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0" y="2580339"/>
                <a:ext cx="371384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E5F33E6-0D09-4D13-9D6C-431A0EE1CD74}"/>
                  </a:ext>
                </a:extLst>
              </p:cNvPr>
              <p:cNvSpPr/>
              <p:nvPr/>
            </p:nvSpPr>
            <p:spPr>
              <a:xfrm>
                <a:off x="1981200" y="4833410"/>
                <a:ext cx="9144000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b="0" i="0" smtClean="0"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SG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SG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SG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SG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SG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SG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SG" i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SG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SG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SG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SG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SG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SG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SG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SG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SG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SG" i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E5F33E6-0D09-4D13-9D6C-431A0EE1CD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833410"/>
                <a:ext cx="9144000" cy="8485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0902" y="269748"/>
            <a:ext cx="57708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0" dirty="0"/>
              <a:t>Mean </a:t>
            </a:r>
            <a:r>
              <a:rPr spc="-340" dirty="0"/>
              <a:t>Squared </a:t>
            </a:r>
            <a:r>
              <a:rPr spc="-20" dirty="0"/>
              <a:t>Error</a:t>
            </a:r>
            <a:r>
              <a:rPr spc="-245" dirty="0"/>
              <a:t> </a:t>
            </a:r>
            <a:r>
              <a:rPr spc="-335" dirty="0"/>
              <a:t>Loss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99539" y="1369082"/>
            <a:ext cx="1079292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800" b="1" i="1" dirty="0"/>
              <a:t>Mean squared error loss </a:t>
            </a:r>
            <a:r>
              <a:rPr lang="en-SG" sz="2800" i="1" dirty="0"/>
              <a:t>can be used with regression models that output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800" i="1" dirty="0"/>
              <a:t>continuous real numbers</a:t>
            </a:r>
            <a:endParaRPr sz="2800" i="1" dirty="0">
              <a:latin typeface="+mj-lt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738061" y="5646108"/>
            <a:ext cx="944880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845" y="1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47524" y="5623049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>
                <a:moveTo>
                  <a:pt x="0" y="0"/>
                </a:moveTo>
                <a:lnTo>
                  <a:pt x="416555" y="1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74608" y="5968068"/>
            <a:ext cx="7771765" cy="426084"/>
          </a:xfrm>
          <a:custGeom>
            <a:avLst/>
            <a:gdLst/>
            <a:ahLst/>
            <a:cxnLst/>
            <a:rect l="l" t="t" r="r" b="b"/>
            <a:pathLst>
              <a:path w="7771765" h="426084">
                <a:moveTo>
                  <a:pt x="7700568" y="0"/>
                </a:moveTo>
                <a:lnTo>
                  <a:pt x="70929" y="0"/>
                </a:lnTo>
                <a:lnTo>
                  <a:pt x="43323" y="5573"/>
                </a:lnTo>
                <a:lnTo>
                  <a:pt x="20777" y="20773"/>
                </a:lnTo>
                <a:lnTo>
                  <a:pt x="5574" y="43317"/>
                </a:lnTo>
                <a:lnTo>
                  <a:pt x="0" y="70924"/>
                </a:lnTo>
                <a:lnTo>
                  <a:pt x="0" y="354632"/>
                </a:lnTo>
                <a:lnTo>
                  <a:pt x="5574" y="382239"/>
                </a:lnTo>
                <a:lnTo>
                  <a:pt x="20777" y="404783"/>
                </a:lnTo>
                <a:lnTo>
                  <a:pt x="43323" y="419983"/>
                </a:lnTo>
                <a:lnTo>
                  <a:pt x="70929" y="425556"/>
                </a:lnTo>
                <a:lnTo>
                  <a:pt x="7700568" y="425556"/>
                </a:lnTo>
                <a:lnTo>
                  <a:pt x="7728173" y="419983"/>
                </a:lnTo>
                <a:lnTo>
                  <a:pt x="7750714" y="404783"/>
                </a:lnTo>
                <a:lnTo>
                  <a:pt x="7765912" y="382239"/>
                </a:lnTo>
                <a:lnTo>
                  <a:pt x="7771485" y="354632"/>
                </a:lnTo>
                <a:lnTo>
                  <a:pt x="7771485" y="70924"/>
                </a:lnTo>
                <a:lnTo>
                  <a:pt x="7765912" y="43317"/>
                </a:lnTo>
                <a:lnTo>
                  <a:pt x="7750714" y="20773"/>
                </a:lnTo>
                <a:lnTo>
                  <a:pt x="7728173" y="5573"/>
                </a:lnTo>
                <a:lnTo>
                  <a:pt x="770056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679330" y="5756981"/>
            <a:ext cx="7152005" cy="5591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loss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tf.reduce_mean( tf.square(tf.subtract(model.y, model.pred)</a:t>
            </a:r>
            <a:r>
              <a:rPr sz="1400" spc="-1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289048" y="6024372"/>
            <a:ext cx="292607" cy="310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986995" y="4846853"/>
            <a:ext cx="1793875" cy="196215"/>
          </a:xfrm>
          <a:custGeom>
            <a:avLst/>
            <a:gdLst/>
            <a:ahLst/>
            <a:cxnLst/>
            <a:rect l="l" t="t" r="r" b="b"/>
            <a:pathLst>
              <a:path w="1793875" h="196214">
                <a:moveTo>
                  <a:pt x="1793641" y="0"/>
                </a:moveTo>
                <a:lnTo>
                  <a:pt x="1790118" y="38067"/>
                </a:lnTo>
                <a:lnTo>
                  <a:pt x="1780510" y="69152"/>
                </a:lnTo>
                <a:lnTo>
                  <a:pt x="1766261" y="90111"/>
                </a:lnTo>
                <a:lnTo>
                  <a:pt x="1748811" y="97797"/>
                </a:lnTo>
                <a:lnTo>
                  <a:pt x="941649" y="97797"/>
                </a:lnTo>
                <a:lnTo>
                  <a:pt x="924200" y="105482"/>
                </a:lnTo>
                <a:lnTo>
                  <a:pt x="909950" y="126441"/>
                </a:lnTo>
                <a:lnTo>
                  <a:pt x="900343" y="157526"/>
                </a:lnTo>
                <a:lnTo>
                  <a:pt x="896820" y="195594"/>
                </a:lnTo>
                <a:lnTo>
                  <a:pt x="893297" y="157526"/>
                </a:lnTo>
                <a:lnTo>
                  <a:pt x="883690" y="126441"/>
                </a:lnTo>
                <a:lnTo>
                  <a:pt x="869440" y="105482"/>
                </a:lnTo>
                <a:lnTo>
                  <a:pt x="851991" y="97797"/>
                </a:lnTo>
                <a:lnTo>
                  <a:pt x="44830" y="97797"/>
                </a:lnTo>
                <a:lnTo>
                  <a:pt x="27379" y="90111"/>
                </a:lnTo>
                <a:lnTo>
                  <a:pt x="13130" y="69152"/>
                </a:lnTo>
                <a:lnTo>
                  <a:pt x="3522" y="38067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9284474" y="5089652"/>
            <a:ext cx="116840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6510">
              <a:lnSpc>
                <a:spcPct val="101099"/>
              </a:lnSpc>
              <a:spcBef>
                <a:spcPts val="75"/>
              </a:spcBef>
            </a:pPr>
            <a:r>
              <a:rPr sz="1800" spc="-165" dirty="0">
                <a:latin typeface="Arial"/>
                <a:cs typeface="Arial"/>
              </a:rPr>
              <a:t>Final </a:t>
            </a:r>
            <a:r>
              <a:rPr sz="1800" spc="-135" dirty="0">
                <a:latin typeface="Arial"/>
                <a:cs typeface="Arial"/>
              </a:rPr>
              <a:t>Grades  </a:t>
            </a:r>
            <a:r>
              <a:rPr sz="1800" spc="-35" dirty="0">
                <a:latin typeface="Arial"/>
                <a:cs typeface="Arial"/>
              </a:rPr>
              <a:t>(</a:t>
            </a:r>
            <a:r>
              <a:rPr sz="1800" spc="-60" dirty="0">
                <a:latin typeface="Arial"/>
                <a:cs typeface="Arial"/>
              </a:rPr>
              <a:t>p</a:t>
            </a:r>
            <a:r>
              <a:rPr sz="1800" spc="-95" dirty="0">
                <a:latin typeface="Arial"/>
                <a:cs typeface="Arial"/>
              </a:rPr>
              <a:t>er</a:t>
            </a:r>
            <a:r>
              <a:rPr sz="1800" spc="-110" dirty="0">
                <a:latin typeface="Arial"/>
                <a:cs typeface="Arial"/>
              </a:rPr>
              <a:t>c</a:t>
            </a:r>
            <a:r>
              <a:rPr sz="1800" spc="-130" dirty="0">
                <a:latin typeface="Arial"/>
                <a:cs typeface="Arial"/>
              </a:rPr>
              <a:t>e</a:t>
            </a:r>
            <a:r>
              <a:rPr sz="1800" spc="-125" dirty="0">
                <a:latin typeface="Arial"/>
                <a:cs typeface="Arial"/>
              </a:rPr>
              <a:t>n</a:t>
            </a:r>
            <a:r>
              <a:rPr sz="1800" spc="30" dirty="0">
                <a:latin typeface="Arial"/>
                <a:cs typeface="Arial"/>
              </a:rPr>
              <a:t>t</a:t>
            </a:r>
            <a:r>
              <a:rPr sz="1800" spc="-245" dirty="0">
                <a:latin typeface="Arial"/>
                <a:cs typeface="Arial"/>
              </a:rPr>
              <a:t>ag</a:t>
            </a:r>
            <a:r>
              <a:rPr sz="1800" spc="-70" dirty="0">
                <a:latin typeface="Arial"/>
                <a:cs typeface="Arial"/>
              </a:rPr>
              <a:t>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D638C9FF-13D2-48A9-A436-4172D948BCCE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lang="en-SG" sz="1100"/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13F2251C-EB0B-4FD8-9A9E-D95FFE4893F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43</a:t>
            </a:fld>
            <a:endParaRPr lang="en-SG" dirty="0"/>
          </a:p>
        </p:txBody>
      </p:sp>
      <p:sp>
        <p:nvSpPr>
          <p:cNvPr id="57" name="object 33">
            <a:extLst>
              <a:ext uri="{FF2B5EF4-FFF2-40B4-BE49-F238E27FC236}">
                <a16:creationId xmlns:a16="http://schemas.microsoft.com/office/drawing/2014/main" id="{EF0C2762-7EBB-477A-B133-7FCA8F260EF1}"/>
              </a:ext>
            </a:extLst>
          </p:cNvPr>
          <p:cNvSpPr/>
          <p:nvPr/>
        </p:nvSpPr>
        <p:spPr>
          <a:xfrm>
            <a:off x="9064408" y="479689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34">
            <a:extLst>
              <a:ext uri="{FF2B5EF4-FFF2-40B4-BE49-F238E27FC236}">
                <a16:creationId xmlns:a16="http://schemas.microsoft.com/office/drawing/2014/main" id="{4BDD9A71-9F0D-4ABB-9E78-2260F24615D1}"/>
              </a:ext>
            </a:extLst>
          </p:cNvPr>
          <p:cNvSpPr/>
          <p:nvPr/>
        </p:nvSpPr>
        <p:spPr>
          <a:xfrm>
            <a:off x="10054767" y="479689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3">
            <a:extLst>
              <a:ext uri="{FF2B5EF4-FFF2-40B4-BE49-F238E27FC236}">
                <a16:creationId xmlns:a16="http://schemas.microsoft.com/office/drawing/2014/main" id="{F187A647-FE93-45DF-A21F-59F120CBAC03}"/>
              </a:ext>
            </a:extLst>
          </p:cNvPr>
          <p:cNvSpPr/>
          <p:nvPr/>
        </p:nvSpPr>
        <p:spPr>
          <a:xfrm>
            <a:off x="3892803" y="3620935"/>
            <a:ext cx="1777364" cy="475615"/>
          </a:xfrm>
          <a:custGeom>
            <a:avLst/>
            <a:gdLst/>
            <a:ahLst/>
            <a:cxnLst/>
            <a:rect l="l" t="t" r="r" b="b"/>
            <a:pathLst>
              <a:path w="1777364" h="475614">
                <a:moveTo>
                  <a:pt x="1661617" y="37032"/>
                </a:moveTo>
                <a:lnTo>
                  <a:pt x="0" y="438150"/>
                </a:lnTo>
                <a:lnTo>
                  <a:pt x="8940" y="475183"/>
                </a:lnTo>
                <a:lnTo>
                  <a:pt x="1670557" y="74065"/>
                </a:lnTo>
                <a:lnTo>
                  <a:pt x="1661617" y="37032"/>
                </a:lnTo>
                <a:close/>
              </a:path>
              <a:path w="1777364" h="475614">
                <a:moveTo>
                  <a:pt x="1772650" y="32562"/>
                </a:moveTo>
                <a:lnTo>
                  <a:pt x="1680133" y="32562"/>
                </a:lnTo>
                <a:lnTo>
                  <a:pt x="1689074" y="69595"/>
                </a:lnTo>
                <a:lnTo>
                  <a:pt x="1670557" y="74065"/>
                </a:lnTo>
                <a:lnTo>
                  <a:pt x="1679498" y="111099"/>
                </a:lnTo>
                <a:lnTo>
                  <a:pt x="1772650" y="32562"/>
                </a:lnTo>
                <a:close/>
              </a:path>
              <a:path w="1777364" h="475614">
                <a:moveTo>
                  <a:pt x="1680133" y="32562"/>
                </a:moveTo>
                <a:lnTo>
                  <a:pt x="1661617" y="37032"/>
                </a:lnTo>
                <a:lnTo>
                  <a:pt x="1670557" y="74065"/>
                </a:lnTo>
                <a:lnTo>
                  <a:pt x="1689074" y="69595"/>
                </a:lnTo>
                <a:lnTo>
                  <a:pt x="1680133" y="32562"/>
                </a:lnTo>
                <a:close/>
              </a:path>
              <a:path w="1777364" h="475614">
                <a:moveTo>
                  <a:pt x="1652676" y="0"/>
                </a:moveTo>
                <a:lnTo>
                  <a:pt x="1661617" y="37032"/>
                </a:lnTo>
                <a:lnTo>
                  <a:pt x="1680133" y="32562"/>
                </a:lnTo>
                <a:lnTo>
                  <a:pt x="1772650" y="32562"/>
                </a:lnTo>
                <a:lnTo>
                  <a:pt x="1777199" y="28727"/>
                </a:lnTo>
                <a:lnTo>
                  <a:pt x="165267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4">
            <a:extLst>
              <a:ext uri="{FF2B5EF4-FFF2-40B4-BE49-F238E27FC236}">
                <a16:creationId xmlns:a16="http://schemas.microsoft.com/office/drawing/2014/main" id="{045FB41B-F71E-4845-84EB-D55E184BA576}"/>
              </a:ext>
            </a:extLst>
          </p:cNvPr>
          <p:cNvSpPr/>
          <p:nvPr/>
        </p:nvSpPr>
        <p:spPr>
          <a:xfrm>
            <a:off x="3892702" y="3193288"/>
            <a:ext cx="1777364" cy="484505"/>
          </a:xfrm>
          <a:custGeom>
            <a:avLst/>
            <a:gdLst/>
            <a:ahLst/>
            <a:cxnLst/>
            <a:rect l="l" t="t" r="r" b="b"/>
            <a:pathLst>
              <a:path w="1777364" h="484504">
                <a:moveTo>
                  <a:pt x="1661765" y="447462"/>
                </a:moveTo>
                <a:lnTo>
                  <a:pt x="1652625" y="484454"/>
                </a:lnTo>
                <a:lnTo>
                  <a:pt x="1777301" y="456374"/>
                </a:lnTo>
                <a:lnTo>
                  <a:pt x="1772205" y="452031"/>
                </a:lnTo>
                <a:lnTo>
                  <a:pt x="1680260" y="452031"/>
                </a:lnTo>
                <a:lnTo>
                  <a:pt x="1661765" y="447462"/>
                </a:lnTo>
                <a:close/>
              </a:path>
              <a:path w="1777364" h="484504">
                <a:moveTo>
                  <a:pt x="1670905" y="410469"/>
                </a:moveTo>
                <a:lnTo>
                  <a:pt x="1661765" y="447462"/>
                </a:lnTo>
                <a:lnTo>
                  <a:pt x="1680260" y="452031"/>
                </a:lnTo>
                <a:lnTo>
                  <a:pt x="1689392" y="415036"/>
                </a:lnTo>
                <a:lnTo>
                  <a:pt x="1670905" y="410469"/>
                </a:lnTo>
                <a:close/>
              </a:path>
              <a:path w="1777364" h="484504">
                <a:moveTo>
                  <a:pt x="1680044" y="373481"/>
                </a:moveTo>
                <a:lnTo>
                  <a:pt x="1670905" y="410469"/>
                </a:lnTo>
                <a:lnTo>
                  <a:pt x="1689392" y="415036"/>
                </a:lnTo>
                <a:lnTo>
                  <a:pt x="1680260" y="452031"/>
                </a:lnTo>
                <a:lnTo>
                  <a:pt x="1772205" y="452031"/>
                </a:lnTo>
                <a:lnTo>
                  <a:pt x="1680044" y="373481"/>
                </a:lnTo>
                <a:close/>
              </a:path>
              <a:path w="1777364" h="484504">
                <a:moveTo>
                  <a:pt x="9144" y="0"/>
                </a:moveTo>
                <a:lnTo>
                  <a:pt x="0" y="36982"/>
                </a:lnTo>
                <a:lnTo>
                  <a:pt x="1661765" y="447462"/>
                </a:lnTo>
                <a:lnTo>
                  <a:pt x="1670905" y="410469"/>
                </a:lnTo>
                <a:lnTo>
                  <a:pt x="914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">
            <a:extLst>
              <a:ext uri="{FF2B5EF4-FFF2-40B4-BE49-F238E27FC236}">
                <a16:creationId xmlns:a16="http://schemas.microsoft.com/office/drawing/2014/main" id="{5E69AD06-B1E6-4150-B849-B3479B8D04FD}"/>
              </a:ext>
            </a:extLst>
          </p:cNvPr>
          <p:cNvSpPr/>
          <p:nvPr/>
        </p:nvSpPr>
        <p:spPr>
          <a:xfrm>
            <a:off x="3257194" y="375756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bject 6">
                <a:extLst>
                  <a:ext uri="{FF2B5EF4-FFF2-40B4-BE49-F238E27FC236}">
                    <a16:creationId xmlns:a16="http://schemas.microsoft.com/office/drawing/2014/main" id="{CA6E9DAE-3415-4917-A990-471110263AE4}"/>
                  </a:ext>
                </a:extLst>
              </p:cNvPr>
              <p:cNvSpPr txBox="1"/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2" name="object 6">
                <a:extLst>
                  <a:ext uri="{FF2B5EF4-FFF2-40B4-BE49-F238E27FC236}">
                    <a16:creationId xmlns:a16="http://schemas.microsoft.com/office/drawing/2014/main" id="{CA6E9DAE-3415-4917-A990-471110263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  <a:blipFill>
                <a:blip r:embed="rId3"/>
                <a:stretch>
                  <a:fillRect l="-15909" r="-11364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bject 7">
            <a:extLst>
              <a:ext uri="{FF2B5EF4-FFF2-40B4-BE49-F238E27FC236}">
                <a16:creationId xmlns:a16="http://schemas.microsoft.com/office/drawing/2014/main" id="{D4FBE189-7BF4-4BC5-8F46-9ECA16600FCD}"/>
              </a:ext>
            </a:extLst>
          </p:cNvPr>
          <p:cNvSpPr/>
          <p:nvPr/>
        </p:nvSpPr>
        <p:spPr>
          <a:xfrm>
            <a:off x="3257194" y="289173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bject 8">
                <a:extLst>
                  <a:ext uri="{FF2B5EF4-FFF2-40B4-BE49-F238E27FC236}">
                    <a16:creationId xmlns:a16="http://schemas.microsoft.com/office/drawing/2014/main" id="{FFDCA790-AA7F-4D23-BB3A-3A219199339D}"/>
                  </a:ext>
                </a:extLst>
              </p:cNvPr>
              <p:cNvSpPr txBox="1"/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4" name="object 8">
                <a:extLst>
                  <a:ext uri="{FF2B5EF4-FFF2-40B4-BE49-F238E27FC236}">
                    <a16:creationId xmlns:a16="http://schemas.microsoft.com/office/drawing/2014/main" id="{FFDCA790-AA7F-4D23-BB3A-3A2191993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  <a:blipFill>
                <a:blip r:embed="rId4"/>
                <a:stretch>
                  <a:fillRect l="-16279" r="-9302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bject 9">
            <a:extLst>
              <a:ext uri="{FF2B5EF4-FFF2-40B4-BE49-F238E27FC236}">
                <a16:creationId xmlns:a16="http://schemas.microsoft.com/office/drawing/2014/main" id="{4854F3D3-C24A-40BE-A1C3-0D69843CA2C1}"/>
              </a:ext>
            </a:extLst>
          </p:cNvPr>
          <p:cNvSpPr/>
          <p:nvPr/>
        </p:nvSpPr>
        <p:spPr>
          <a:xfrm>
            <a:off x="5670003" y="418894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bject 10">
                <a:extLst>
                  <a:ext uri="{FF2B5EF4-FFF2-40B4-BE49-F238E27FC236}">
                    <a16:creationId xmlns:a16="http://schemas.microsoft.com/office/drawing/2014/main" id="{909069E8-1F61-4850-B305-F9B9847EFAB1}"/>
                  </a:ext>
                </a:extLst>
              </p:cNvPr>
              <p:cNvSpPr txBox="1"/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66" name="object 10">
                <a:extLst>
                  <a:ext uri="{FF2B5EF4-FFF2-40B4-BE49-F238E27FC236}">
                    <a16:creationId xmlns:a16="http://schemas.microsoft.com/office/drawing/2014/main" id="{909069E8-1F61-4850-B305-F9B9847EF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  <a:blipFill>
                <a:blip r:embed="rId5"/>
                <a:stretch>
                  <a:fillRect l="-31707" r="-85366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bject 11">
            <a:extLst>
              <a:ext uri="{FF2B5EF4-FFF2-40B4-BE49-F238E27FC236}">
                <a16:creationId xmlns:a16="http://schemas.microsoft.com/office/drawing/2014/main" id="{B624AC2C-FA51-451C-B2BD-0546C97DD858}"/>
              </a:ext>
            </a:extLst>
          </p:cNvPr>
          <p:cNvSpPr/>
          <p:nvPr/>
        </p:nvSpPr>
        <p:spPr>
          <a:xfrm>
            <a:off x="5670003" y="332962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bject 12">
                <a:extLst>
                  <a:ext uri="{FF2B5EF4-FFF2-40B4-BE49-F238E27FC236}">
                    <a16:creationId xmlns:a16="http://schemas.microsoft.com/office/drawing/2014/main" id="{9D43DFF0-4760-447E-944F-174D926A8B95}"/>
                  </a:ext>
                </a:extLst>
              </p:cNvPr>
              <p:cNvSpPr txBox="1"/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68" name="object 12">
                <a:extLst>
                  <a:ext uri="{FF2B5EF4-FFF2-40B4-BE49-F238E27FC236}">
                    <a16:creationId xmlns:a16="http://schemas.microsoft.com/office/drawing/2014/main" id="{9D43DFF0-4760-447E-944F-174D926A8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  <a:blipFill>
                <a:blip r:embed="rId6"/>
                <a:stretch>
                  <a:fillRect l="-31707" r="-85366" b="-222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bject 13">
            <a:extLst>
              <a:ext uri="{FF2B5EF4-FFF2-40B4-BE49-F238E27FC236}">
                <a16:creationId xmlns:a16="http://schemas.microsoft.com/office/drawing/2014/main" id="{CB8662A9-5BCE-4C70-92A3-52BE157E4CF3}"/>
              </a:ext>
            </a:extLst>
          </p:cNvPr>
          <p:cNvSpPr/>
          <p:nvPr/>
        </p:nvSpPr>
        <p:spPr>
          <a:xfrm>
            <a:off x="3886022" y="3196399"/>
            <a:ext cx="1784350" cy="1313180"/>
          </a:xfrm>
          <a:custGeom>
            <a:avLst/>
            <a:gdLst/>
            <a:ahLst/>
            <a:cxnLst/>
            <a:rect l="l" t="t" r="r" b="b"/>
            <a:pathLst>
              <a:path w="1784350" h="1313179">
                <a:moveTo>
                  <a:pt x="1680487" y="1260455"/>
                </a:moveTo>
                <a:lnTo>
                  <a:pt x="1657985" y="1291208"/>
                </a:lnTo>
                <a:lnTo>
                  <a:pt x="1783981" y="1312583"/>
                </a:lnTo>
                <a:lnTo>
                  <a:pt x="1762935" y="1271701"/>
                </a:lnTo>
                <a:lnTo>
                  <a:pt x="1695856" y="1271701"/>
                </a:lnTo>
                <a:lnTo>
                  <a:pt x="1680487" y="1260455"/>
                </a:lnTo>
                <a:close/>
              </a:path>
              <a:path w="1784350" h="1313179">
                <a:moveTo>
                  <a:pt x="1702986" y="1229705"/>
                </a:moveTo>
                <a:lnTo>
                  <a:pt x="1680487" y="1260455"/>
                </a:lnTo>
                <a:lnTo>
                  <a:pt x="1695856" y="1271701"/>
                </a:lnTo>
                <a:lnTo>
                  <a:pt x="1718360" y="1240955"/>
                </a:lnTo>
                <a:lnTo>
                  <a:pt x="1702986" y="1229705"/>
                </a:lnTo>
                <a:close/>
              </a:path>
              <a:path w="1784350" h="1313179">
                <a:moveTo>
                  <a:pt x="1725485" y="1198956"/>
                </a:moveTo>
                <a:lnTo>
                  <a:pt x="1702986" y="1229705"/>
                </a:lnTo>
                <a:lnTo>
                  <a:pt x="1718360" y="1240955"/>
                </a:lnTo>
                <a:lnTo>
                  <a:pt x="1695856" y="1271701"/>
                </a:lnTo>
                <a:lnTo>
                  <a:pt x="1762935" y="1271701"/>
                </a:lnTo>
                <a:lnTo>
                  <a:pt x="1725485" y="1198956"/>
                </a:lnTo>
                <a:close/>
              </a:path>
              <a:path w="1784350" h="1313179">
                <a:moveTo>
                  <a:pt x="22504" y="0"/>
                </a:moveTo>
                <a:lnTo>
                  <a:pt x="0" y="30759"/>
                </a:lnTo>
                <a:lnTo>
                  <a:pt x="1680487" y="1260455"/>
                </a:lnTo>
                <a:lnTo>
                  <a:pt x="1702986" y="1229705"/>
                </a:lnTo>
                <a:lnTo>
                  <a:pt x="2250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14">
            <a:extLst>
              <a:ext uri="{FF2B5EF4-FFF2-40B4-BE49-F238E27FC236}">
                <a16:creationId xmlns:a16="http://schemas.microsoft.com/office/drawing/2014/main" id="{E9475D22-7CD0-4B60-8F4B-3EBE67972085}"/>
              </a:ext>
            </a:extLst>
          </p:cNvPr>
          <p:cNvSpPr/>
          <p:nvPr/>
        </p:nvSpPr>
        <p:spPr>
          <a:xfrm>
            <a:off x="3892765" y="4059097"/>
            <a:ext cx="1777364" cy="478790"/>
          </a:xfrm>
          <a:custGeom>
            <a:avLst/>
            <a:gdLst/>
            <a:ahLst/>
            <a:cxnLst/>
            <a:rect l="l" t="t" r="r" b="b"/>
            <a:pathLst>
              <a:path w="1777364" h="478789">
                <a:moveTo>
                  <a:pt x="1661671" y="441366"/>
                </a:moveTo>
                <a:lnTo>
                  <a:pt x="1652663" y="478383"/>
                </a:lnTo>
                <a:lnTo>
                  <a:pt x="1777238" y="449884"/>
                </a:lnTo>
                <a:lnTo>
                  <a:pt x="1772496" y="445871"/>
                </a:lnTo>
                <a:lnTo>
                  <a:pt x="1680184" y="445871"/>
                </a:lnTo>
                <a:lnTo>
                  <a:pt x="1661671" y="441366"/>
                </a:lnTo>
                <a:close/>
              </a:path>
              <a:path w="1777364" h="478789">
                <a:moveTo>
                  <a:pt x="1670679" y="404347"/>
                </a:moveTo>
                <a:lnTo>
                  <a:pt x="1661671" y="441366"/>
                </a:lnTo>
                <a:lnTo>
                  <a:pt x="1680184" y="445871"/>
                </a:lnTo>
                <a:lnTo>
                  <a:pt x="1689188" y="408851"/>
                </a:lnTo>
                <a:lnTo>
                  <a:pt x="1670679" y="404347"/>
                </a:lnTo>
                <a:close/>
              </a:path>
              <a:path w="1777364" h="478789">
                <a:moveTo>
                  <a:pt x="1679689" y="367322"/>
                </a:moveTo>
                <a:lnTo>
                  <a:pt x="1670679" y="404347"/>
                </a:lnTo>
                <a:lnTo>
                  <a:pt x="1689188" y="408851"/>
                </a:lnTo>
                <a:lnTo>
                  <a:pt x="1680184" y="445871"/>
                </a:lnTo>
                <a:lnTo>
                  <a:pt x="1772496" y="445871"/>
                </a:lnTo>
                <a:lnTo>
                  <a:pt x="1679689" y="367322"/>
                </a:lnTo>
                <a:close/>
              </a:path>
              <a:path w="1777364" h="478789">
                <a:moveTo>
                  <a:pt x="9016" y="0"/>
                </a:moveTo>
                <a:lnTo>
                  <a:pt x="0" y="37020"/>
                </a:lnTo>
                <a:lnTo>
                  <a:pt x="1661671" y="441366"/>
                </a:lnTo>
                <a:lnTo>
                  <a:pt x="1670679" y="404347"/>
                </a:lnTo>
                <a:lnTo>
                  <a:pt x="901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5">
            <a:extLst>
              <a:ext uri="{FF2B5EF4-FFF2-40B4-BE49-F238E27FC236}">
                <a16:creationId xmlns:a16="http://schemas.microsoft.com/office/drawing/2014/main" id="{F9B2040A-8B99-4DA3-BF73-66BF2C262625}"/>
              </a:ext>
            </a:extLst>
          </p:cNvPr>
          <p:cNvSpPr/>
          <p:nvPr/>
        </p:nvSpPr>
        <p:spPr>
          <a:xfrm>
            <a:off x="8082813" y="332790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bject 16">
                <a:extLst>
                  <a:ext uri="{FF2B5EF4-FFF2-40B4-BE49-F238E27FC236}">
                    <a16:creationId xmlns:a16="http://schemas.microsoft.com/office/drawing/2014/main" id="{E79CCB8C-AC83-4B49-B2AD-DA48A207D8DB}"/>
                  </a:ext>
                </a:extLst>
              </p:cNvPr>
              <p:cNvSpPr txBox="1"/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2" name="object 16">
                <a:extLst>
                  <a:ext uri="{FF2B5EF4-FFF2-40B4-BE49-F238E27FC236}">
                    <a16:creationId xmlns:a16="http://schemas.microsoft.com/office/drawing/2014/main" id="{E79CCB8C-AC83-4B49-B2AD-DA48A207D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  <a:blipFill>
                <a:blip r:embed="rId7"/>
                <a:stretch>
                  <a:fillRect l="-9091" t="-17021" r="-68182" b="-2766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bject 17">
            <a:extLst>
              <a:ext uri="{FF2B5EF4-FFF2-40B4-BE49-F238E27FC236}">
                <a16:creationId xmlns:a16="http://schemas.microsoft.com/office/drawing/2014/main" id="{B806BCA1-9082-4750-A854-C06ECADA82B5}"/>
              </a:ext>
            </a:extLst>
          </p:cNvPr>
          <p:cNvSpPr/>
          <p:nvPr/>
        </p:nvSpPr>
        <p:spPr>
          <a:xfrm>
            <a:off x="5670003" y="246208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bject 18">
                <a:extLst>
                  <a:ext uri="{FF2B5EF4-FFF2-40B4-BE49-F238E27FC236}">
                    <a16:creationId xmlns:a16="http://schemas.microsoft.com/office/drawing/2014/main" id="{F5675C31-5308-4C70-A64A-D83EC90C0CEE}"/>
                  </a:ext>
                </a:extLst>
              </p:cNvPr>
              <p:cNvSpPr txBox="1"/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4" name="object 18">
                <a:extLst>
                  <a:ext uri="{FF2B5EF4-FFF2-40B4-BE49-F238E27FC236}">
                    <a16:creationId xmlns:a16="http://schemas.microsoft.com/office/drawing/2014/main" id="{F5675C31-5308-4C70-A64A-D83EC90C0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  <a:blipFill>
                <a:blip r:embed="rId8"/>
                <a:stretch>
                  <a:fillRect l="-32500" r="-90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bject 19">
            <a:extLst>
              <a:ext uri="{FF2B5EF4-FFF2-40B4-BE49-F238E27FC236}">
                <a16:creationId xmlns:a16="http://schemas.microsoft.com/office/drawing/2014/main" id="{C0670438-6B7C-4B2D-A80E-F98FAB226A65}"/>
              </a:ext>
            </a:extLst>
          </p:cNvPr>
          <p:cNvSpPr/>
          <p:nvPr/>
        </p:nvSpPr>
        <p:spPr>
          <a:xfrm>
            <a:off x="3892791" y="2753499"/>
            <a:ext cx="1777364" cy="476884"/>
          </a:xfrm>
          <a:custGeom>
            <a:avLst/>
            <a:gdLst/>
            <a:ahLst/>
            <a:cxnLst/>
            <a:rect l="l" t="t" r="r" b="b"/>
            <a:pathLst>
              <a:path w="1777364" h="476885">
                <a:moveTo>
                  <a:pt x="1661640" y="37038"/>
                </a:moveTo>
                <a:lnTo>
                  <a:pt x="0" y="439762"/>
                </a:lnTo>
                <a:lnTo>
                  <a:pt x="8966" y="476796"/>
                </a:lnTo>
                <a:lnTo>
                  <a:pt x="1670612" y="74057"/>
                </a:lnTo>
                <a:lnTo>
                  <a:pt x="1661640" y="37038"/>
                </a:lnTo>
                <a:close/>
              </a:path>
              <a:path w="1777364" h="476885">
                <a:moveTo>
                  <a:pt x="1772566" y="32550"/>
                </a:moveTo>
                <a:lnTo>
                  <a:pt x="1680159" y="32550"/>
                </a:lnTo>
                <a:lnTo>
                  <a:pt x="1689125" y="69570"/>
                </a:lnTo>
                <a:lnTo>
                  <a:pt x="1670612" y="74057"/>
                </a:lnTo>
                <a:lnTo>
                  <a:pt x="1679587" y="111086"/>
                </a:lnTo>
                <a:lnTo>
                  <a:pt x="1772566" y="32550"/>
                </a:lnTo>
                <a:close/>
              </a:path>
              <a:path w="1777364" h="476885">
                <a:moveTo>
                  <a:pt x="1680159" y="32550"/>
                </a:moveTo>
                <a:lnTo>
                  <a:pt x="1661640" y="37038"/>
                </a:lnTo>
                <a:lnTo>
                  <a:pt x="1670612" y="74057"/>
                </a:lnTo>
                <a:lnTo>
                  <a:pt x="1689125" y="69570"/>
                </a:lnTo>
                <a:lnTo>
                  <a:pt x="1680159" y="32550"/>
                </a:lnTo>
                <a:close/>
              </a:path>
              <a:path w="1777364" h="476885">
                <a:moveTo>
                  <a:pt x="1652663" y="0"/>
                </a:moveTo>
                <a:lnTo>
                  <a:pt x="1661640" y="37038"/>
                </a:lnTo>
                <a:lnTo>
                  <a:pt x="1680159" y="32550"/>
                </a:lnTo>
                <a:lnTo>
                  <a:pt x="1772566" y="32550"/>
                </a:lnTo>
                <a:lnTo>
                  <a:pt x="1777212" y="28625"/>
                </a:lnTo>
                <a:lnTo>
                  <a:pt x="165266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20">
            <a:extLst>
              <a:ext uri="{FF2B5EF4-FFF2-40B4-BE49-F238E27FC236}">
                <a16:creationId xmlns:a16="http://schemas.microsoft.com/office/drawing/2014/main" id="{13035D1F-A4EE-4154-8E80-6D0321B17D50}"/>
              </a:ext>
            </a:extLst>
          </p:cNvPr>
          <p:cNvSpPr/>
          <p:nvPr/>
        </p:nvSpPr>
        <p:spPr>
          <a:xfrm>
            <a:off x="3886034" y="2782125"/>
            <a:ext cx="1784350" cy="1311275"/>
          </a:xfrm>
          <a:custGeom>
            <a:avLst/>
            <a:gdLst/>
            <a:ahLst/>
            <a:cxnLst/>
            <a:rect l="l" t="t" r="r" b="b"/>
            <a:pathLst>
              <a:path w="1784350" h="1311275">
                <a:moveTo>
                  <a:pt x="1680442" y="52063"/>
                </a:moveTo>
                <a:lnTo>
                  <a:pt x="0" y="1280096"/>
                </a:lnTo>
                <a:lnTo>
                  <a:pt x="22478" y="1310855"/>
                </a:lnTo>
                <a:lnTo>
                  <a:pt x="1702921" y="82822"/>
                </a:lnTo>
                <a:lnTo>
                  <a:pt x="1680442" y="52063"/>
                </a:lnTo>
                <a:close/>
              </a:path>
              <a:path w="1784350" h="1311275">
                <a:moveTo>
                  <a:pt x="1762918" y="40817"/>
                </a:moveTo>
                <a:lnTo>
                  <a:pt x="1695830" y="40817"/>
                </a:lnTo>
                <a:lnTo>
                  <a:pt x="1718309" y="71577"/>
                </a:lnTo>
                <a:lnTo>
                  <a:pt x="1702921" y="82822"/>
                </a:lnTo>
                <a:lnTo>
                  <a:pt x="1725396" y="113576"/>
                </a:lnTo>
                <a:lnTo>
                  <a:pt x="1762918" y="40817"/>
                </a:lnTo>
                <a:close/>
              </a:path>
              <a:path w="1784350" h="1311275">
                <a:moveTo>
                  <a:pt x="1695830" y="40817"/>
                </a:moveTo>
                <a:lnTo>
                  <a:pt x="1680442" y="52063"/>
                </a:lnTo>
                <a:lnTo>
                  <a:pt x="1702921" y="82822"/>
                </a:lnTo>
                <a:lnTo>
                  <a:pt x="1718309" y="71577"/>
                </a:lnTo>
                <a:lnTo>
                  <a:pt x="1695830" y="40817"/>
                </a:lnTo>
                <a:close/>
              </a:path>
              <a:path w="1784350" h="1311275">
                <a:moveTo>
                  <a:pt x="1783968" y="0"/>
                </a:moveTo>
                <a:lnTo>
                  <a:pt x="1657959" y="21297"/>
                </a:lnTo>
                <a:lnTo>
                  <a:pt x="1680442" y="52063"/>
                </a:lnTo>
                <a:lnTo>
                  <a:pt x="1695830" y="40817"/>
                </a:lnTo>
                <a:lnTo>
                  <a:pt x="1762918" y="40817"/>
                </a:lnTo>
                <a:lnTo>
                  <a:pt x="1783968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1">
            <a:extLst>
              <a:ext uri="{FF2B5EF4-FFF2-40B4-BE49-F238E27FC236}">
                <a16:creationId xmlns:a16="http://schemas.microsoft.com/office/drawing/2014/main" id="{F4545F87-F0FE-47A3-943F-CEBE456BE7BB}"/>
              </a:ext>
            </a:extLst>
          </p:cNvPr>
          <p:cNvSpPr/>
          <p:nvPr/>
        </p:nvSpPr>
        <p:spPr>
          <a:xfrm>
            <a:off x="6301714" y="2765005"/>
            <a:ext cx="1781175" cy="884555"/>
          </a:xfrm>
          <a:custGeom>
            <a:avLst/>
            <a:gdLst/>
            <a:ahLst/>
            <a:cxnLst/>
            <a:rect l="l" t="t" r="r" b="b"/>
            <a:pathLst>
              <a:path w="1781175" h="884554">
                <a:moveTo>
                  <a:pt x="1670031" y="849895"/>
                </a:moveTo>
                <a:lnTo>
                  <a:pt x="1653311" y="884135"/>
                </a:lnTo>
                <a:lnTo>
                  <a:pt x="1781098" y="882942"/>
                </a:lnTo>
                <a:lnTo>
                  <a:pt x="1762216" y="858253"/>
                </a:lnTo>
                <a:lnTo>
                  <a:pt x="1687144" y="858253"/>
                </a:lnTo>
                <a:lnTo>
                  <a:pt x="1670031" y="849895"/>
                </a:lnTo>
                <a:close/>
              </a:path>
              <a:path w="1781175" h="884554">
                <a:moveTo>
                  <a:pt x="1686747" y="815663"/>
                </a:moveTo>
                <a:lnTo>
                  <a:pt x="1670031" y="849895"/>
                </a:lnTo>
                <a:lnTo>
                  <a:pt x="1687144" y="858253"/>
                </a:lnTo>
                <a:lnTo>
                  <a:pt x="1703870" y="824026"/>
                </a:lnTo>
                <a:lnTo>
                  <a:pt x="1686747" y="815663"/>
                </a:lnTo>
                <a:close/>
              </a:path>
              <a:path w="1781175" h="884554">
                <a:moveTo>
                  <a:pt x="1703463" y="781431"/>
                </a:moveTo>
                <a:lnTo>
                  <a:pt x="1686747" y="815663"/>
                </a:lnTo>
                <a:lnTo>
                  <a:pt x="1703870" y="824026"/>
                </a:lnTo>
                <a:lnTo>
                  <a:pt x="1687144" y="858253"/>
                </a:lnTo>
                <a:lnTo>
                  <a:pt x="1762216" y="858253"/>
                </a:lnTo>
                <a:lnTo>
                  <a:pt x="1703463" y="781431"/>
                </a:lnTo>
                <a:close/>
              </a:path>
              <a:path w="1781175" h="884554">
                <a:moveTo>
                  <a:pt x="16725" y="0"/>
                </a:moveTo>
                <a:lnTo>
                  <a:pt x="0" y="34239"/>
                </a:lnTo>
                <a:lnTo>
                  <a:pt x="1670031" y="849895"/>
                </a:lnTo>
                <a:lnTo>
                  <a:pt x="1686747" y="815663"/>
                </a:lnTo>
                <a:lnTo>
                  <a:pt x="1672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22">
            <a:extLst>
              <a:ext uri="{FF2B5EF4-FFF2-40B4-BE49-F238E27FC236}">
                <a16:creationId xmlns:a16="http://schemas.microsoft.com/office/drawing/2014/main" id="{DBDDAADC-4754-4B49-92FB-19C2AEA0674A}"/>
              </a:ext>
            </a:extLst>
          </p:cNvPr>
          <p:cNvSpPr/>
          <p:nvPr/>
        </p:nvSpPr>
        <p:spPr>
          <a:xfrm>
            <a:off x="6301752" y="3646474"/>
            <a:ext cx="1781175" cy="880110"/>
          </a:xfrm>
          <a:custGeom>
            <a:avLst/>
            <a:gdLst/>
            <a:ahLst/>
            <a:cxnLst/>
            <a:rect l="l" t="t" r="r" b="b"/>
            <a:pathLst>
              <a:path w="1781175" h="880110">
                <a:moveTo>
                  <a:pt x="1669917" y="34270"/>
                </a:moveTo>
                <a:lnTo>
                  <a:pt x="0" y="845375"/>
                </a:lnTo>
                <a:lnTo>
                  <a:pt x="16649" y="879640"/>
                </a:lnTo>
                <a:lnTo>
                  <a:pt x="1686562" y="68543"/>
                </a:lnTo>
                <a:lnTo>
                  <a:pt x="1669917" y="34270"/>
                </a:lnTo>
                <a:close/>
              </a:path>
              <a:path w="1781175" h="880110">
                <a:moveTo>
                  <a:pt x="1762261" y="25946"/>
                </a:moveTo>
                <a:lnTo>
                  <a:pt x="1687055" y="25946"/>
                </a:lnTo>
                <a:lnTo>
                  <a:pt x="1703692" y="60223"/>
                </a:lnTo>
                <a:lnTo>
                  <a:pt x="1686562" y="68543"/>
                </a:lnTo>
                <a:lnTo>
                  <a:pt x="1703209" y="102819"/>
                </a:lnTo>
                <a:lnTo>
                  <a:pt x="1762261" y="25946"/>
                </a:lnTo>
                <a:close/>
              </a:path>
              <a:path w="1781175" h="880110">
                <a:moveTo>
                  <a:pt x="1687055" y="25946"/>
                </a:moveTo>
                <a:lnTo>
                  <a:pt x="1669917" y="34270"/>
                </a:lnTo>
                <a:lnTo>
                  <a:pt x="1686562" y="68543"/>
                </a:lnTo>
                <a:lnTo>
                  <a:pt x="1703692" y="60223"/>
                </a:lnTo>
                <a:lnTo>
                  <a:pt x="1687055" y="25946"/>
                </a:lnTo>
                <a:close/>
              </a:path>
              <a:path w="1781175" h="880110">
                <a:moveTo>
                  <a:pt x="1653273" y="0"/>
                </a:moveTo>
                <a:lnTo>
                  <a:pt x="1669917" y="34270"/>
                </a:lnTo>
                <a:lnTo>
                  <a:pt x="1687055" y="25946"/>
                </a:lnTo>
                <a:lnTo>
                  <a:pt x="1762261" y="25946"/>
                </a:lnTo>
                <a:lnTo>
                  <a:pt x="1781060" y="1473"/>
                </a:lnTo>
                <a:lnTo>
                  <a:pt x="165327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23">
            <a:extLst>
              <a:ext uri="{FF2B5EF4-FFF2-40B4-BE49-F238E27FC236}">
                <a16:creationId xmlns:a16="http://schemas.microsoft.com/office/drawing/2014/main" id="{2C7E462C-FA8C-4699-A935-339BF8BB78BA}"/>
              </a:ext>
            </a:extLst>
          </p:cNvPr>
          <p:cNvSpPr/>
          <p:nvPr/>
        </p:nvSpPr>
        <p:spPr>
          <a:xfrm>
            <a:off x="6310058" y="3590912"/>
            <a:ext cx="1772920" cy="114300"/>
          </a:xfrm>
          <a:custGeom>
            <a:avLst/>
            <a:gdLst/>
            <a:ahLst/>
            <a:cxnLst/>
            <a:rect l="l" t="t" r="r" b="b"/>
            <a:pathLst>
              <a:path w="1772920" h="114300">
                <a:moveTo>
                  <a:pt x="1734735" y="38074"/>
                </a:moveTo>
                <a:lnTo>
                  <a:pt x="1677479" y="38074"/>
                </a:lnTo>
                <a:lnTo>
                  <a:pt x="1677517" y="76174"/>
                </a:lnTo>
                <a:lnTo>
                  <a:pt x="1658467" y="76193"/>
                </a:lnTo>
                <a:lnTo>
                  <a:pt x="1658505" y="114299"/>
                </a:lnTo>
                <a:lnTo>
                  <a:pt x="1772754" y="57035"/>
                </a:lnTo>
                <a:lnTo>
                  <a:pt x="1734735" y="38074"/>
                </a:lnTo>
                <a:close/>
              </a:path>
              <a:path w="1772920" h="114300">
                <a:moveTo>
                  <a:pt x="1658429" y="38093"/>
                </a:moveTo>
                <a:lnTo>
                  <a:pt x="0" y="39700"/>
                </a:lnTo>
                <a:lnTo>
                  <a:pt x="38" y="77800"/>
                </a:lnTo>
                <a:lnTo>
                  <a:pt x="1658467" y="76193"/>
                </a:lnTo>
                <a:lnTo>
                  <a:pt x="1658429" y="38093"/>
                </a:lnTo>
                <a:close/>
              </a:path>
              <a:path w="1772920" h="114300">
                <a:moveTo>
                  <a:pt x="1677479" y="38074"/>
                </a:moveTo>
                <a:lnTo>
                  <a:pt x="1658429" y="38093"/>
                </a:lnTo>
                <a:lnTo>
                  <a:pt x="1658467" y="76193"/>
                </a:lnTo>
                <a:lnTo>
                  <a:pt x="1677517" y="76174"/>
                </a:lnTo>
                <a:lnTo>
                  <a:pt x="1677479" y="38074"/>
                </a:lnTo>
                <a:close/>
              </a:path>
              <a:path w="1772920" h="114300">
                <a:moveTo>
                  <a:pt x="1658391" y="0"/>
                </a:moveTo>
                <a:lnTo>
                  <a:pt x="1658429" y="38093"/>
                </a:lnTo>
                <a:lnTo>
                  <a:pt x="1734735" y="38074"/>
                </a:lnTo>
                <a:lnTo>
                  <a:pt x="1658391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C79B685-5615-401C-A87C-F75856F3B787}"/>
                  </a:ext>
                </a:extLst>
              </p:cNvPr>
              <p:cNvSpPr/>
              <p:nvPr/>
            </p:nvSpPr>
            <p:spPr>
              <a:xfrm>
                <a:off x="1322609" y="2845530"/>
                <a:ext cx="1581138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SG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⋮    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C79B685-5615-401C-A87C-F75856F3B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09" y="2845530"/>
                <a:ext cx="1581138" cy="14529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C476BB4-E99A-462B-B860-55C31950F2E5}"/>
                  </a:ext>
                </a:extLst>
              </p:cNvPr>
              <p:cNvSpPr/>
              <p:nvPr/>
            </p:nvSpPr>
            <p:spPr>
              <a:xfrm>
                <a:off x="8843492" y="3020097"/>
                <a:ext cx="852861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1" smtClean="0"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C476BB4-E99A-462B-B860-55C31950F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492" y="3020097"/>
                <a:ext cx="852861" cy="14529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154FA36-06AA-4089-9F5E-27795FCA3B5B}"/>
                  </a:ext>
                </a:extLst>
              </p:cNvPr>
              <p:cNvSpPr/>
              <p:nvPr/>
            </p:nvSpPr>
            <p:spPr>
              <a:xfrm>
                <a:off x="10054767" y="3020097"/>
                <a:ext cx="852861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92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95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154FA36-06AA-4089-9F5E-27795FCA3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767" y="3020097"/>
                <a:ext cx="852861" cy="14529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92DBA30-F5C6-46BD-9F1A-F73F71E68DBC}"/>
                  </a:ext>
                </a:extLst>
              </p:cNvPr>
              <p:cNvSpPr/>
              <p:nvPr/>
            </p:nvSpPr>
            <p:spPr>
              <a:xfrm>
                <a:off x="8960332" y="2596763"/>
                <a:ext cx="6937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92DBA30-F5C6-46BD-9F1A-F73F71E68D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332" y="2596763"/>
                <a:ext cx="693716" cy="369332"/>
              </a:xfrm>
              <a:prstGeom prst="rect">
                <a:avLst/>
              </a:prstGeom>
              <a:blipFill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9A1E509-66ED-40F2-8144-D42498477987}"/>
                  </a:ext>
                </a:extLst>
              </p:cNvPr>
              <p:cNvSpPr/>
              <p:nvPr/>
            </p:nvSpPr>
            <p:spPr>
              <a:xfrm>
                <a:off x="10241280" y="2580339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9A1E509-66ED-40F2-8144-D42498477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0" y="2580339"/>
                <a:ext cx="371384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143DEEB-D0D9-4650-9793-B778E01E5F37}"/>
                  </a:ext>
                </a:extLst>
              </p:cNvPr>
              <p:cNvSpPr/>
              <p:nvPr/>
            </p:nvSpPr>
            <p:spPr>
              <a:xfrm>
                <a:off x="4501839" y="4852979"/>
                <a:ext cx="3506986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SG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SG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SG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SG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SG" i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SG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143DEEB-D0D9-4650-9793-B778E01E5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839" y="4852979"/>
                <a:ext cx="3506986" cy="8485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4700" y="3025141"/>
            <a:ext cx="59632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>
                <a:solidFill>
                  <a:srgbClr val="FFFFFF"/>
                </a:solidFill>
              </a:rPr>
              <a:t>Training </a:t>
            </a:r>
            <a:r>
              <a:rPr spc="-110" dirty="0">
                <a:solidFill>
                  <a:srgbClr val="FFFFFF"/>
                </a:solidFill>
              </a:rPr>
              <a:t>Neural</a:t>
            </a:r>
            <a:r>
              <a:rPr spc="195" dirty="0">
                <a:solidFill>
                  <a:srgbClr val="FFFFFF"/>
                </a:solidFill>
              </a:rPr>
              <a:t> </a:t>
            </a:r>
            <a:r>
              <a:rPr spc="-40" dirty="0">
                <a:solidFill>
                  <a:srgbClr val="FFFFFF"/>
                </a:solidFill>
              </a:rPr>
              <a:t>Networks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96A38-E559-4A3F-91F3-1AEA7DFD8FEC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lang="en-SG" sz="11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D08EA-5983-4D88-9D59-149F33E771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44</a:t>
            </a:fld>
            <a:endParaRPr lang="en-SG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6375" y="269748"/>
            <a:ext cx="4159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Loss</a:t>
            </a:r>
            <a:r>
              <a:rPr spc="-70" dirty="0"/>
              <a:t> </a:t>
            </a:r>
            <a:r>
              <a:rPr spc="-95" dirty="0"/>
              <a:t>Optimization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0729" y="1752600"/>
            <a:ext cx="81305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400" i="1" dirty="0"/>
              <a:t>We want to find the network weights that achieve the </a:t>
            </a:r>
            <a:r>
              <a:rPr lang="en-SG" sz="2400" b="1" i="1" dirty="0"/>
              <a:t>lowest loss</a:t>
            </a:r>
            <a:endParaRPr sz="2400" b="1" i="1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9521E1-DC48-4130-84A2-6FF4085821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45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33A9E14-7755-4CC8-A1AE-9184D9FD7009}"/>
                  </a:ext>
                </a:extLst>
              </p:cNvPr>
              <p:cNvSpPr/>
              <p:nvPr/>
            </p:nvSpPr>
            <p:spPr>
              <a:xfrm>
                <a:off x="3200400" y="2590800"/>
                <a:ext cx="6096000" cy="189045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SG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SG" sz="24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ℒ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SG" sz="2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SG" sz="24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4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SG" sz="24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SG" sz="24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SG" sz="2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;</m:t>
                                  </m:r>
                                  <m:r>
                                    <a:rPr lang="en-SG" sz="2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SG" sz="2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2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SG" sz="24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SG" sz="24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SG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SG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SG" sz="24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33A9E14-7755-4CC8-A1AE-9184D9FD70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590800"/>
                <a:ext cx="6096000" cy="18904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6375" y="269748"/>
            <a:ext cx="4159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Loss</a:t>
            </a:r>
            <a:r>
              <a:rPr spc="-70" dirty="0"/>
              <a:t> </a:t>
            </a:r>
            <a:r>
              <a:rPr spc="-95" dirty="0"/>
              <a:t>Optimization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648200" y="4868176"/>
            <a:ext cx="337337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3175" algn="ctr">
              <a:lnSpc>
                <a:spcPct val="100000"/>
              </a:lnSpc>
              <a:spcBef>
                <a:spcPts val="1610"/>
              </a:spcBef>
            </a:pPr>
            <a:r>
              <a:rPr sz="2000" spc="-130" dirty="0">
                <a:latin typeface="Arial"/>
                <a:cs typeface="Arial"/>
              </a:rPr>
              <a:t>Remember: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10920" y="4254131"/>
            <a:ext cx="76200" cy="614045"/>
          </a:xfrm>
          <a:custGeom>
            <a:avLst/>
            <a:gdLst/>
            <a:ahLst/>
            <a:cxnLst/>
            <a:rect l="l" t="t" r="r" b="b"/>
            <a:pathLst>
              <a:path w="76200" h="614045">
                <a:moveTo>
                  <a:pt x="25393" y="76136"/>
                </a:moveTo>
                <a:lnTo>
                  <a:pt x="22428" y="613638"/>
                </a:lnTo>
                <a:lnTo>
                  <a:pt x="47828" y="613778"/>
                </a:lnTo>
                <a:lnTo>
                  <a:pt x="50793" y="76276"/>
                </a:lnTo>
                <a:lnTo>
                  <a:pt x="25393" y="76136"/>
                </a:lnTo>
                <a:close/>
              </a:path>
              <a:path w="76200" h="614045">
                <a:moveTo>
                  <a:pt x="69799" y="63436"/>
                </a:moveTo>
                <a:lnTo>
                  <a:pt x="25463" y="63436"/>
                </a:lnTo>
                <a:lnTo>
                  <a:pt x="50863" y="63576"/>
                </a:lnTo>
                <a:lnTo>
                  <a:pt x="50793" y="76276"/>
                </a:lnTo>
                <a:lnTo>
                  <a:pt x="76200" y="76415"/>
                </a:lnTo>
                <a:lnTo>
                  <a:pt x="69799" y="63436"/>
                </a:lnTo>
                <a:close/>
              </a:path>
              <a:path w="76200" h="614045">
                <a:moveTo>
                  <a:pt x="25463" y="63436"/>
                </a:moveTo>
                <a:lnTo>
                  <a:pt x="25393" y="76136"/>
                </a:lnTo>
                <a:lnTo>
                  <a:pt x="50793" y="76276"/>
                </a:lnTo>
                <a:lnTo>
                  <a:pt x="50863" y="63576"/>
                </a:lnTo>
                <a:lnTo>
                  <a:pt x="25463" y="63436"/>
                </a:lnTo>
                <a:close/>
              </a:path>
              <a:path w="76200" h="614045">
                <a:moveTo>
                  <a:pt x="38519" y="0"/>
                </a:moveTo>
                <a:lnTo>
                  <a:pt x="0" y="75996"/>
                </a:lnTo>
                <a:lnTo>
                  <a:pt x="25393" y="76136"/>
                </a:lnTo>
                <a:lnTo>
                  <a:pt x="25463" y="63436"/>
                </a:lnTo>
                <a:lnTo>
                  <a:pt x="69799" y="63436"/>
                </a:lnTo>
                <a:lnTo>
                  <a:pt x="385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2A5641E-FD8D-43D5-99A0-81DBEAE2B08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46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662FDA3-356F-4550-AF45-4C3E777C877C}"/>
                  </a:ext>
                </a:extLst>
              </p:cNvPr>
              <p:cNvSpPr/>
              <p:nvPr/>
            </p:nvSpPr>
            <p:spPr>
              <a:xfrm>
                <a:off x="3200400" y="2590800"/>
                <a:ext cx="6096000" cy="189045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SG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SG" sz="24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ℒ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SG" sz="2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SG" sz="24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4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SG" sz="24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SG" sz="24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SG" sz="2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;</m:t>
                                  </m:r>
                                  <m:r>
                                    <a:rPr lang="en-SG" sz="2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SG" sz="2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2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SG" sz="24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SG" sz="24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SG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SG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SG" sz="24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662FDA3-356F-4550-AF45-4C3E777C8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590800"/>
                <a:ext cx="6096000" cy="18904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E57DCC7-4E70-4194-BA87-8BCF78157429}"/>
                  </a:ext>
                </a:extLst>
              </p:cNvPr>
              <p:cNvSpPr/>
              <p:nvPr/>
            </p:nvSpPr>
            <p:spPr>
              <a:xfrm>
                <a:off x="5943600" y="5278459"/>
                <a:ext cx="2985946" cy="5153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SG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SG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4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lang="en-SG" sz="24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SG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SG" sz="2400" i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E57DCC7-4E70-4194-BA87-8BCF781574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5278459"/>
                <a:ext cx="2985946" cy="5153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3">
            <a:extLst>
              <a:ext uri="{FF2B5EF4-FFF2-40B4-BE49-F238E27FC236}">
                <a16:creationId xmlns:a16="http://schemas.microsoft.com/office/drawing/2014/main" id="{4D01935E-3268-4D49-8764-A3409F5BBAF4}"/>
              </a:ext>
            </a:extLst>
          </p:cNvPr>
          <p:cNvSpPr txBox="1"/>
          <p:nvPr/>
        </p:nvSpPr>
        <p:spPr>
          <a:xfrm>
            <a:off x="2030729" y="1752600"/>
            <a:ext cx="81305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400" i="1" dirty="0"/>
              <a:t>We want to find the network weights that achieve the </a:t>
            </a:r>
            <a:r>
              <a:rPr lang="en-SG" sz="2400" b="1" i="1" dirty="0"/>
              <a:t>lowest loss</a:t>
            </a:r>
            <a:endParaRPr sz="2400" b="1" i="1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1862439"/>
            <a:ext cx="7979663" cy="4315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16375" y="269748"/>
            <a:ext cx="4159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Loss</a:t>
            </a:r>
            <a:r>
              <a:rPr spc="-70" dirty="0"/>
              <a:t> </a:t>
            </a:r>
            <a:r>
              <a:rPr spc="-95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4495800" y="1389611"/>
                <a:ext cx="3127654" cy="4930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SG" sz="24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SG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1389611"/>
                <a:ext cx="3127654" cy="493084"/>
              </a:xfrm>
              <a:prstGeom prst="rect">
                <a:avLst/>
              </a:prstGeom>
              <a:blipFill>
                <a:blip r:embed="rId3"/>
                <a:stretch>
                  <a:fillRect b="-135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8"/>
          <p:cNvSpPr txBox="1"/>
          <p:nvPr/>
        </p:nvSpPr>
        <p:spPr>
          <a:xfrm>
            <a:off x="8712728" y="1447800"/>
            <a:ext cx="3013404" cy="11259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4525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latin typeface="Arial"/>
                <a:cs typeface="Arial"/>
              </a:rPr>
              <a:t>Remember:</a:t>
            </a:r>
            <a:endParaRPr sz="2400" dirty="0">
              <a:latin typeface="Arial"/>
              <a:cs typeface="Arial"/>
            </a:endParaRPr>
          </a:p>
          <a:p>
            <a:pPr marL="12700" marR="5080" algn="ctr">
              <a:lnSpc>
                <a:spcPts val="2810"/>
              </a:lnSpc>
              <a:spcBef>
                <a:spcPts val="175"/>
              </a:spcBef>
            </a:pPr>
            <a:r>
              <a:rPr lang="en-SG" sz="2400" i="1" dirty="0"/>
              <a:t>Our loss is a function of the network weights!</a:t>
            </a:r>
            <a:endParaRPr sz="2400" i="1" dirty="0">
              <a:latin typeface="Arial"/>
              <a:cs typeface="Arial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8DBDE3F-5D69-4346-A8A0-8B32D3B97D55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lang="en-SG" sz="110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D114C0E-6DB6-42E8-9823-26299825CA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63024" y="6496362"/>
            <a:ext cx="2804160" cy="342900"/>
          </a:xfrm>
        </p:spPr>
        <p:txBody>
          <a:bodyPr/>
          <a:lstStyle/>
          <a:p>
            <a:fld id="{B6F15528-21DE-4FAA-801E-634DDDAF4B2B}" type="slidenum">
              <a:rPr lang="en-SG" smtClean="0"/>
              <a:t>47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EB4682-9E16-4F25-9617-D11C7AD04E66}"/>
                  </a:ext>
                </a:extLst>
              </p:cNvPr>
              <p:cNvSpPr/>
              <p:nvPr/>
            </p:nvSpPr>
            <p:spPr>
              <a:xfrm>
                <a:off x="538736" y="4114800"/>
                <a:ext cx="14588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sz="24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EB4682-9E16-4F25-9617-D11C7AD04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36" y="4114800"/>
                <a:ext cx="1458861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00D6E0B-A1E5-4E92-B65A-B261047219E5}"/>
                  </a:ext>
                </a:extLst>
              </p:cNvPr>
              <p:cNvSpPr/>
              <p:nvPr/>
            </p:nvSpPr>
            <p:spPr>
              <a:xfrm>
                <a:off x="4343400" y="5775132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00D6E0B-A1E5-4E92-B65A-B26104721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775132"/>
                <a:ext cx="5071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E224097-E905-4095-AA06-DD7B28C6D689}"/>
                  </a:ext>
                </a:extLst>
              </p:cNvPr>
              <p:cNvSpPr/>
              <p:nvPr/>
            </p:nvSpPr>
            <p:spPr>
              <a:xfrm>
                <a:off x="8458200" y="5486400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E224097-E905-4095-AA06-DD7B28C6D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5486400"/>
                <a:ext cx="50712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16375" y="269748"/>
            <a:ext cx="4159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Loss</a:t>
            </a:r>
            <a:r>
              <a:rPr spc="-70" dirty="0"/>
              <a:t> </a:t>
            </a:r>
            <a:r>
              <a:rPr spc="-95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3886200" y="1365414"/>
                <a:ext cx="4197031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SG" sz="2400" dirty="0"/>
                  <a:t>Randomly pick an initial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SG" sz="24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SG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SG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sz="24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365414"/>
                <a:ext cx="4197031" cy="382156"/>
              </a:xfrm>
              <a:prstGeom prst="rect">
                <a:avLst/>
              </a:prstGeom>
              <a:blipFill>
                <a:blip r:embed="rId2"/>
                <a:stretch>
                  <a:fillRect l="-4215" t="-20635" b="-4761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A373B5B-A09E-4B05-8D0B-A838BDE50E86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lang="en-SG" sz="110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54C8FD-2AB2-48E6-953A-E2335F9385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48</a:t>
            </a:fld>
            <a:endParaRPr lang="en-SG"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6FC1FB04-702D-494C-9370-A79775A3BAC2}"/>
              </a:ext>
            </a:extLst>
          </p:cNvPr>
          <p:cNvSpPr/>
          <p:nvPr/>
        </p:nvSpPr>
        <p:spPr>
          <a:xfrm>
            <a:off x="1981200" y="1862439"/>
            <a:ext cx="7979663" cy="4315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88F1CF5-D113-4650-B0CB-EDE2719E9394}"/>
                  </a:ext>
                </a:extLst>
              </p:cNvPr>
              <p:cNvSpPr/>
              <p:nvPr/>
            </p:nvSpPr>
            <p:spPr>
              <a:xfrm>
                <a:off x="538736" y="4114800"/>
                <a:ext cx="14588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sz="24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88F1CF5-D113-4650-B0CB-EDE2719E9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36" y="4114800"/>
                <a:ext cx="1458861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5AB8828-CFB1-4532-AFC7-22BBF314CDDE}"/>
                  </a:ext>
                </a:extLst>
              </p:cNvPr>
              <p:cNvSpPr/>
              <p:nvPr/>
            </p:nvSpPr>
            <p:spPr>
              <a:xfrm>
                <a:off x="4343400" y="5775132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5AB8828-CFB1-4532-AFC7-22BBF314C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775132"/>
                <a:ext cx="5071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7BA786B-A623-4311-AC12-92A502747F39}"/>
                  </a:ext>
                </a:extLst>
              </p:cNvPr>
              <p:cNvSpPr/>
              <p:nvPr/>
            </p:nvSpPr>
            <p:spPr>
              <a:xfrm>
                <a:off x="8458200" y="5486400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7BA786B-A623-4311-AC12-92A502747F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5486400"/>
                <a:ext cx="50712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">
            <a:extLst>
              <a:ext uri="{FF2B5EF4-FFF2-40B4-BE49-F238E27FC236}">
                <a16:creationId xmlns:a16="http://schemas.microsoft.com/office/drawing/2014/main" id="{9ADD62DB-0079-4F16-82C5-BC32EB9DC3E8}"/>
              </a:ext>
            </a:extLst>
          </p:cNvPr>
          <p:cNvSpPr/>
          <p:nvPr/>
        </p:nvSpPr>
        <p:spPr>
          <a:xfrm>
            <a:off x="1982304" y="1885873"/>
            <a:ext cx="7979663" cy="4315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16375" y="269748"/>
            <a:ext cx="4159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Loss</a:t>
            </a:r>
            <a:r>
              <a:rPr spc="-70" dirty="0"/>
              <a:t> </a:t>
            </a:r>
            <a:r>
              <a:rPr spc="-95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4016375" y="1243719"/>
                <a:ext cx="3352808" cy="55585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lang="en-SG" sz="2400" dirty="0"/>
                  <a:t>Compute gradient</a:t>
                </a:r>
                <a:r>
                  <a:rPr sz="2400" spc="-145" dirty="0">
                    <a:latin typeface="Arial"/>
                    <a:cs typeface="Arial"/>
                  </a:rPr>
                  <a:t>,</a:t>
                </a:r>
                <a:r>
                  <a:rPr sz="2400" spc="-170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375" y="1243719"/>
                <a:ext cx="3352808" cy="555858"/>
              </a:xfrm>
              <a:prstGeom prst="rect">
                <a:avLst/>
              </a:prstGeom>
              <a:blipFill>
                <a:blip r:embed="rId3"/>
                <a:stretch>
                  <a:fillRect l="-5273" b="-197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10"/>
          <p:cNvSpPr/>
          <p:nvPr/>
        </p:nvSpPr>
        <p:spPr>
          <a:xfrm>
            <a:off x="5221822" y="3469640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57051" y="3442964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533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21822" y="3351530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57"/>
                </a:lnTo>
                <a:lnTo>
                  <a:pt x="53339" y="64757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05400" y="2743200"/>
            <a:ext cx="149225" cy="638175"/>
          </a:xfrm>
          <a:custGeom>
            <a:avLst/>
            <a:gdLst/>
            <a:ahLst/>
            <a:cxnLst/>
            <a:rect l="l" t="t" r="r" b="b"/>
            <a:pathLst>
              <a:path w="149225" h="638175">
                <a:moveTo>
                  <a:pt x="75417" y="123904"/>
                </a:moveTo>
                <a:lnTo>
                  <a:pt x="50283" y="127517"/>
                </a:lnTo>
                <a:lnTo>
                  <a:pt x="123647" y="637628"/>
                </a:lnTo>
                <a:lnTo>
                  <a:pt x="148780" y="634022"/>
                </a:lnTo>
                <a:lnTo>
                  <a:pt x="75417" y="123904"/>
                </a:lnTo>
                <a:close/>
              </a:path>
              <a:path w="149225" h="638175">
                <a:moveTo>
                  <a:pt x="44780" y="0"/>
                </a:moveTo>
                <a:lnTo>
                  <a:pt x="0" y="134747"/>
                </a:lnTo>
                <a:lnTo>
                  <a:pt x="50283" y="127517"/>
                </a:lnTo>
                <a:lnTo>
                  <a:pt x="48475" y="114947"/>
                </a:lnTo>
                <a:lnTo>
                  <a:pt x="73609" y="111328"/>
                </a:lnTo>
                <a:lnTo>
                  <a:pt x="121996" y="111328"/>
                </a:lnTo>
                <a:lnTo>
                  <a:pt x="44780" y="0"/>
                </a:lnTo>
                <a:close/>
              </a:path>
              <a:path w="149225" h="638175">
                <a:moveTo>
                  <a:pt x="73609" y="111328"/>
                </a:moveTo>
                <a:lnTo>
                  <a:pt x="48475" y="114947"/>
                </a:lnTo>
                <a:lnTo>
                  <a:pt x="50283" y="127517"/>
                </a:lnTo>
                <a:lnTo>
                  <a:pt x="75417" y="123904"/>
                </a:lnTo>
                <a:lnTo>
                  <a:pt x="73609" y="111328"/>
                </a:lnTo>
                <a:close/>
              </a:path>
              <a:path w="149225" h="638175">
                <a:moveTo>
                  <a:pt x="121996" y="111328"/>
                </a:moveTo>
                <a:lnTo>
                  <a:pt x="73609" y="111328"/>
                </a:lnTo>
                <a:lnTo>
                  <a:pt x="75417" y="123904"/>
                </a:lnTo>
                <a:lnTo>
                  <a:pt x="125704" y="116674"/>
                </a:lnTo>
                <a:lnTo>
                  <a:pt x="121996" y="111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215C457C-8D7A-419B-9E37-19B6FB9507ED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lang="en-SG" sz="110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CD5CB7C-164F-4F6B-8247-880266D599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49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2C8D7E7-3F86-4EDC-9D55-1A320368297D}"/>
                  </a:ext>
                </a:extLst>
              </p:cNvPr>
              <p:cNvSpPr/>
              <p:nvPr/>
            </p:nvSpPr>
            <p:spPr>
              <a:xfrm>
                <a:off x="538736" y="4114800"/>
                <a:ext cx="14588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sz="24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2C8D7E7-3F86-4EDC-9D55-1A32036829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36" y="4114800"/>
                <a:ext cx="1458861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5A63F16-79C7-400A-A84C-210946A8A2AB}"/>
                  </a:ext>
                </a:extLst>
              </p:cNvPr>
              <p:cNvSpPr/>
              <p:nvPr/>
            </p:nvSpPr>
            <p:spPr>
              <a:xfrm>
                <a:off x="4343400" y="5775132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5A63F16-79C7-400A-A84C-210946A8A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775132"/>
                <a:ext cx="5071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E128A13-A132-486A-B7D8-F49A0B8BF4EB}"/>
                  </a:ext>
                </a:extLst>
              </p:cNvPr>
              <p:cNvSpPr/>
              <p:nvPr/>
            </p:nvSpPr>
            <p:spPr>
              <a:xfrm>
                <a:off x="8458200" y="5486400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E128A13-A132-486A-B7D8-F49A0B8BF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5486400"/>
                <a:ext cx="50712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495800" y="3797301"/>
            <a:ext cx="3124200" cy="1897907"/>
            <a:chOff x="2806700" y="3998831"/>
            <a:chExt cx="2539492" cy="1640721"/>
          </a:xfrm>
        </p:grpSpPr>
        <p:pic>
          <p:nvPicPr>
            <p:cNvPr id="23" name="Picture 22" descr="m2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700" y="3998831"/>
              <a:ext cx="2539492" cy="145113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566292" y="5320268"/>
              <a:ext cx="974379" cy="319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317184" y="1338971"/>
            <a:ext cx="62216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Supervised</a:t>
            </a:r>
            <a:r>
              <a:rPr lang="en-US" dirty="0"/>
              <a:t>: Learning with a </a:t>
            </a:r>
            <a:r>
              <a:rPr lang="en-US" b="1" dirty="0">
                <a:solidFill>
                  <a:srgbClr val="E68230"/>
                </a:solidFill>
              </a:rPr>
              <a:t>labeled training</a:t>
            </a:r>
            <a:r>
              <a:rPr lang="en-US" dirty="0"/>
              <a:t> set</a:t>
            </a:r>
          </a:p>
          <a:p>
            <a:r>
              <a:rPr lang="en-US" dirty="0"/>
              <a:t>Example: email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classification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with already labeled emails</a:t>
            </a:r>
          </a:p>
          <a:p>
            <a:endParaRPr lang="en-US" dirty="0"/>
          </a:p>
          <a:p>
            <a:r>
              <a:rPr lang="en-US" b="1" dirty="0"/>
              <a:t>Unsupervised</a:t>
            </a:r>
            <a:r>
              <a:rPr lang="en-US" dirty="0"/>
              <a:t>: Discover </a:t>
            </a:r>
            <a:r>
              <a:rPr lang="en-US" b="1" dirty="0">
                <a:solidFill>
                  <a:srgbClr val="E68230"/>
                </a:solidFill>
              </a:rPr>
              <a:t>patterns</a:t>
            </a:r>
            <a:r>
              <a:rPr lang="en-US" dirty="0"/>
              <a:t> in </a:t>
            </a:r>
            <a:r>
              <a:rPr lang="en-US" b="1" dirty="0">
                <a:solidFill>
                  <a:srgbClr val="E68230"/>
                </a:solidFill>
              </a:rPr>
              <a:t>unlabeled</a:t>
            </a:r>
            <a:r>
              <a:rPr lang="en-US" dirty="0"/>
              <a:t> data</a:t>
            </a:r>
          </a:p>
          <a:p>
            <a:r>
              <a:rPr lang="en-US" dirty="0"/>
              <a:t>Example: </a:t>
            </a:r>
            <a:r>
              <a:rPr lang="en-US" i="1" dirty="0">
                <a:solidFill>
                  <a:srgbClr val="BA6016"/>
                </a:solidFill>
              </a:rPr>
              <a:t>cluster</a:t>
            </a:r>
            <a:r>
              <a:rPr lang="en-US" dirty="0">
                <a:solidFill>
                  <a:srgbClr val="BA6016"/>
                </a:solidFill>
              </a:rPr>
              <a:t> </a:t>
            </a:r>
            <a:r>
              <a:rPr lang="en-US" dirty="0"/>
              <a:t>similar documents based on text</a:t>
            </a:r>
          </a:p>
          <a:p>
            <a:endParaRPr lang="en-US" dirty="0"/>
          </a:p>
          <a:p>
            <a:r>
              <a:rPr lang="en-US" b="1" dirty="0"/>
              <a:t>Reinforcement learning</a:t>
            </a:r>
            <a:r>
              <a:rPr lang="en-US" dirty="0"/>
              <a:t>: learn to </a:t>
            </a:r>
            <a:r>
              <a:rPr lang="en-US" b="1" dirty="0">
                <a:solidFill>
                  <a:schemeClr val="accent2"/>
                </a:solidFill>
              </a:rPr>
              <a:t>act</a:t>
            </a:r>
            <a:r>
              <a:rPr lang="en-US" dirty="0"/>
              <a:t> based on </a:t>
            </a:r>
            <a:r>
              <a:rPr lang="en-US" b="1" dirty="0">
                <a:solidFill>
                  <a:srgbClr val="E68230"/>
                </a:solidFill>
              </a:rPr>
              <a:t>feedback/reward</a:t>
            </a:r>
          </a:p>
          <a:p>
            <a:r>
              <a:rPr lang="en-US" dirty="0"/>
              <a:t>Example: learn to play Go, reward: </a:t>
            </a:r>
            <a:r>
              <a:rPr lang="en-US" i="1" dirty="0">
                <a:solidFill>
                  <a:srgbClr val="BA6016"/>
                </a:solidFill>
              </a:rPr>
              <a:t>win or lose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Types of Learning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082234" y="4140200"/>
            <a:ext cx="2007166" cy="1549400"/>
            <a:chOff x="393134" y="4140200"/>
            <a:chExt cx="2007166" cy="15494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134" y="4140200"/>
              <a:ext cx="800100" cy="11176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1587500" y="4229100"/>
              <a:ext cx="812800" cy="3429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class A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587500" y="4775200"/>
              <a:ext cx="8128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class B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193234" y="4660900"/>
              <a:ext cx="322266" cy="0"/>
            </a:xfrm>
            <a:prstGeom prst="straightConnector1">
              <a:avLst/>
            </a:prstGeom>
            <a:ln w="3810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3644" y="5320268"/>
              <a:ext cx="1405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Classification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101236" y="5798234"/>
            <a:ext cx="1984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Anomaly Detection</a:t>
            </a:r>
          </a:p>
          <a:p>
            <a:r>
              <a:rPr lang="en-US" dirty="0"/>
              <a:t>Sequence labeling</a:t>
            </a:r>
          </a:p>
          <a:p>
            <a:r>
              <a:rPr lang="mr-IN" dirty="0"/>
              <a:t>…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802317" y="4070350"/>
            <a:ext cx="2670726" cy="1619250"/>
            <a:chOff x="5635074" y="4070350"/>
            <a:chExt cx="2670726" cy="1619250"/>
          </a:xfrm>
        </p:grpSpPr>
        <p:pic>
          <p:nvPicPr>
            <p:cNvPr id="26" name="Picture 25" descr="220px-Cluster-2.svg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174" y="4070350"/>
              <a:ext cx="1870626" cy="124991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5074" y="4140200"/>
              <a:ext cx="800100" cy="1117600"/>
            </a:xfrm>
            <a:prstGeom prst="rect">
              <a:avLst/>
            </a:prstGeom>
          </p:spPr>
        </p:pic>
        <p:cxnSp>
          <p:nvCxnSpPr>
            <p:cNvPr id="29" name="Straight Arrow Connector 28"/>
            <p:cNvCxnSpPr/>
            <p:nvPr/>
          </p:nvCxnSpPr>
          <p:spPr>
            <a:xfrm>
              <a:off x="6435174" y="4660900"/>
              <a:ext cx="322266" cy="0"/>
            </a:xfrm>
            <a:prstGeom prst="straightConnector1">
              <a:avLst/>
            </a:prstGeom>
            <a:ln w="3810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6113217" y="5320268"/>
              <a:ext cx="1123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</a:t>
              </a:r>
            </a:p>
          </p:txBody>
        </p:sp>
      </p:grpSp>
      <p:sp>
        <p:nvSpPr>
          <p:cNvPr id="2" name="Ορθογώνιο 1"/>
          <p:cNvSpPr/>
          <p:nvPr/>
        </p:nvSpPr>
        <p:spPr>
          <a:xfrm>
            <a:off x="5638800" y="6542039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900" i="1" dirty="0"/>
              <a:t>http://</a:t>
            </a:r>
            <a:r>
              <a:rPr lang="en-US" sz="900" i="1" dirty="0" err="1"/>
              <a:t>mbjoseph.github.io</a:t>
            </a:r>
            <a:r>
              <a:rPr lang="en-US" sz="900" i="1" dirty="0"/>
              <a:t>/2013/11/27/</a:t>
            </a:r>
            <a:r>
              <a:rPr lang="en-US" sz="900" i="1" dirty="0" err="1"/>
              <a:t>measure.html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4163644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2">
            <a:extLst>
              <a:ext uri="{FF2B5EF4-FFF2-40B4-BE49-F238E27FC236}">
                <a16:creationId xmlns:a16="http://schemas.microsoft.com/office/drawing/2014/main" id="{35E76961-1345-403A-988D-A8E1AE831603}"/>
              </a:ext>
            </a:extLst>
          </p:cNvPr>
          <p:cNvSpPr/>
          <p:nvPr/>
        </p:nvSpPr>
        <p:spPr>
          <a:xfrm>
            <a:off x="1982304" y="1885873"/>
            <a:ext cx="7979663" cy="4315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55BF7F7B-1934-4476-9E22-804EB0EEB9EE}"/>
              </a:ext>
            </a:extLst>
          </p:cNvPr>
          <p:cNvSpPr/>
          <p:nvPr/>
        </p:nvSpPr>
        <p:spPr>
          <a:xfrm>
            <a:off x="5221822" y="3469640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8462E784-0971-4C4B-9AC8-3E358770F49F}"/>
              </a:ext>
            </a:extLst>
          </p:cNvPr>
          <p:cNvSpPr/>
          <p:nvPr/>
        </p:nvSpPr>
        <p:spPr>
          <a:xfrm>
            <a:off x="5157051" y="3442964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533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2FAD99F5-66B6-46D9-9F15-6A516AD35878}"/>
              </a:ext>
            </a:extLst>
          </p:cNvPr>
          <p:cNvSpPr/>
          <p:nvPr/>
        </p:nvSpPr>
        <p:spPr>
          <a:xfrm>
            <a:off x="5221822" y="3351530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57"/>
                </a:lnTo>
                <a:lnTo>
                  <a:pt x="53339" y="64757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91CC3A4-78EF-4668-B99C-2A197961A60E}"/>
                  </a:ext>
                </a:extLst>
              </p:cNvPr>
              <p:cNvSpPr/>
              <p:nvPr/>
            </p:nvSpPr>
            <p:spPr>
              <a:xfrm>
                <a:off x="538736" y="4114800"/>
                <a:ext cx="14588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sz="24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91CC3A4-78EF-4668-B99C-2A197961A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36" y="4114800"/>
                <a:ext cx="1458861" cy="461665"/>
              </a:xfrm>
              <a:prstGeom prst="rect">
                <a:avLst/>
              </a:prstGeom>
              <a:blipFill>
                <a:blip r:embed="rId3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C7D6DA9-AEBC-4700-9EA4-6020D2849690}"/>
                  </a:ext>
                </a:extLst>
              </p:cNvPr>
              <p:cNvSpPr/>
              <p:nvPr/>
            </p:nvSpPr>
            <p:spPr>
              <a:xfrm>
                <a:off x="4343400" y="5775132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C7D6DA9-AEBC-4700-9EA4-6020D2849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775132"/>
                <a:ext cx="5071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0F49112-3CCB-4DA2-878E-ED68B9441B25}"/>
                  </a:ext>
                </a:extLst>
              </p:cNvPr>
              <p:cNvSpPr/>
              <p:nvPr/>
            </p:nvSpPr>
            <p:spPr>
              <a:xfrm>
                <a:off x="8458200" y="5486400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0F49112-3CCB-4DA2-878E-ED68B9441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5486400"/>
                <a:ext cx="5071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16375" y="269748"/>
            <a:ext cx="4159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Loss</a:t>
            </a:r>
            <a:r>
              <a:rPr spc="-70" dirty="0"/>
              <a:t> </a:t>
            </a:r>
            <a:r>
              <a:rPr spc="-95" dirty="0"/>
              <a:t>Optimization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19401" y="1412282"/>
            <a:ext cx="615219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400" dirty="0"/>
              <a:t>Take small step in opposite direction of gradient</a:t>
            </a:r>
            <a:endParaRPr sz="2400" dirty="0">
              <a:latin typeface="+mj-lt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42417" y="3470910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56450" y="3442945"/>
            <a:ext cx="77470" cy="337820"/>
          </a:xfrm>
          <a:custGeom>
            <a:avLst/>
            <a:gdLst/>
            <a:ahLst/>
            <a:cxnLst/>
            <a:rect l="l" t="t" r="r" b="b"/>
            <a:pathLst>
              <a:path w="77470" h="337820">
                <a:moveTo>
                  <a:pt x="26600" y="263245"/>
                </a:moveTo>
                <a:lnTo>
                  <a:pt x="1333" y="265823"/>
                </a:lnTo>
                <a:lnTo>
                  <a:pt x="46977" y="337756"/>
                </a:lnTo>
                <a:lnTo>
                  <a:pt x="70408" y="275869"/>
                </a:lnTo>
                <a:lnTo>
                  <a:pt x="27889" y="275869"/>
                </a:lnTo>
                <a:lnTo>
                  <a:pt x="26600" y="263245"/>
                </a:lnTo>
                <a:close/>
              </a:path>
              <a:path w="77470" h="337820">
                <a:moveTo>
                  <a:pt x="51873" y="260667"/>
                </a:moveTo>
                <a:lnTo>
                  <a:pt x="26600" y="263245"/>
                </a:lnTo>
                <a:lnTo>
                  <a:pt x="27889" y="275869"/>
                </a:lnTo>
                <a:lnTo>
                  <a:pt x="53162" y="273291"/>
                </a:lnTo>
                <a:lnTo>
                  <a:pt x="51873" y="260667"/>
                </a:lnTo>
                <a:close/>
              </a:path>
              <a:path w="77470" h="337820">
                <a:moveTo>
                  <a:pt x="77139" y="258089"/>
                </a:moveTo>
                <a:lnTo>
                  <a:pt x="51873" y="260667"/>
                </a:lnTo>
                <a:lnTo>
                  <a:pt x="53162" y="273291"/>
                </a:lnTo>
                <a:lnTo>
                  <a:pt x="27889" y="275869"/>
                </a:lnTo>
                <a:lnTo>
                  <a:pt x="70408" y="275869"/>
                </a:lnTo>
                <a:lnTo>
                  <a:pt x="77139" y="258089"/>
                </a:lnTo>
                <a:close/>
              </a:path>
              <a:path w="77470" h="337820">
                <a:moveTo>
                  <a:pt x="25273" y="0"/>
                </a:moveTo>
                <a:lnTo>
                  <a:pt x="0" y="2578"/>
                </a:lnTo>
                <a:lnTo>
                  <a:pt x="26600" y="263245"/>
                </a:lnTo>
                <a:lnTo>
                  <a:pt x="51873" y="260667"/>
                </a:lnTo>
                <a:lnTo>
                  <a:pt x="25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80517" y="391386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70"/>
                </a:lnTo>
                <a:lnTo>
                  <a:pt x="53339" y="64770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15746" y="3887191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80517" y="379575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E2AAF973-8436-4C90-92F1-D9108222460B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lang="en-SG" sz="110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72CDB1D-CC4E-40A7-85E9-C46A99B63A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50</a:t>
            </a:fld>
            <a:endParaRPr lang="en-SG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2">
            <a:extLst>
              <a:ext uri="{FF2B5EF4-FFF2-40B4-BE49-F238E27FC236}">
                <a16:creationId xmlns:a16="http://schemas.microsoft.com/office/drawing/2014/main" id="{0BC328F9-CC01-4B67-A41E-5FB6592F457F}"/>
              </a:ext>
            </a:extLst>
          </p:cNvPr>
          <p:cNvSpPr/>
          <p:nvPr/>
        </p:nvSpPr>
        <p:spPr>
          <a:xfrm>
            <a:off x="1982304" y="1885873"/>
            <a:ext cx="7979663" cy="4315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0">
            <a:extLst>
              <a:ext uri="{FF2B5EF4-FFF2-40B4-BE49-F238E27FC236}">
                <a16:creationId xmlns:a16="http://schemas.microsoft.com/office/drawing/2014/main" id="{E6560184-EEE3-4F29-9068-6B0A3A39D4C8}"/>
              </a:ext>
            </a:extLst>
          </p:cNvPr>
          <p:cNvSpPr/>
          <p:nvPr/>
        </p:nvSpPr>
        <p:spPr>
          <a:xfrm>
            <a:off x="5221822" y="3314850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2">
            <a:extLst>
              <a:ext uri="{FF2B5EF4-FFF2-40B4-BE49-F238E27FC236}">
                <a16:creationId xmlns:a16="http://schemas.microsoft.com/office/drawing/2014/main" id="{A407751B-C57E-4DB0-B421-B3CC3450EEE7}"/>
              </a:ext>
            </a:extLst>
          </p:cNvPr>
          <p:cNvSpPr/>
          <p:nvPr/>
        </p:nvSpPr>
        <p:spPr>
          <a:xfrm>
            <a:off x="5221822" y="3351530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57"/>
                </a:lnTo>
                <a:lnTo>
                  <a:pt x="53339" y="64757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32FCFCC-02BD-4434-BCE6-5855B13753BF}"/>
                  </a:ext>
                </a:extLst>
              </p:cNvPr>
              <p:cNvSpPr/>
              <p:nvPr/>
            </p:nvSpPr>
            <p:spPr>
              <a:xfrm>
                <a:off x="538736" y="4114800"/>
                <a:ext cx="14588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sz="24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32FCFCC-02BD-4434-BCE6-5855B13753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36" y="4114800"/>
                <a:ext cx="1458861" cy="461665"/>
              </a:xfrm>
              <a:prstGeom prst="rect">
                <a:avLst/>
              </a:prstGeom>
              <a:blipFill>
                <a:blip r:embed="rId3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ED676A1-10BE-441C-8A11-B4BF35A4EC31}"/>
                  </a:ext>
                </a:extLst>
              </p:cNvPr>
              <p:cNvSpPr/>
              <p:nvPr/>
            </p:nvSpPr>
            <p:spPr>
              <a:xfrm>
                <a:off x="4343400" y="5775132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ED676A1-10BE-441C-8A11-B4BF35A4E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775132"/>
                <a:ext cx="5071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765D92D-4296-431D-9B34-E001D5AF3F52}"/>
                  </a:ext>
                </a:extLst>
              </p:cNvPr>
              <p:cNvSpPr/>
              <p:nvPr/>
            </p:nvSpPr>
            <p:spPr>
              <a:xfrm>
                <a:off x="8458200" y="5486400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765D92D-4296-431D-9B34-E001D5AF3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5486400"/>
                <a:ext cx="5071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59237" y="269748"/>
            <a:ext cx="4074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Gradient</a:t>
            </a:r>
            <a:r>
              <a:rPr spc="-85" dirty="0"/>
              <a:t> </a:t>
            </a:r>
            <a:r>
              <a:rPr spc="-195" dirty="0"/>
              <a:t>Descent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36703" y="1335625"/>
            <a:ext cx="49585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400" dirty="0"/>
              <a:t>Repeat until convergence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00219" y="3544720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35448" y="3518044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533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00219" y="3426610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57"/>
                </a:lnTo>
                <a:lnTo>
                  <a:pt x="53339" y="64757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26888" y="3609490"/>
            <a:ext cx="38100" cy="260350"/>
          </a:xfrm>
          <a:custGeom>
            <a:avLst/>
            <a:gdLst/>
            <a:ahLst/>
            <a:cxnLst/>
            <a:rect l="l" t="t" r="r" b="b"/>
            <a:pathLst>
              <a:path w="38100" h="260350">
                <a:moveTo>
                  <a:pt x="0" y="0"/>
                </a:moveTo>
                <a:lnTo>
                  <a:pt x="38101" y="26008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38319" y="398767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70"/>
                </a:lnTo>
                <a:lnTo>
                  <a:pt x="53339" y="64770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73548" y="3961001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38319" y="386956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70094" y="416547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70"/>
                </a:lnTo>
                <a:lnTo>
                  <a:pt x="53339" y="64770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05323" y="4138801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70094" y="404736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84038" y="3985766"/>
            <a:ext cx="193675" cy="125095"/>
          </a:xfrm>
          <a:custGeom>
            <a:avLst/>
            <a:gdLst/>
            <a:ahLst/>
            <a:cxnLst/>
            <a:rect l="l" t="t" r="r" b="b"/>
            <a:pathLst>
              <a:path w="193675" h="125095">
                <a:moveTo>
                  <a:pt x="0" y="0"/>
                </a:moveTo>
                <a:lnTo>
                  <a:pt x="193205" y="124977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14519" y="440677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70"/>
                </a:lnTo>
                <a:lnTo>
                  <a:pt x="53339" y="64770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49748" y="4380101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14519" y="428866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72469" y="4163566"/>
            <a:ext cx="102235" cy="191770"/>
          </a:xfrm>
          <a:custGeom>
            <a:avLst/>
            <a:gdLst/>
            <a:ahLst/>
            <a:cxnLst/>
            <a:rect l="l" t="t" r="r" b="b"/>
            <a:pathLst>
              <a:path w="102235" h="191770">
                <a:moveTo>
                  <a:pt x="102070" y="0"/>
                </a:moveTo>
                <a:lnTo>
                  <a:pt x="0" y="191652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56594" y="4399672"/>
            <a:ext cx="136525" cy="184150"/>
          </a:xfrm>
          <a:custGeom>
            <a:avLst/>
            <a:gdLst/>
            <a:ahLst/>
            <a:cxnLst/>
            <a:rect l="l" t="t" r="r" b="b"/>
            <a:pathLst>
              <a:path w="136525" h="184150">
                <a:moveTo>
                  <a:pt x="136525" y="184150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95494" y="463537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70"/>
                </a:lnTo>
                <a:lnTo>
                  <a:pt x="53339" y="64770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30723" y="4608701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95494" y="451726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4569" y="487667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70"/>
                </a:lnTo>
                <a:lnTo>
                  <a:pt x="53339" y="64770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49798" y="4850001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14569" y="475856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30419" y="5229096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73"/>
                </a:lnTo>
                <a:lnTo>
                  <a:pt x="53339" y="64773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65648" y="5202426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30419" y="5110986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25669" y="5479926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8"/>
                </a:lnTo>
                <a:lnTo>
                  <a:pt x="53339" y="64768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60898" y="5453254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533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25669" y="5361815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8"/>
                </a:lnTo>
                <a:lnTo>
                  <a:pt x="53339" y="64768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28045" y="4612397"/>
            <a:ext cx="190500" cy="215900"/>
          </a:xfrm>
          <a:custGeom>
            <a:avLst/>
            <a:gdLst/>
            <a:ahLst/>
            <a:cxnLst/>
            <a:rect l="l" t="t" r="r" b="b"/>
            <a:pathLst>
              <a:path w="190500" h="215900">
                <a:moveTo>
                  <a:pt x="190498" y="215899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85194" y="4866398"/>
            <a:ext cx="136525" cy="314325"/>
          </a:xfrm>
          <a:custGeom>
            <a:avLst/>
            <a:gdLst/>
            <a:ahLst/>
            <a:cxnLst/>
            <a:rect l="l" t="t" r="r" b="b"/>
            <a:pathLst>
              <a:path w="136525" h="314325">
                <a:moveTo>
                  <a:pt x="0" y="314323"/>
                </a:moveTo>
                <a:lnTo>
                  <a:pt x="136527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66613" y="5224016"/>
            <a:ext cx="85725" cy="137795"/>
          </a:xfrm>
          <a:custGeom>
            <a:avLst/>
            <a:gdLst/>
            <a:ahLst/>
            <a:cxnLst/>
            <a:rect l="l" t="t" r="r" b="b"/>
            <a:pathLst>
              <a:path w="85725" h="137795">
                <a:moveTo>
                  <a:pt x="0" y="0"/>
                </a:moveTo>
                <a:lnTo>
                  <a:pt x="85725" y="137795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Date Placeholder 39">
            <a:extLst>
              <a:ext uri="{FF2B5EF4-FFF2-40B4-BE49-F238E27FC236}">
                <a16:creationId xmlns:a16="http://schemas.microsoft.com/office/drawing/2014/main" id="{E932E13C-016D-4F2C-8C33-F9F375AD254F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lang="en-SG" sz="110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9F49E71A-1592-489A-87A6-5CDBDF704D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51</a:t>
            </a:fld>
            <a:endParaRPr lang="en-SG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9237" y="269748"/>
            <a:ext cx="4074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Gradient</a:t>
            </a:r>
            <a:r>
              <a:rPr spc="-85" dirty="0"/>
              <a:t> </a:t>
            </a:r>
            <a:r>
              <a:rPr spc="-195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0" dirty="0">
                <a:latin typeface="+mj-lt"/>
                <a:cs typeface="Trebuchet MS"/>
              </a:rPr>
              <a:t>Al</a:t>
            </a:r>
            <a:r>
              <a:rPr sz="2400" b="1" spc="20" dirty="0">
                <a:latin typeface="+mj-lt"/>
                <a:cs typeface="Trebuchet MS"/>
              </a:rPr>
              <a:t>g</a:t>
            </a:r>
            <a:r>
              <a:rPr sz="2400" b="1" spc="10" dirty="0">
                <a:latin typeface="+mj-lt"/>
                <a:cs typeface="Trebuchet MS"/>
              </a:rPr>
              <a:t>o</a:t>
            </a:r>
            <a:r>
              <a:rPr sz="2400" b="1" spc="-30" dirty="0">
                <a:latin typeface="+mj-lt"/>
                <a:cs typeface="Trebuchet MS"/>
              </a:rPr>
              <a:t>r</a:t>
            </a:r>
            <a:r>
              <a:rPr sz="2400" b="1" spc="-75" dirty="0">
                <a:latin typeface="+mj-lt"/>
                <a:cs typeface="Trebuchet MS"/>
              </a:rPr>
              <a:t>i</a:t>
            </a:r>
            <a:r>
              <a:rPr sz="2400" b="1" spc="-110" dirty="0">
                <a:latin typeface="+mj-lt"/>
                <a:cs typeface="Trebuchet MS"/>
              </a:rPr>
              <a:t>t</a:t>
            </a:r>
            <a:r>
              <a:rPr sz="2400" b="1" spc="-125" dirty="0">
                <a:latin typeface="+mj-lt"/>
                <a:cs typeface="Trebuchet MS"/>
              </a:rPr>
              <a:t>h</a:t>
            </a:r>
            <a:r>
              <a:rPr sz="2400" b="1" spc="-35" dirty="0">
                <a:latin typeface="+mj-lt"/>
                <a:cs typeface="Trebuchet MS"/>
              </a:rPr>
              <a:t>m</a:t>
            </a:r>
            <a:endParaRPr sz="2400" dirty="0">
              <a:latin typeface="+mj-lt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2365483"/>
                <a:ext cx="6715441" cy="292708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45" dirty="0"/>
                  <a:t> </a:t>
                </a:r>
                <a:r>
                  <a:rPr spc="-145" dirty="0"/>
                  <a:t>Initialize </a:t>
                </a:r>
                <a:r>
                  <a:rPr spc="-160" dirty="0"/>
                  <a:t>weights </a:t>
                </a:r>
                <a:r>
                  <a:rPr spc="-130" dirty="0"/>
                  <a:t>randomly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ℵ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SG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2400" dirty="0">
                  <a:latin typeface="DejaVu Sans"/>
                  <a:cs typeface="DejaVu Sans"/>
                </a:endParaRPr>
              </a:p>
              <a:p>
                <a:pPr marL="12700" marR="1727200">
                  <a:lnSpc>
                    <a:spcPts val="4660"/>
                  </a:lnSpc>
                  <a:spcBef>
                    <a:spcPts val="425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05" dirty="0"/>
                  <a:t> </a:t>
                </a:r>
                <a:r>
                  <a:rPr spc="-105" dirty="0"/>
                  <a:t>Loop </a:t>
                </a:r>
                <a:r>
                  <a:rPr spc="-90" dirty="0"/>
                  <a:t>until </a:t>
                </a:r>
                <a:r>
                  <a:rPr spc="-175" dirty="0"/>
                  <a:t>convergence:  </a:t>
                </a:r>
                <a:endParaRPr lang="en-SG" spc="-175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90" dirty="0"/>
                  <a:t>2.1	</a:t>
                </a:r>
                <a:r>
                  <a:rPr lang="en-SG" sz="2400" spc="-100" dirty="0"/>
                  <a:t> Compute </a:t>
                </a:r>
                <a:r>
                  <a:rPr lang="en-SG" sz="2400" spc="-145" dirty="0"/>
                  <a:t>gradient,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SG" sz="2400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dirty="0"/>
                  <a:t>2.2	</a:t>
                </a:r>
                <a:r>
                  <a:rPr lang="en-SG" sz="2400" spc="-125" dirty="0"/>
                  <a:t>Update</a:t>
                </a:r>
                <a:r>
                  <a:rPr lang="en-SG" sz="2400" spc="-10" dirty="0"/>
                  <a:t> </a:t>
                </a:r>
                <a:r>
                  <a:rPr lang="en-SG" sz="2400" spc="-175" dirty="0"/>
                  <a:t>weights, 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SG" sz="2400" spc="-190" dirty="0"/>
              </a:p>
              <a:p>
                <a:pPr marL="12700">
                  <a:lnSpc>
                    <a:spcPct val="100000"/>
                  </a:lnSpc>
                  <a:spcBef>
                    <a:spcPts val="1605"/>
                  </a:spcBef>
                </a:pPr>
                <a:r>
                  <a:rPr lang="en-SG" dirty="0"/>
                  <a:t>3. </a:t>
                </a:r>
                <a:r>
                  <a:rPr spc="-130" dirty="0"/>
                  <a:t>Return</a:t>
                </a:r>
                <a:r>
                  <a:rPr spc="-15" dirty="0"/>
                  <a:t> </a:t>
                </a:r>
                <a:r>
                  <a:rPr spc="-165" dirty="0"/>
                  <a:t>weights</a:t>
                </a:r>
              </a:p>
            </p:txBody>
          </p:sp>
        </mc:Choice>
        <mc:Fallback xmlns="">
          <p:sp>
            <p:nvSpPr>
              <p:cNvPr id="10" name="object 1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2365483"/>
                <a:ext cx="6715441" cy="2927083"/>
              </a:xfrm>
              <a:prstGeom prst="rect">
                <a:avLst/>
              </a:prstGeom>
              <a:blipFill>
                <a:blip r:embed="rId2"/>
                <a:stretch>
                  <a:fillRect l="-2634" t="-2500" b="-54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11"/>
          <p:cNvSpPr/>
          <p:nvPr/>
        </p:nvSpPr>
        <p:spPr>
          <a:xfrm>
            <a:off x="6449999" y="2156574"/>
            <a:ext cx="5069205" cy="426084"/>
          </a:xfrm>
          <a:custGeom>
            <a:avLst/>
            <a:gdLst/>
            <a:ahLst/>
            <a:cxnLst/>
            <a:rect l="l" t="t" r="r" b="b"/>
            <a:pathLst>
              <a:path w="5069205" h="426085">
                <a:moveTo>
                  <a:pt x="4997970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41"/>
                </a:lnTo>
                <a:lnTo>
                  <a:pt x="20772" y="404787"/>
                </a:lnTo>
                <a:lnTo>
                  <a:pt x="43317" y="419989"/>
                </a:lnTo>
                <a:lnTo>
                  <a:pt x="70929" y="425564"/>
                </a:lnTo>
                <a:lnTo>
                  <a:pt x="4997970" y="425564"/>
                </a:lnTo>
                <a:lnTo>
                  <a:pt x="5025576" y="419989"/>
                </a:lnTo>
                <a:lnTo>
                  <a:pt x="5048123" y="404787"/>
                </a:lnTo>
                <a:lnTo>
                  <a:pt x="5063325" y="382241"/>
                </a:lnTo>
                <a:lnTo>
                  <a:pt x="5068900" y="354634"/>
                </a:lnTo>
                <a:lnTo>
                  <a:pt x="5068900" y="70929"/>
                </a:lnTo>
                <a:lnTo>
                  <a:pt x="5063325" y="43323"/>
                </a:lnTo>
                <a:lnTo>
                  <a:pt x="5048123" y="20777"/>
                </a:lnTo>
                <a:lnTo>
                  <a:pt x="5025576" y="5574"/>
                </a:lnTo>
                <a:lnTo>
                  <a:pt x="49979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27672" y="2223516"/>
            <a:ext cx="41363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35" dirty="0">
                <a:solidFill>
                  <a:srgbClr val="FFFFFF"/>
                </a:solidFill>
                <a:latin typeface="Courier New"/>
                <a:cs typeface="Courier New"/>
              </a:rPr>
              <a:t>weights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6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0" dirty="0">
                <a:solidFill>
                  <a:srgbClr val="FFFFFF"/>
                </a:solidFill>
                <a:latin typeface="Courier New"/>
                <a:cs typeface="Courier New"/>
              </a:rPr>
              <a:t>tf.random_normal(shape,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stddev=sigma)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68440" y="2212848"/>
            <a:ext cx="295655" cy="310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9999" y="3398773"/>
            <a:ext cx="5082540" cy="426084"/>
          </a:xfrm>
          <a:custGeom>
            <a:avLst/>
            <a:gdLst/>
            <a:ahLst/>
            <a:cxnLst/>
            <a:rect l="l" t="t" r="r" b="b"/>
            <a:pathLst>
              <a:path w="5082540" h="426085">
                <a:moveTo>
                  <a:pt x="5011051" y="0"/>
                </a:moveTo>
                <a:lnTo>
                  <a:pt x="70929" y="0"/>
                </a:lnTo>
                <a:lnTo>
                  <a:pt x="43317" y="5573"/>
                </a:lnTo>
                <a:lnTo>
                  <a:pt x="20772" y="20772"/>
                </a:lnTo>
                <a:lnTo>
                  <a:pt x="5573" y="43317"/>
                </a:lnTo>
                <a:lnTo>
                  <a:pt x="0" y="70929"/>
                </a:lnTo>
                <a:lnTo>
                  <a:pt x="0" y="354622"/>
                </a:lnTo>
                <a:lnTo>
                  <a:pt x="5573" y="382233"/>
                </a:lnTo>
                <a:lnTo>
                  <a:pt x="20772" y="404779"/>
                </a:lnTo>
                <a:lnTo>
                  <a:pt x="43317" y="419978"/>
                </a:lnTo>
                <a:lnTo>
                  <a:pt x="70929" y="425551"/>
                </a:lnTo>
                <a:lnTo>
                  <a:pt x="5011051" y="425551"/>
                </a:lnTo>
                <a:lnTo>
                  <a:pt x="5038655" y="419978"/>
                </a:lnTo>
                <a:lnTo>
                  <a:pt x="5061197" y="404779"/>
                </a:lnTo>
                <a:lnTo>
                  <a:pt x="5076395" y="382233"/>
                </a:lnTo>
                <a:lnTo>
                  <a:pt x="5081968" y="354622"/>
                </a:lnTo>
                <a:lnTo>
                  <a:pt x="5081968" y="70929"/>
                </a:lnTo>
                <a:lnTo>
                  <a:pt x="5076395" y="43317"/>
                </a:lnTo>
                <a:lnTo>
                  <a:pt x="5061197" y="20772"/>
                </a:lnTo>
                <a:lnTo>
                  <a:pt x="5038655" y="5573"/>
                </a:lnTo>
                <a:lnTo>
                  <a:pt x="501105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928701" y="3464052"/>
            <a:ext cx="3612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25" dirty="0">
                <a:solidFill>
                  <a:srgbClr val="FFFFFF"/>
                </a:solidFill>
                <a:latin typeface="Courier New"/>
                <a:cs typeface="Courier New"/>
              </a:rPr>
              <a:t>grads</a:t>
            </a:r>
            <a:r>
              <a:rPr sz="1400" spc="-3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3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0" dirty="0">
                <a:solidFill>
                  <a:srgbClr val="FFFFFF"/>
                </a:solidFill>
                <a:latin typeface="Courier New"/>
                <a:cs typeface="Courier New"/>
              </a:rPr>
              <a:t>tf.gradients(ys=loss,</a:t>
            </a:r>
            <a:r>
              <a:rPr sz="1400" spc="-3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xs=weights)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68440" y="3456432"/>
            <a:ext cx="298703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9999" y="4087202"/>
            <a:ext cx="5099685" cy="426084"/>
          </a:xfrm>
          <a:custGeom>
            <a:avLst/>
            <a:gdLst/>
            <a:ahLst/>
            <a:cxnLst/>
            <a:rect l="l" t="t" r="r" b="b"/>
            <a:pathLst>
              <a:path w="5099684" h="426085">
                <a:moveTo>
                  <a:pt x="5028501" y="0"/>
                </a:moveTo>
                <a:lnTo>
                  <a:pt x="70929" y="0"/>
                </a:lnTo>
                <a:lnTo>
                  <a:pt x="43317" y="5572"/>
                </a:lnTo>
                <a:lnTo>
                  <a:pt x="20772" y="20770"/>
                </a:lnTo>
                <a:lnTo>
                  <a:pt x="5573" y="43312"/>
                </a:lnTo>
                <a:lnTo>
                  <a:pt x="0" y="70916"/>
                </a:lnTo>
                <a:lnTo>
                  <a:pt x="0" y="354622"/>
                </a:lnTo>
                <a:lnTo>
                  <a:pt x="5573" y="382233"/>
                </a:lnTo>
                <a:lnTo>
                  <a:pt x="20772" y="404779"/>
                </a:lnTo>
                <a:lnTo>
                  <a:pt x="43317" y="419978"/>
                </a:lnTo>
                <a:lnTo>
                  <a:pt x="70929" y="425551"/>
                </a:lnTo>
                <a:lnTo>
                  <a:pt x="5028501" y="425551"/>
                </a:lnTo>
                <a:lnTo>
                  <a:pt x="5056105" y="419978"/>
                </a:lnTo>
                <a:lnTo>
                  <a:pt x="5078647" y="404779"/>
                </a:lnTo>
                <a:lnTo>
                  <a:pt x="5093845" y="382233"/>
                </a:lnTo>
                <a:lnTo>
                  <a:pt x="5099418" y="354622"/>
                </a:lnTo>
                <a:lnTo>
                  <a:pt x="5099418" y="70916"/>
                </a:lnTo>
                <a:lnTo>
                  <a:pt x="5093845" y="43312"/>
                </a:lnTo>
                <a:lnTo>
                  <a:pt x="5078647" y="20770"/>
                </a:lnTo>
                <a:lnTo>
                  <a:pt x="5056105" y="5572"/>
                </a:lnTo>
                <a:lnTo>
                  <a:pt x="502850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919671" y="4152900"/>
            <a:ext cx="4398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5" dirty="0">
                <a:solidFill>
                  <a:srgbClr val="FFFFFF"/>
                </a:solidFill>
                <a:latin typeface="Courier New"/>
                <a:cs typeface="Courier New"/>
              </a:rPr>
              <a:t>weights_new</a:t>
            </a:r>
            <a:r>
              <a:rPr sz="1400" spc="-3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0" dirty="0">
                <a:solidFill>
                  <a:srgbClr val="FFFFFF"/>
                </a:solidFill>
                <a:latin typeface="Courier New"/>
                <a:cs typeface="Courier New"/>
              </a:rPr>
              <a:t>weights.assign(weights</a:t>
            </a:r>
            <a:r>
              <a:rPr sz="140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–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Courier New"/>
                <a:cs typeface="Courier New"/>
              </a:rPr>
              <a:t>lr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*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grads)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65392" y="4145279"/>
            <a:ext cx="292607" cy="3108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E3A167A-AE15-4AAD-A8AD-7348B7E4F3F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52</a:t>
            </a:fld>
            <a:endParaRPr lang="en-SG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9296" y="3412490"/>
            <a:ext cx="719455" cy="740410"/>
          </a:xfrm>
          <a:custGeom>
            <a:avLst/>
            <a:gdLst/>
            <a:ahLst/>
            <a:cxnLst/>
            <a:rect l="l" t="t" r="r" b="b"/>
            <a:pathLst>
              <a:path w="719454" h="740410">
                <a:moveTo>
                  <a:pt x="599097" y="0"/>
                </a:moveTo>
                <a:lnTo>
                  <a:pt x="119824" y="0"/>
                </a:lnTo>
                <a:lnTo>
                  <a:pt x="73182" y="9416"/>
                </a:lnTo>
                <a:lnTo>
                  <a:pt x="35094" y="35094"/>
                </a:lnTo>
                <a:lnTo>
                  <a:pt x="9416" y="73182"/>
                </a:lnTo>
                <a:lnTo>
                  <a:pt x="0" y="119824"/>
                </a:lnTo>
                <a:lnTo>
                  <a:pt x="0" y="620077"/>
                </a:lnTo>
                <a:lnTo>
                  <a:pt x="9416" y="666719"/>
                </a:lnTo>
                <a:lnTo>
                  <a:pt x="35094" y="704807"/>
                </a:lnTo>
                <a:lnTo>
                  <a:pt x="73182" y="730485"/>
                </a:lnTo>
                <a:lnTo>
                  <a:pt x="119824" y="739901"/>
                </a:lnTo>
                <a:lnTo>
                  <a:pt x="599097" y="739901"/>
                </a:lnTo>
                <a:lnTo>
                  <a:pt x="645739" y="730485"/>
                </a:lnTo>
                <a:lnTo>
                  <a:pt x="683826" y="704807"/>
                </a:lnTo>
                <a:lnTo>
                  <a:pt x="709505" y="666719"/>
                </a:lnTo>
                <a:lnTo>
                  <a:pt x="718921" y="620077"/>
                </a:lnTo>
                <a:lnTo>
                  <a:pt x="718921" y="119824"/>
                </a:lnTo>
                <a:lnTo>
                  <a:pt x="709505" y="73182"/>
                </a:lnTo>
                <a:lnTo>
                  <a:pt x="683826" y="35094"/>
                </a:lnTo>
                <a:lnTo>
                  <a:pt x="645739" y="9416"/>
                </a:lnTo>
                <a:lnTo>
                  <a:pt x="599097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10">
                <a:extLst>
                  <a:ext uri="{FF2B5EF4-FFF2-40B4-BE49-F238E27FC236}">
                    <a16:creationId xmlns:a16="http://schemas.microsoft.com/office/drawing/2014/main" id="{0BC3911A-876E-4729-A195-5F6849991F4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2365483"/>
                <a:ext cx="6715441" cy="291874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45" dirty="0"/>
                  <a:t> </a:t>
                </a:r>
                <a:r>
                  <a:rPr spc="-145" dirty="0"/>
                  <a:t>Initialize </a:t>
                </a:r>
                <a:r>
                  <a:rPr spc="-160" dirty="0"/>
                  <a:t>weights </a:t>
                </a:r>
                <a:r>
                  <a:rPr spc="-130" dirty="0"/>
                  <a:t>randomly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ℵ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SG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2400" dirty="0">
                  <a:latin typeface="DejaVu Sans"/>
                  <a:cs typeface="DejaVu Sans"/>
                </a:endParaRPr>
              </a:p>
              <a:p>
                <a:pPr marL="12700" marR="1727200">
                  <a:lnSpc>
                    <a:spcPts val="4660"/>
                  </a:lnSpc>
                  <a:spcBef>
                    <a:spcPts val="425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05" dirty="0"/>
                  <a:t> </a:t>
                </a:r>
                <a:r>
                  <a:rPr spc="-105" dirty="0"/>
                  <a:t>Loop </a:t>
                </a:r>
                <a:r>
                  <a:rPr spc="-90" dirty="0"/>
                  <a:t>until </a:t>
                </a:r>
                <a:r>
                  <a:rPr spc="-175" dirty="0"/>
                  <a:t>convergence:  </a:t>
                </a:r>
                <a:endParaRPr lang="en-SG" spc="-175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90" dirty="0"/>
                  <a:t>2.1	</a:t>
                </a:r>
                <a:r>
                  <a:rPr lang="en-SG" sz="2400" spc="-100" dirty="0"/>
                  <a:t> Compute </a:t>
                </a:r>
                <a:r>
                  <a:rPr lang="en-SG" sz="2400" spc="-145" dirty="0"/>
                  <a:t>gradient,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SG" sz="2400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dirty="0"/>
                  <a:t>2.2	</a:t>
                </a:r>
                <a:r>
                  <a:rPr lang="en-SG" sz="2400" spc="-125" dirty="0"/>
                  <a:t>Update</a:t>
                </a:r>
                <a:r>
                  <a:rPr lang="en-SG" sz="2400" spc="-10" dirty="0"/>
                  <a:t> </a:t>
                </a:r>
                <a:r>
                  <a:rPr lang="en-SG" sz="2400" spc="-175" dirty="0"/>
                  <a:t>weights,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SG" sz="2400" spc="-190" dirty="0"/>
              </a:p>
              <a:p>
                <a:pPr marL="12700">
                  <a:lnSpc>
                    <a:spcPct val="100000"/>
                  </a:lnSpc>
                  <a:spcBef>
                    <a:spcPts val="1605"/>
                  </a:spcBef>
                </a:pPr>
                <a:r>
                  <a:rPr lang="en-SG" dirty="0"/>
                  <a:t>3. </a:t>
                </a:r>
                <a:r>
                  <a:rPr spc="-130" dirty="0"/>
                  <a:t>Return</a:t>
                </a:r>
                <a:r>
                  <a:rPr spc="-15" dirty="0"/>
                  <a:t> </a:t>
                </a:r>
                <a:r>
                  <a:rPr spc="-165" dirty="0"/>
                  <a:t>weights</a:t>
                </a:r>
              </a:p>
            </p:txBody>
          </p:sp>
        </mc:Choice>
        <mc:Fallback xmlns="">
          <p:sp>
            <p:nvSpPr>
              <p:cNvPr id="25" name="object 10">
                <a:extLst>
                  <a:ext uri="{FF2B5EF4-FFF2-40B4-BE49-F238E27FC236}">
                    <a16:creationId xmlns:a16="http://schemas.microsoft.com/office/drawing/2014/main" id="{0BC3911A-876E-4729-A195-5F6849991F4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2365483"/>
                <a:ext cx="6715441" cy="2918748"/>
              </a:xfrm>
              <a:prstGeom prst="rect">
                <a:avLst/>
              </a:prstGeom>
              <a:blipFill>
                <a:blip r:embed="rId2"/>
                <a:stretch>
                  <a:fillRect l="-2634" t="-2505" b="-56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59237" y="269748"/>
            <a:ext cx="4074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Gradient</a:t>
            </a:r>
            <a:r>
              <a:rPr spc="-85" dirty="0"/>
              <a:t> </a:t>
            </a:r>
            <a:r>
              <a:rPr spc="-195" dirty="0"/>
              <a:t>Descent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0" dirty="0">
                <a:latin typeface="Trebuchet MS"/>
                <a:cs typeface="Trebuchet MS"/>
              </a:rPr>
              <a:t>Al</a:t>
            </a:r>
            <a:r>
              <a:rPr sz="2400" b="1" spc="20" dirty="0">
                <a:latin typeface="Trebuchet MS"/>
                <a:cs typeface="Trebuchet MS"/>
              </a:rPr>
              <a:t>g</a:t>
            </a:r>
            <a:r>
              <a:rPr sz="2400" b="1" spc="10" dirty="0">
                <a:latin typeface="Trebuchet MS"/>
                <a:cs typeface="Trebuchet MS"/>
              </a:rPr>
              <a:t>o</a:t>
            </a:r>
            <a:r>
              <a:rPr sz="2400" b="1" spc="-30" dirty="0">
                <a:latin typeface="Trebuchet MS"/>
                <a:cs typeface="Trebuchet MS"/>
              </a:rPr>
              <a:t>r</a:t>
            </a:r>
            <a:r>
              <a:rPr sz="2400" b="1" spc="-75" dirty="0">
                <a:latin typeface="Trebuchet MS"/>
                <a:cs typeface="Trebuchet MS"/>
              </a:rPr>
              <a:t>i</a:t>
            </a:r>
            <a:r>
              <a:rPr sz="2400" b="1" spc="-110" dirty="0">
                <a:latin typeface="Trebuchet MS"/>
                <a:cs typeface="Trebuchet MS"/>
              </a:rPr>
              <a:t>t</a:t>
            </a:r>
            <a:r>
              <a:rPr sz="2400" b="1" spc="-125" dirty="0">
                <a:latin typeface="Trebuchet MS"/>
                <a:cs typeface="Trebuchet MS"/>
              </a:rPr>
              <a:t>h</a:t>
            </a:r>
            <a:r>
              <a:rPr sz="2400" b="1" spc="-35" dirty="0">
                <a:latin typeface="Trebuchet MS"/>
                <a:cs typeface="Trebuchet MS"/>
              </a:rPr>
              <a:t>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49999" y="2156574"/>
            <a:ext cx="5069205" cy="426084"/>
          </a:xfrm>
          <a:custGeom>
            <a:avLst/>
            <a:gdLst/>
            <a:ahLst/>
            <a:cxnLst/>
            <a:rect l="l" t="t" r="r" b="b"/>
            <a:pathLst>
              <a:path w="5069205" h="426085">
                <a:moveTo>
                  <a:pt x="4997970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41"/>
                </a:lnTo>
                <a:lnTo>
                  <a:pt x="20772" y="404787"/>
                </a:lnTo>
                <a:lnTo>
                  <a:pt x="43317" y="419989"/>
                </a:lnTo>
                <a:lnTo>
                  <a:pt x="70929" y="425564"/>
                </a:lnTo>
                <a:lnTo>
                  <a:pt x="4997970" y="425564"/>
                </a:lnTo>
                <a:lnTo>
                  <a:pt x="5025576" y="419989"/>
                </a:lnTo>
                <a:lnTo>
                  <a:pt x="5048123" y="404787"/>
                </a:lnTo>
                <a:lnTo>
                  <a:pt x="5063325" y="382241"/>
                </a:lnTo>
                <a:lnTo>
                  <a:pt x="5068900" y="354634"/>
                </a:lnTo>
                <a:lnTo>
                  <a:pt x="5068900" y="70929"/>
                </a:lnTo>
                <a:lnTo>
                  <a:pt x="5063325" y="43323"/>
                </a:lnTo>
                <a:lnTo>
                  <a:pt x="5048123" y="20777"/>
                </a:lnTo>
                <a:lnTo>
                  <a:pt x="5025576" y="5574"/>
                </a:lnTo>
                <a:lnTo>
                  <a:pt x="49979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927672" y="2223516"/>
            <a:ext cx="41363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35" dirty="0">
                <a:solidFill>
                  <a:srgbClr val="FFFFFF"/>
                </a:solidFill>
                <a:latin typeface="Courier New"/>
                <a:cs typeface="Courier New"/>
              </a:rPr>
              <a:t>weights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6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0" dirty="0">
                <a:solidFill>
                  <a:srgbClr val="FFFFFF"/>
                </a:solidFill>
                <a:latin typeface="Courier New"/>
                <a:cs typeface="Courier New"/>
              </a:rPr>
              <a:t>tf.random_normal(shape,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stddev=sigma)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68440" y="2212848"/>
            <a:ext cx="295655" cy="310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9999" y="3398773"/>
            <a:ext cx="5082540" cy="426084"/>
          </a:xfrm>
          <a:custGeom>
            <a:avLst/>
            <a:gdLst/>
            <a:ahLst/>
            <a:cxnLst/>
            <a:rect l="l" t="t" r="r" b="b"/>
            <a:pathLst>
              <a:path w="5082540" h="426085">
                <a:moveTo>
                  <a:pt x="5011051" y="0"/>
                </a:moveTo>
                <a:lnTo>
                  <a:pt x="70929" y="0"/>
                </a:lnTo>
                <a:lnTo>
                  <a:pt x="43317" y="5573"/>
                </a:lnTo>
                <a:lnTo>
                  <a:pt x="20772" y="20772"/>
                </a:lnTo>
                <a:lnTo>
                  <a:pt x="5573" y="43317"/>
                </a:lnTo>
                <a:lnTo>
                  <a:pt x="0" y="70929"/>
                </a:lnTo>
                <a:lnTo>
                  <a:pt x="0" y="354622"/>
                </a:lnTo>
                <a:lnTo>
                  <a:pt x="5573" y="382233"/>
                </a:lnTo>
                <a:lnTo>
                  <a:pt x="20772" y="404779"/>
                </a:lnTo>
                <a:lnTo>
                  <a:pt x="43317" y="419978"/>
                </a:lnTo>
                <a:lnTo>
                  <a:pt x="70929" y="425551"/>
                </a:lnTo>
                <a:lnTo>
                  <a:pt x="5011051" y="425551"/>
                </a:lnTo>
                <a:lnTo>
                  <a:pt x="5038655" y="419978"/>
                </a:lnTo>
                <a:lnTo>
                  <a:pt x="5061197" y="404779"/>
                </a:lnTo>
                <a:lnTo>
                  <a:pt x="5076395" y="382233"/>
                </a:lnTo>
                <a:lnTo>
                  <a:pt x="5081968" y="354622"/>
                </a:lnTo>
                <a:lnTo>
                  <a:pt x="5081968" y="70929"/>
                </a:lnTo>
                <a:lnTo>
                  <a:pt x="5076395" y="43317"/>
                </a:lnTo>
                <a:lnTo>
                  <a:pt x="5061197" y="20772"/>
                </a:lnTo>
                <a:lnTo>
                  <a:pt x="5038655" y="5573"/>
                </a:lnTo>
                <a:lnTo>
                  <a:pt x="501105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928701" y="3464052"/>
            <a:ext cx="3612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25" dirty="0">
                <a:solidFill>
                  <a:srgbClr val="FFFFFF"/>
                </a:solidFill>
                <a:latin typeface="Courier New"/>
                <a:cs typeface="Courier New"/>
              </a:rPr>
              <a:t>grads</a:t>
            </a:r>
            <a:r>
              <a:rPr sz="1400" spc="-3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3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0" dirty="0">
                <a:solidFill>
                  <a:srgbClr val="FFFFFF"/>
                </a:solidFill>
                <a:latin typeface="Courier New"/>
                <a:cs typeface="Courier New"/>
              </a:rPr>
              <a:t>tf.gradients(ys=loss,</a:t>
            </a:r>
            <a:r>
              <a:rPr sz="1400" spc="-3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xs=weights)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68440" y="3456432"/>
            <a:ext cx="298703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9999" y="4087202"/>
            <a:ext cx="5099685" cy="426084"/>
          </a:xfrm>
          <a:custGeom>
            <a:avLst/>
            <a:gdLst/>
            <a:ahLst/>
            <a:cxnLst/>
            <a:rect l="l" t="t" r="r" b="b"/>
            <a:pathLst>
              <a:path w="5099684" h="426085">
                <a:moveTo>
                  <a:pt x="5028501" y="0"/>
                </a:moveTo>
                <a:lnTo>
                  <a:pt x="70929" y="0"/>
                </a:lnTo>
                <a:lnTo>
                  <a:pt x="43317" y="5572"/>
                </a:lnTo>
                <a:lnTo>
                  <a:pt x="20772" y="20770"/>
                </a:lnTo>
                <a:lnTo>
                  <a:pt x="5573" y="43312"/>
                </a:lnTo>
                <a:lnTo>
                  <a:pt x="0" y="70916"/>
                </a:lnTo>
                <a:lnTo>
                  <a:pt x="0" y="354622"/>
                </a:lnTo>
                <a:lnTo>
                  <a:pt x="5573" y="382233"/>
                </a:lnTo>
                <a:lnTo>
                  <a:pt x="20772" y="404779"/>
                </a:lnTo>
                <a:lnTo>
                  <a:pt x="43317" y="419978"/>
                </a:lnTo>
                <a:lnTo>
                  <a:pt x="70929" y="425551"/>
                </a:lnTo>
                <a:lnTo>
                  <a:pt x="5028501" y="425551"/>
                </a:lnTo>
                <a:lnTo>
                  <a:pt x="5056105" y="419978"/>
                </a:lnTo>
                <a:lnTo>
                  <a:pt x="5078647" y="404779"/>
                </a:lnTo>
                <a:lnTo>
                  <a:pt x="5093845" y="382233"/>
                </a:lnTo>
                <a:lnTo>
                  <a:pt x="5099418" y="354622"/>
                </a:lnTo>
                <a:lnTo>
                  <a:pt x="5099418" y="70916"/>
                </a:lnTo>
                <a:lnTo>
                  <a:pt x="5093845" y="43312"/>
                </a:lnTo>
                <a:lnTo>
                  <a:pt x="5078647" y="20770"/>
                </a:lnTo>
                <a:lnTo>
                  <a:pt x="5056105" y="5572"/>
                </a:lnTo>
                <a:lnTo>
                  <a:pt x="502850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919671" y="4152900"/>
            <a:ext cx="4398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5" dirty="0">
                <a:solidFill>
                  <a:srgbClr val="FFFFFF"/>
                </a:solidFill>
                <a:latin typeface="Courier New"/>
                <a:cs typeface="Courier New"/>
              </a:rPr>
              <a:t>weights_new</a:t>
            </a:r>
            <a:r>
              <a:rPr sz="1400" spc="-3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0" dirty="0">
                <a:solidFill>
                  <a:srgbClr val="FFFFFF"/>
                </a:solidFill>
                <a:latin typeface="Courier New"/>
                <a:cs typeface="Courier New"/>
              </a:rPr>
              <a:t>weights.assign(weights</a:t>
            </a:r>
            <a:r>
              <a:rPr sz="140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–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Courier New"/>
                <a:cs typeface="Courier New"/>
              </a:rPr>
              <a:t>lr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*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grads)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65392" y="4145279"/>
            <a:ext cx="292607" cy="3108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74677699-EB25-4F1C-9EDD-BE6F686E1D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53</a:t>
            </a:fld>
            <a:endParaRPr lang="en-SG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24778" y="2171700"/>
            <a:ext cx="719455" cy="740410"/>
          </a:xfrm>
          <a:custGeom>
            <a:avLst/>
            <a:gdLst/>
            <a:ahLst/>
            <a:cxnLst/>
            <a:rect l="l" t="t" r="r" b="b"/>
            <a:pathLst>
              <a:path w="719454" h="740410">
                <a:moveTo>
                  <a:pt x="599097" y="0"/>
                </a:moveTo>
                <a:lnTo>
                  <a:pt x="119824" y="0"/>
                </a:lnTo>
                <a:lnTo>
                  <a:pt x="73187" y="9416"/>
                </a:lnTo>
                <a:lnTo>
                  <a:pt x="35099" y="35094"/>
                </a:lnTo>
                <a:lnTo>
                  <a:pt x="9417" y="73182"/>
                </a:lnTo>
                <a:lnTo>
                  <a:pt x="0" y="119824"/>
                </a:lnTo>
                <a:lnTo>
                  <a:pt x="0" y="620077"/>
                </a:lnTo>
                <a:lnTo>
                  <a:pt x="9417" y="666719"/>
                </a:lnTo>
                <a:lnTo>
                  <a:pt x="35099" y="704807"/>
                </a:lnTo>
                <a:lnTo>
                  <a:pt x="73187" y="730485"/>
                </a:lnTo>
                <a:lnTo>
                  <a:pt x="119824" y="739901"/>
                </a:lnTo>
                <a:lnTo>
                  <a:pt x="599097" y="739901"/>
                </a:lnTo>
                <a:lnTo>
                  <a:pt x="645739" y="730485"/>
                </a:lnTo>
                <a:lnTo>
                  <a:pt x="683826" y="704807"/>
                </a:lnTo>
                <a:lnTo>
                  <a:pt x="709505" y="666719"/>
                </a:lnTo>
                <a:lnTo>
                  <a:pt x="718921" y="620077"/>
                </a:lnTo>
                <a:lnTo>
                  <a:pt x="718921" y="119824"/>
                </a:lnTo>
                <a:lnTo>
                  <a:pt x="709505" y="73182"/>
                </a:lnTo>
                <a:lnTo>
                  <a:pt x="683826" y="35094"/>
                </a:lnTo>
                <a:lnTo>
                  <a:pt x="645739" y="9416"/>
                </a:lnTo>
                <a:lnTo>
                  <a:pt x="599097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47825" y="269748"/>
            <a:ext cx="8896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Computing </a:t>
            </a:r>
            <a:r>
              <a:rPr spc="-185" dirty="0"/>
              <a:t>Gradients:</a:t>
            </a:r>
            <a:r>
              <a:rPr spc="-270" dirty="0"/>
              <a:t> </a:t>
            </a:r>
            <a:r>
              <a:rPr spc="-240" dirty="0"/>
              <a:t>Backpropagation</a:t>
            </a:r>
          </a:p>
        </p:txBody>
      </p:sp>
      <p:sp>
        <p:nvSpPr>
          <p:cNvPr id="5" name="object 5"/>
          <p:cNvSpPr/>
          <p:nvPr/>
        </p:nvSpPr>
        <p:spPr>
          <a:xfrm>
            <a:off x="134946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9" y="2419"/>
                </a:lnTo>
                <a:lnTo>
                  <a:pt x="374135" y="9519"/>
                </a:lnTo>
                <a:lnTo>
                  <a:pt x="329231" y="21066"/>
                </a:lnTo>
                <a:lnTo>
                  <a:pt x="286182" y="36823"/>
                </a:lnTo>
                <a:lnTo>
                  <a:pt x="245222" y="56554"/>
                </a:lnTo>
                <a:lnTo>
                  <a:pt x="206589" y="80025"/>
                </a:lnTo>
                <a:lnTo>
                  <a:pt x="170517" y="107000"/>
                </a:lnTo>
                <a:lnTo>
                  <a:pt x="137242" y="137242"/>
                </a:lnTo>
                <a:lnTo>
                  <a:pt x="107000" y="170517"/>
                </a:lnTo>
                <a:lnTo>
                  <a:pt x="80025" y="206589"/>
                </a:lnTo>
                <a:lnTo>
                  <a:pt x="56554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4" y="691918"/>
                </a:lnTo>
                <a:lnTo>
                  <a:pt x="80025" y="730553"/>
                </a:lnTo>
                <a:lnTo>
                  <a:pt x="107000" y="766625"/>
                </a:lnTo>
                <a:lnTo>
                  <a:pt x="137242" y="799901"/>
                </a:lnTo>
                <a:lnTo>
                  <a:pt x="170517" y="830144"/>
                </a:lnTo>
                <a:lnTo>
                  <a:pt x="206589" y="857119"/>
                </a:lnTo>
                <a:lnTo>
                  <a:pt x="245222" y="880590"/>
                </a:lnTo>
                <a:lnTo>
                  <a:pt x="286182" y="900322"/>
                </a:lnTo>
                <a:lnTo>
                  <a:pt x="329231" y="916079"/>
                </a:lnTo>
                <a:lnTo>
                  <a:pt x="374135" y="927625"/>
                </a:lnTo>
                <a:lnTo>
                  <a:pt x="420659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1" y="927625"/>
                </a:lnTo>
                <a:lnTo>
                  <a:pt x="607907" y="916079"/>
                </a:lnTo>
                <a:lnTo>
                  <a:pt x="650958" y="900322"/>
                </a:lnTo>
                <a:lnTo>
                  <a:pt x="691918" y="880590"/>
                </a:lnTo>
                <a:lnTo>
                  <a:pt x="730553" y="857119"/>
                </a:lnTo>
                <a:lnTo>
                  <a:pt x="766625" y="830144"/>
                </a:lnTo>
                <a:lnTo>
                  <a:pt x="799901" y="799901"/>
                </a:lnTo>
                <a:lnTo>
                  <a:pt x="830144" y="766625"/>
                </a:lnTo>
                <a:lnTo>
                  <a:pt x="857119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19" y="206589"/>
                </a:lnTo>
                <a:lnTo>
                  <a:pt x="830144" y="170517"/>
                </a:lnTo>
                <a:lnTo>
                  <a:pt x="799901" y="137242"/>
                </a:lnTo>
                <a:lnTo>
                  <a:pt x="766625" y="107000"/>
                </a:lnTo>
                <a:lnTo>
                  <a:pt x="730553" y="80025"/>
                </a:lnTo>
                <a:lnTo>
                  <a:pt x="691918" y="56554"/>
                </a:lnTo>
                <a:lnTo>
                  <a:pt x="650958" y="36823"/>
                </a:lnTo>
                <a:lnTo>
                  <a:pt x="607907" y="21066"/>
                </a:lnTo>
                <a:lnTo>
                  <a:pt x="563001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/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  <a:blipFill>
                <a:blip r:embed="rId2"/>
                <a:stretch>
                  <a:fillRect l="-80000" r="-16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0"/>
              <p:cNvSpPr txBox="1"/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0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  <a:blipFill>
                <a:blip r:embed="rId3"/>
                <a:stretch>
                  <a:fillRect l="-59259" t="-9524" r="-103704" b="-2698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11"/>
          <p:cNvSpPr/>
          <p:nvPr/>
        </p:nvSpPr>
        <p:spPr>
          <a:xfrm>
            <a:off x="2286609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59743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32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  <a:blipFill>
                <a:blip r:embed="rId4"/>
                <a:stretch>
                  <a:fillRect l="-18333" r="-15000" b="-180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14"/>
              <p:cNvSpPr txBox="1"/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7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4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  <a:blipFill>
                <a:blip r:embed="rId5"/>
                <a:stretch>
                  <a:fillRect l="-16129" r="-12903" b="-180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5"/>
              <p:cNvSpPr txBox="1"/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sz="24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  <a:blipFill>
                <a:blip r:embed="rId6"/>
                <a:stretch>
                  <a:fillRect l="-1739" b="-31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bject 16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77B8233-DE43-4424-82EC-8C98CCD548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54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CA545F-A0B4-4469-B0A6-5F97B8FD0435}"/>
                  </a:ext>
                </a:extLst>
              </p:cNvPr>
              <p:cNvSpPr/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CA545F-A0B4-4469-B0A6-5F97B8FD0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FA0C85-9A71-47E8-9403-89A80DB699C5}"/>
                  </a:ext>
                </a:extLst>
              </p:cNvPr>
              <p:cNvSpPr txBox="1"/>
              <p:nvPr/>
            </p:nvSpPr>
            <p:spPr>
              <a:xfrm>
                <a:off x="1752277" y="4134792"/>
                <a:ext cx="95817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400" dirty="0"/>
                  <a:t>How does a small change in one weight (</a:t>
                </a:r>
                <a:r>
                  <a:rPr lang="en-SG" sz="2400" dirty="0" err="1"/>
                  <a:t>e.g</a:t>
                </a:r>
                <a:r>
                  <a:rPr lang="en-SG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2400" dirty="0"/>
                  <a:t> affect the final loss </a:t>
                </a:r>
                <a14:m>
                  <m:oMath xmlns:m="http://schemas.openxmlformats.org/officeDocument/2006/math">
                    <m:r>
                      <a:rPr lang="en-SG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SG" sz="2800" dirty="0"/>
                  <a:t> ? </a:t>
                </a:r>
                <a:endParaRPr lang="en-SG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FA0C85-9A71-47E8-9403-89A80DB69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277" y="4134792"/>
                <a:ext cx="9581790" cy="523220"/>
              </a:xfrm>
              <a:prstGeom prst="rect">
                <a:avLst/>
              </a:prstGeom>
              <a:blipFill>
                <a:blip r:embed="rId8"/>
                <a:stretch>
                  <a:fillRect l="-954" t="-10465" r="-31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0831" y="4555325"/>
            <a:ext cx="406400" cy="417830"/>
          </a:xfrm>
          <a:custGeom>
            <a:avLst/>
            <a:gdLst/>
            <a:ahLst/>
            <a:cxnLst/>
            <a:rect l="l" t="t" r="r" b="b"/>
            <a:pathLst>
              <a:path w="406400" h="417829">
                <a:moveTo>
                  <a:pt x="338175" y="0"/>
                </a:moveTo>
                <a:lnTo>
                  <a:pt x="67640" y="0"/>
                </a:lnTo>
                <a:lnTo>
                  <a:pt x="41314" y="5314"/>
                </a:lnTo>
                <a:lnTo>
                  <a:pt x="19813" y="19807"/>
                </a:lnTo>
                <a:lnTo>
                  <a:pt x="5316" y="41303"/>
                </a:lnTo>
                <a:lnTo>
                  <a:pt x="0" y="67627"/>
                </a:lnTo>
                <a:lnTo>
                  <a:pt x="0" y="350012"/>
                </a:lnTo>
                <a:lnTo>
                  <a:pt x="5316" y="376338"/>
                </a:lnTo>
                <a:lnTo>
                  <a:pt x="19813" y="397838"/>
                </a:lnTo>
                <a:lnTo>
                  <a:pt x="41314" y="412335"/>
                </a:lnTo>
                <a:lnTo>
                  <a:pt x="67640" y="417652"/>
                </a:lnTo>
                <a:lnTo>
                  <a:pt x="338175" y="417652"/>
                </a:lnTo>
                <a:lnTo>
                  <a:pt x="364501" y="412335"/>
                </a:lnTo>
                <a:lnTo>
                  <a:pt x="386002" y="397838"/>
                </a:lnTo>
                <a:lnTo>
                  <a:pt x="400499" y="376338"/>
                </a:lnTo>
                <a:lnTo>
                  <a:pt x="405815" y="350012"/>
                </a:lnTo>
                <a:lnTo>
                  <a:pt x="405815" y="67627"/>
                </a:lnTo>
                <a:lnTo>
                  <a:pt x="400499" y="41303"/>
                </a:lnTo>
                <a:lnTo>
                  <a:pt x="386002" y="19807"/>
                </a:lnTo>
                <a:lnTo>
                  <a:pt x="364501" y="5314"/>
                </a:lnTo>
                <a:lnTo>
                  <a:pt x="338175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24778" y="2171700"/>
            <a:ext cx="719455" cy="740410"/>
          </a:xfrm>
          <a:custGeom>
            <a:avLst/>
            <a:gdLst/>
            <a:ahLst/>
            <a:cxnLst/>
            <a:rect l="l" t="t" r="r" b="b"/>
            <a:pathLst>
              <a:path w="719454" h="740410">
                <a:moveTo>
                  <a:pt x="599097" y="0"/>
                </a:moveTo>
                <a:lnTo>
                  <a:pt x="119824" y="0"/>
                </a:lnTo>
                <a:lnTo>
                  <a:pt x="73187" y="9416"/>
                </a:lnTo>
                <a:lnTo>
                  <a:pt x="35099" y="35094"/>
                </a:lnTo>
                <a:lnTo>
                  <a:pt x="9417" y="73182"/>
                </a:lnTo>
                <a:lnTo>
                  <a:pt x="0" y="119824"/>
                </a:lnTo>
                <a:lnTo>
                  <a:pt x="0" y="620077"/>
                </a:lnTo>
                <a:lnTo>
                  <a:pt x="9417" y="666719"/>
                </a:lnTo>
                <a:lnTo>
                  <a:pt x="35099" y="704807"/>
                </a:lnTo>
                <a:lnTo>
                  <a:pt x="73187" y="730485"/>
                </a:lnTo>
                <a:lnTo>
                  <a:pt x="119824" y="739901"/>
                </a:lnTo>
                <a:lnTo>
                  <a:pt x="599097" y="739901"/>
                </a:lnTo>
                <a:lnTo>
                  <a:pt x="645739" y="730485"/>
                </a:lnTo>
                <a:lnTo>
                  <a:pt x="683826" y="704807"/>
                </a:lnTo>
                <a:lnTo>
                  <a:pt x="709505" y="666719"/>
                </a:lnTo>
                <a:lnTo>
                  <a:pt x="718921" y="620077"/>
                </a:lnTo>
                <a:lnTo>
                  <a:pt x="718921" y="119824"/>
                </a:lnTo>
                <a:lnTo>
                  <a:pt x="709505" y="73182"/>
                </a:lnTo>
                <a:lnTo>
                  <a:pt x="683826" y="35094"/>
                </a:lnTo>
                <a:lnTo>
                  <a:pt x="645739" y="9416"/>
                </a:lnTo>
                <a:lnTo>
                  <a:pt x="599097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47825" y="269748"/>
            <a:ext cx="8896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Computing </a:t>
            </a:r>
            <a:r>
              <a:rPr spc="-185" dirty="0"/>
              <a:t>Gradients:</a:t>
            </a:r>
            <a:r>
              <a:rPr spc="-270" dirty="0"/>
              <a:t> </a:t>
            </a:r>
            <a:r>
              <a:rPr spc="-240" dirty="0"/>
              <a:t>Backpropagation</a:t>
            </a:r>
          </a:p>
        </p:txBody>
      </p:sp>
      <p:sp>
        <p:nvSpPr>
          <p:cNvPr id="9" name="object 9"/>
          <p:cNvSpPr/>
          <p:nvPr/>
        </p:nvSpPr>
        <p:spPr>
          <a:xfrm>
            <a:off x="134946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9" y="2419"/>
                </a:lnTo>
                <a:lnTo>
                  <a:pt x="374135" y="9519"/>
                </a:lnTo>
                <a:lnTo>
                  <a:pt x="329231" y="21066"/>
                </a:lnTo>
                <a:lnTo>
                  <a:pt x="286182" y="36823"/>
                </a:lnTo>
                <a:lnTo>
                  <a:pt x="245222" y="56554"/>
                </a:lnTo>
                <a:lnTo>
                  <a:pt x="206589" y="80025"/>
                </a:lnTo>
                <a:lnTo>
                  <a:pt x="170517" y="107000"/>
                </a:lnTo>
                <a:lnTo>
                  <a:pt x="137242" y="137242"/>
                </a:lnTo>
                <a:lnTo>
                  <a:pt x="107000" y="170517"/>
                </a:lnTo>
                <a:lnTo>
                  <a:pt x="80025" y="206589"/>
                </a:lnTo>
                <a:lnTo>
                  <a:pt x="56554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4" y="691918"/>
                </a:lnTo>
                <a:lnTo>
                  <a:pt x="80025" y="730553"/>
                </a:lnTo>
                <a:lnTo>
                  <a:pt x="107000" y="766625"/>
                </a:lnTo>
                <a:lnTo>
                  <a:pt x="137242" y="799901"/>
                </a:lnTo>
                <a:lnTo>
                  <a:pt x="170517" y="830144"/>
                </a:lnTo>
                <a:lnTo>
                  <a:pt x="206589" y="857119"/>
                </a:lnTo>
                <a:lnTo>
                  <a:pt x="245222" y="880590"/>
                </a:lnTo>
                <a:lnTo>
                  <a:pt x="286182" y="900322"/>
                </a:lnTo>
                <a:lnTo>
                  <a:pt x="329231" y="916079"/>
                </a:lnTo>
                <a:lnTo>
                  <a:pt x="374135" y="927625"/>
                </a:lnTo>
                <a:lnTo>
                  <a:pt x="420659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1" y="927625"/>
                </a:lnTo>
                <a:lnTo>
                  <a:pt x="607907" y="916079"/>
                </a:lnTo>
                <a:lnTo>
                  <a:pt x="650958" y="900322"/>
                </a:lnTo>
                <a:lnTo>
                  <a:pt x="691918" y="880590"/>
                </a:lnTo>
                <a:lnTo>
                  <a:pt x="730553" y="857119"/>
                </a:lnTo>
                <a:lnTo>
                  <a:pt x="766625" y="830144"/>
                </a:lnTo>
                <a:lnTo>
                  <a:pt x="799901" y="799901"/>
                </a:lnTo>
                <a:lnTo>
                  <a:pt x="830144" y="766625"/>
                </a:lnTo>
                <a:lnTo>
                  <a:pt x="857119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19" y="206589"/>
                </a:lnTo>
                <a:lnTo>
                  <a:pt x="830144" y="170517"/>
                </a:lnTo>
                <a:lnTo>
                  <a:pt x="799901" y="137242"/>
                </a:lnTo>
                <a:lnTo>
                  <a:pt x="766625" y="107000"/>
                </a:lnTo>
                <a:lnTo>
                  <a:pt x="730553" y="80025"/>
                </a:lnTo>
                <a:lnTo>
                  <a:pt x="691918" y="56554"/>
                </a:lnTo>
                <a:lnTo>
                  <a:pt x="650958" y="36823"/>
                </a:lnTo>
                <a:lnTo>
                  <a:pt x="607907" y="21066"/>
                </a:lnTo>
                <a:lnTo>
                  <a:pt x="563001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86609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59743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92674" y="4942725"/>
            <a:ext cx="538480" cy="728980"/>
          </a:xfrm>
          <a:custGeom>
            <a:avLst/>
            <a:gdLst/>
            <a:ahLst/>
            <a:cxnLst/>
            <a:rect l="l" t="t" r="r" b="b"/>
            <a:pathLst>
              <a:path w="538479" h="728979">
                <a:moveTo>
                  <a:pt x="85258" y="94976"/>
                </a:moveTo>
                <a:lnTo>
                  <a:pt x="64762" y="109978"/>
                </a:lnTo>
                <a:lnTo>
                  <a:pt x="517791" y="728974"/>
                </a:lnTo>
                <a:lnTo>
                  <a:pt x="538289" y="713973"/>
                </a:lnTo>
                <a:lnTo>
                  <a:pt x="85258" y="94976"/>
                </a:lnTo>
                <a:close/>
              </a:path>
              <a:path w="538479" h="728979">
                <a:moveTo>
                  <a:pt x="0" y="0"/>
                </a:moveTo>
                <a:lnTo>
                  <a:pt x="23774" y="139979"/>
                </a:lnTo>
                <a:lnTo>
                  <a:pt x="64762" y="109978"/>
                </a:lnTo>
                <a:lnTo>
                  <a:pt x="57264" y="99733"/>
                </a:lnTo>
                <a:lnTo>
                  <a:pt x="77762" y="84734"/>
                </a:lnTo>
                <a:lnTo>
                  <a:pt x="99252" y="84734"/>
                </a:lnTo>
                <a:lnTo>
                  <a:pt x="126250" y="64973"/>
                </a:lnTo>
                <a:lnTo>
                  <a:pt x="0" y="0"/>
                </a:lnTo>
                <a:close/>
              </a:path>
              <a:path w="538479" h="728979">
                <a:moveTo>
                  <a:pt x="77762" y="84734"/>
                </a:moveTo>
                <a:lnTo>
                  <a:pt x="57264" y="99733"/>
                </a:lnTo>
                <a:lnTo>
                  <a:pt x="64762" y="109978"/>
                </a:lnTo>
                <a:lnTo>
                  <a:pt x="85258" y="94976"/>
                </a:lnTo>
                <a:lnTo>
                  <a:pt x="77762" y="84734"/>
                </a:lnTo>
                <a:close/>
              </a:path>
              <a:path w="538479" h="728979">
                <a:moveTo>
                  <a:pt x="99252" y="84734"/>
                </a:moveTo>
                <a:lnTo>
                  <a:pt x="77762" y="84734"/>
                </a:lnTo>
                <a:lnTo>
                  <a:pt x="85258" y="94976"/>
                </a:lnTo>
                <a:lnTo>
                  <a:pt x="99252" y="84734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549140" y="5684011"/>
            <a:ext cx="2121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latin typeface="Arial"/>
                <a:cs typeface="Arial"/>
              </a:rPr>
              <a:t>Let’s </a:t>
            </a:r>
            <a:r>
              <a:rPr sz="1800" spc="-175" dirty="0">
                <a:latin typeface="Arial"/>
                <a:cs typeface="Arial"/>
              </a:rPr>
              <a:t>use </a:t>
            </a:r>
            <a:r>
              <a:rPr sz="1800" spc="-75" dirty="0">
                <a:latin typeface="Arial"/>
                <a:cs typeface="Arial"/>
              </a:rPr>
              <a:t>the </a:t>
            </a:r>
            <a:r>
              <a:rPr sz="1800" spc="-140" dirty="0">
                <a:latin typeface="Arial"/>
                <a:cs typeface="Arial"/>
              </a:rPr>
              <a:t>chain</a:t>
            </a:r>
            <a:r>
              <a:rPr sz="1800" spc="-345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rule!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697A4AA-2E01-4B7B-B19D-CFA0BEE9128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55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6">
                <a:extLst>
                  <a:ext uri="{FF2B5EF4-FFF2-40B4-BE49-F238E27FC236}">
                    <a16:creationId xmlns:a16="http://schemas.microsoft.com/office/drawing/2014/main" id="{FF2C9E9E-41CD-465C-9680-4EF69B8BDB7E}"/>
                  </a:ext>
                </a:extLst>
              </p:cNvPr>
              <p:cNvSpPr txBox="1"/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26" name="object 6">
                <a:extLst>
                  <a:ext uri="{FF2B5EF4-FFF2-40B4-BE49-F238E27FC236}">
                    <a16:creationId xmlns:a16="http://schemas.microsoft.com/office/drawing/2014/main" id="{FF2C9E9E-41CD-465C-9680-4EF69B8BD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  <a:blipFill>
                <a:blip r:embed="rId2"/>
                <a:stretch>
                  <a:fillRect l="-80000" r="-16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10">
                <a:extLst>
                  <a:ext uri="{FF2B5EF4-FFF2-40B4-BE49-F238E27FC236}">
                    <a16:creationId xmlns:a16="http://schemas.microsoft.com/office/drawing/2014/main" id="{F7D3BCDA-E878-45EC-B529-715343AF9B05}"/>
                  </a:ext>
                </a:extLst>
              </p:cNvPr>
              <p:cNvSpPr txBox="1"/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27" name="object 10">
                <a:extLst>
                  <a:ext uri="{FF2B5EF4-FFF2-40B4-BE49-F238E27FC236}">
                    <a16:creationId xmlns:a16="http://schemas.microsoft.com/office/drawing/2014/main" id="{F7D3BCDA-E878-45EC-B529-715343AF9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  <a:blipFill>
                <a:blip r:embed="rId3"/>
                <a:stretch>
                  <a:fillRect l="-59259" t="-9524" r="-103704" b="-2698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13">
                <a:extLst>
                  <a:ext uri="{FF2B5EF4-FFF2-40B4-BE49-F238E27FC236}">
                    <a16:creationId xmlns:a16="http://schemas.microsoft.com/office/drawing/2014/main" id="{A8E55EEB-1CF1-451F-8E0D-0AFD5D438C17}"/>
                  </a:ext>
                </a:extLst>
              </p:cNvPr>
              <p:cNvSpPr txBox="1"/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32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28" name="object 13">
                <a:extLst>
                  <a:ext uri="{FF2B5EF4-FFF2-40B4-BE49-F238E27FC236}">
                    <a16:creationId xmlns:a16="http://schemas.microsoft.com/office/drawing/2014/main" id="{A8E55EEB-1CF1-451F-8E0D-0AFD5D438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  <a:blipFill>
                <a:blip r:embed="rId4"/>
                <a:stretch>
                  <a:fillRect l="-18333" r="-15000" b="-180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14">
                <a:extLst>
                  <a:ext uri="{FF2B5EF4-FFF2-40B4-BE49-F238E27FC236}">
                    <a16:creationId xmlns:a16="http://schemas.microsoft.com/office/drawing/2014/main" id="{7F53CBE5-B82D-4FD5-97E4-158136319A70}"/>
                  </a:ext>
                </a:extLst>
              </p:cNvPr>
              <p:cNvSpPr txBox="1"/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7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29" name="object 14">
                <a:extLst>
                  <a:ext uri="{FF2B5EF4-FFF2-40B4-BE49-F238E27FC236}">
                    <a16:creationId xmlns:a16="http://schemas.microsoft.com/office/drawing/2014/main" id="{7F53CBE5-B82D-4FD5-97E4-15813631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  <a:blipFill>
                <a:blip r:embed="rId5"/>
                <a:stretch>
                  <a:fillRect l="-16129" r="-12903" b="-180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15">
                <a:extLst>
                  <a:ext uri="{FF2B5EF4-FFF2-40B4-BE49-F238E27FC236}">
                    <a16:creationId xmlns:a16="http://schemas.microsoft.com/office/drawing/2014/main" id="{2CBA43DE-58D9-4703-AD0C-124C536CDF15}"/>
                  </a:ext>
                </a:extLst>
              </p:cNvPr>
              <p:cNvSpPr txBox="1"/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sz="24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0" name="object 15">
                <a:extLst>
                  <a:ext uri="{FF2B5EF4-FFF2-40B4-BE49-F238E27FC236}">
                    <a16:creationId xmlns:a16="http://schemas.microsoft.com/office/drawing/2014/main" id="{2CBA43DE-58D9-4703-AD0C-124C536CD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  <a:blipFill>
                <a:blip r:embed="rId6"/>
                <a:stretch>
                  <a:fillRect l="-1739" b="-31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6A9C6EA-251F-42C2-A947-869B5C0AD786}"/>
                  </a:ext>
                </a:extLst>
              </p:cNvPr>
              <p:cNvSpPr/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6A9C6EA-251F-42C2-A947-869B5C0AD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D3E77EC-3B6C-43FE-B9E5-17FCA718BB53}"/>
                  </a:ext>
                </a:extLst>
              </p:cNvPr>
              <p:cNvSpPr/>
              <p:nvPr/>
            </p:nvSpPr>
            <p:spPr>
              <a:xfrm>
                <a:off x="4172921" y="4004167"/>
                <a:ext cx="1627882" cy="998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SG" sz="2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D3E77EC-3B6C-43FE-B9E5-17FCA718B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921" y="4004167"/>
                <a:ext cx="1627882" cy="9989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1400" y="2222500"/>
            <a:ext cx="6146800" cy="111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47825" y="269748"/>
            <a:ext cx="8896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Computing </a:t>
            </a:r>
            <a:r>
              <a:rPr spc="-185" dirty="0"/>
              <a:t>Gradients:</a:t>
            </a:r>
            <a:r>
              <a:rPr spc="-270" dirty="0"/>
              <a:t> </a:t>
            </a:r>
            <a:r>
              <a:rPr spc="-240" dirty="0"/>
              <a:t>Backpropagation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34946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9" y="2419"/>
                </a:lnTo>
                <a:lnTo>
                  <a:pt x="374135" y="9519"/>
                </a:lnTo>
                <a:lnTo>
                  <a:pt x="329231" y="21066"/>
                </a:lnTo>
                <a:lnTo>
                  <a:pt x="286182" y="36823"/>
                </a:lnTo>
                <a:lnTo>
                  <a:pt x="245222" y="56554"/>
                </a:lnTo>
                <a:lnTo>
                  <a:pt x="206589" y="80025"/>
                </a:lnTo>
                <a:lnTo>
                  <a:pt x="170517" y="107000"/>
                </a:lnTo>
                <a:lnTo>
                  <a:pt x="137242" y="137242"/>
                </a:lnTo>
                <a:lnTo>
                  <a:pt x="107000" y="170517"/>
                </a:lnTo>
                <a:lnTo>
                  <a:pt x="80025" y="206589"/>
                </a:lnTo>
                <a:lnTo>
                  <a:pt x="56554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4" y="691918"/>
                </a:lnTo>
                <a:lnTo>
                  <a:pt x="80025" y="730553"/>
                </a:lnTo>
                <a:lnTo>
                  <a:pt x="107000" y="766625"/>
                </a:lnTo>
                <a:lnTo>
                  <a:pt x="137242" y="799901"/>
                </a:lnTo>
                <a:lnTo>
                  <a:pt x="170517" y="830144"/>
                </a:lnTo>
                <a:lnTo>
                  <a:pt x="206589" y="857119"/>
                </a:lnTo>
                <a:lnTo>
                  <a:pt x="245222" y="880590"/>
                </a:lnTo>
                <a:lnTo>
                  <a:pt x="286182" y="900322"/>
                </a:lnTo>
                <a:lnTo>
                  <a:pt x="329231" y="916079"/>
                </a:lnTo>
                <a:lnTo>
                  <a:pt x="374135" y="927625"/>
                </a:lnTo>
                <a:lnTo>
                  <a:pt x="420659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1" y="927625"/>
                </a:lnTo>
                <a:lnTo>
                  <a:pt x="607907" y="916079"/>
                </a:lnTo>
                <a:lnTo>
                  <a:pt x="650958" y="900322"/>
                </a:lnTo>
                <a:lnTo>
                  <a:pt x="691918" y="880590"/>
                </a:lnTo>
                <a:lnTo>
                  <a:pt x="730553" y="857119"/>
                </a:lnTo>
                <a:lnTo>
                  <a:pt x="766625" y="830144"/>
                </a:lnTo>
                <a:lnTo>
                  <a:pt x="799901" y="799901"/>
                </a:lnTo>
                <a:lnTo>
                  <a:pt x="830144" y="766625"/>
                </a:lnTo>
                <a:lnTo>
                  <a:pt x="857119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19" y="206589"/>
                </a:lnTo>
                <a:lnTo>
                  <a:pt x="830144" y="170517"/>
                </a:lnTo>
                <a:lnTo>
                  <a:pt x="799901" y="137242"/>
                </a:lnTo>
                <a:lnTo>
                  <a:pt x="766625" y="107000"/>
                </a:lnTo>
                <a:lnTo>
                  <a:pt x="730553" y="80025"/>
                </a:lnTo>
                <a:lnTo>
                  <a:pt x="691918" y="56554"/>
                </a:lnTo>
                <a:lnTo>
                  <a:pt x="650958" y="36823"/>
                </a:lnTo>
                <a:lnTo>
                  <a:pt x="607907" y="21066"/>
                </a:lnTo>
                <a:lnTo>
                  <a:pt x="563001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86609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59743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17984" y="5118100"/>
            <a:ext cx="965835" cy="88900"/>
          </a:xfrm>
          <a:custGeom>
            <a:avLst/>
            <a:gdLst/>
            <a:ahLst/>
            <a:cxnLst/>
            <a:rect l="l" t="t" r="r" b="b"/>
            <a:pathLst>
              <a:path w="965834" h="88900">
                <a:moveTo>
                  <a:pt x="0" y="88900"/>
                </a:moveTo>
                <a:lnTo>
                  <a:pt x="965620" y="88900"/>
                </a:lnTo>
                <a:lnTo>
                  <a:pt x="965620" y="0"/>
                </a:lnTo>
                <a:lnTo>
                  <a:pt x="0" y="0"/>
                </a:lnTo>
                <a:lnTo>
                  <a:pt x="0" y="88900"/>
                </a:lnTo>
                <a:close/>
              </a:path>
            </a:pathLst>
          </a:custGeom>
          <a:solidFill>
            <a:srgbClr val="AE4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31354" y="5105857"/>
            <a:ext cx="964565" cy="91440"/>
          </a:xfrm>
          <a:custGeom>
            <a:avLst/>
            <a:gdLst/>
            <a:ahLst/>
            <a:cxnLst/>
            <a:rect l="l" t="t" r="r" b="b"/>
            <a:pathLst>
              <a:path w="964565" h="91439">
                <a:moveTo>
                  <a:pt x="0" y="91439"/>
                </a:moveTo>
                <a:lnTo>
                  <a:pt x="964275" y="91439"/>
                </a:lnTo>
                <a:lnTo>
                  <a:pt x="964275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FF0000">
              <a:alpha val="7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43B393F1-9FD4-46C8-991F-0BFBDBEC580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56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6">
                <a:extLst>
                  <a:ext uri="{FF2B5EF4-FFF2-40B4-BE49-F238E27FC236}">
                    <a16:creationId xmlns:a16="http://schemas.microsoft.com/office/drawing/2014/main" id="{98F8EEFC-ADD9-483D-B5AA-2F3F4ED200E8}"/>
                  </a:ext>
                </a:extLst>
              </p:cNvPr>
              <p:cNvSpPr txBox="1"/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28" name="object 6">
                <a:extLst>
                  <a:ext uri="{FF2B5EF4-FFF2-40B4-BE49-F238E27FC236}">
                    <a16:creationId xmlns:a16="http://schemas.microsoft.com/office/drawing/2014/main" id="{98F8EEFC-ADD9-483D-B5AA-2F3F4ED2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  <a:blipFill>
                <a:blip r:embed="rId3"/>
                <a:stretch>
                  <a:fillRect l="-80000" r="-16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10">
                <a:extLst>
                  <a:ext uri="{FF2B5EF4-FFF2-40B4-BE49-F238E27FC236}">
                    <a16:creationId xmlns:a16="http://schemas.microsoft.com/office/drawing/2014/main" id="{F108BFD6-9340-40E9-8389-5708828C6097}"/>
                  </a:ext>
                </a:extLst>
              </p:cNvPr>
              <p:cNvSpPr txBox="1"/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29" name="object 10">
                <a:extLst>
                  <a:ext uri="{FF2B5EF4-FFF2-40B4-BE49-F238E27FC236}">
                    <a16:creationId xmlns:a16="http://schemas.microsoft.com/office/drawing/2014/main" id="{F108BFD6-9340-40E9-8389-5708828C6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  <a:blipFill>
                <a:blip r:embed="rId4"/>
                <a:stretch>
                  <a:fillRect l="-59259" t="-9524" r="-103704" b="-2698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13">
                <a:extLst>
                  <a:ext uri="{FF2B5EF4-FFF2-40B4-BE49-F238E27FC236}">
                    <a16:creationId xmlns:a16="http://schemas.microsoft.com/office/drawing/2014/main" id="{6AFD84BA-EF67-4230-BD45-2DF04AF0B5E9}"/>
                  </a:ext>
                </a:extLst>
              </p:cNvPr>
              <p:cNvSpPr txBox="1"/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32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0" name="object 13">
                <a:extLst>
                  <a:ext uri="{FF2B5EF4-FFF2-40B4-BE49-F238E27FC236}">
                    <a16:creationId xmlns:a16="http://schemas.microsoft.com/office/drawing/2014/main" id="{6AFD84BA-EF67-4230-BD45-2DF04AF0B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  <a:blipFill>
                <a:blip r:embed="rId5"/>
                <a:stretch>
                  <a:fillRect l="-18333" r="-16667" b="-1967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14">
                <a:extLst>
                  <a:ext uri="{FF2B5EF4-FFF2-40B4-BE49-F238E27FC236}">
                    <a16:creationId xmlns:a16="http://schemas.microsoft.com/office/drawing/2014/main" id="{A362CD53-EF1D-4020-881E-61C27319FE36}"/>
                  </a:ext>
                </a:extLst>
              </p:cNvPr>
              <p:cNvSpPr txBox="1"/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7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1" name="object 14">
                <a:extLst>
                  <a:ext uri="{FF2B5EF4-FFF2-40B4-BE49-F238E27FC236}">
                    <a16:creationId xmlns:a16="http://schemas.microsoft.com/office/drawing/2014/main" id="{A362CD53-EF1D-4020-881E-61C27319F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  <a:blipFill>
                <a:blip r:embed="rId6"/>
                <a:stretch>
                  <a:fillRect l="-16129" r="-12903" b="-180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bject 15">
                <a:extLst>
                  <a:ext uri="{FF2B5EF4-FFF2-40B4-BE49-F238E27FC236}">
                    <a16:creationId xmlns:a16="http://schemas.microsoft.com/office/drawing/2014/main" id="{58574FD9-EBA6-4CAC-BE70-311A70ED0139}"/>
                  </a:ext>
                </a:extLst>
              </p:cNvPr>
              <p:cNvSpPr txBox="1"/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sz="24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2" name="object 15">
                <a:extLst>
                  <a:ext uri="{FF2B5EF4-FFF2-40B4-BE49-F238E27FC236}">
                    <a16:creationId xmlns:a16="http://schemas.microsoft.com/office/drawing/2014/main" id="{58574FD9-EBA6-4CAC-BE70-311A70ED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  <a:blipFill>
                <a:blip r:embed="rId7"/>
                <a:stretch>
                  <a:fillRect l="-1739" b="-31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D737F6-993D-43A7-92BA-65B06685BB93}"/>
                  </a:ext>
                </a:extLst>
              </p:cNvPr>
              <p:cNvSpPr/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D737F6-993D-43A7-92BA-65B06685B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bject 2">
            <a:extLst>
              <a:ext uri="{FF2B5EF4-FFF2-40B4-BE49-F238E27FC236}">
                <a16:creationId xmlns:a16="http://schemas.microsoft.com/office/drawing/2014/main" id="{99B2B209-F032-4A22-AD84-3BF3F5F023EF}"/>
              </a:ext>
            </a:extLst>
          </p:cNvPr>
          <p:cNvSpPr/>
          <p:nvPr/>
        </p:nvSpPr>
        <p:spPr>
          <a:xfrm>
            <a:off x="4720831" y="4555325"/>
            <a:ext cx="406400" cy="417830"/>
          </a:xfrm>
          <a:custGeom>
            <a:avLst/>
            <a:gdLst/>
            <a:ahLst/>
            <a:cxnLst/>
            <a:rect l="l" t="t" r="r" b="b"/>
            <a:pathLst>
              <a:path w="406400" h="417829">
                <a:moveTo>
                  <a:pt x="338175" y="0"/>
                </a:moveTo>
                <a:lnTo>
                  <a:pt x="67640" y="0"/>
                </a:lnTo>
                <a:lnTo>
                  <a:pt x="41314" y="5314"/>
                </a:lnTo>
                <a:lnTo>
                  <a:pt x="19813" y="19807"/>
                </a:lnTo>
                <a:lnTo>
                  <a:pt x="5316" y="41303"/>
                </a:lnTo>
                <a:lnTo>
                  <a:pt x="0" y="67627"/>
                </a:lnTo>
                <a:lnTo>
                  <a:pt x="0" y="350012"/>
                </a:lnTo>
                <a:lnTo>
                  <a:pt x="5316" y="376338"/>
                </a:lnTo>
                <a:lnTo>
                  <a:pt x="19813" y="397838"/>
                </a:lnTo>
                <a:lnTo>
                  <a:pt x="41314" y="412335"/>
                </a:lnTo>
                <a:lnTo>
                  <a:pt x="67640" y="417652"/>
                </a:lnTo>
                <a:lnTo>
                  <a:pt x="338175" y="417652"/>
                </a:lnTo>
                <a:lnTo>
                  <a:pt x="364501" y="412335"/>
                </a:lnTo>
                <a:lnTo>
                  <a:pt x="386002" y="397838"/>
                </a:lnTo>
                <a:lnTo>
                  <a:pt x="400499" y="376338"/>
                </a:lnTo>
                <a:lnTo>
                  <a:pt x="405815" y="350012"/>
                </a:lnTo>
                <a:lnTo>
                  <a:pt x="405815" y="67627"/>
                </a:lnTo>
                <a:lnTo>
                  <a:pt x="400499" y="41303"/>
                </a:lnTo>
                <a:lnTo>
                  <a:pt x="386002" y="19807"/>
                </a:lnTo>
                <a:lnTo>
                  <a:pt x="364501" y="5314"/>
                </a:lnTo>
                <a:lnTo>
                  <a:pt x="338175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A4ADD89-9651-49B7-A43C-7F9DD50B4CCF}"/>
                  </a:ext>
                </a:extLst>
              </p:cNvPr>
              <p:cNvSpPr/>
              <p:nvPr/>
            </p:nvSpPr>
            <p:spPr>
              <a:xfrm>
                <a:off x="4172921" y="4004167"/>
                <a:ext cx="3688317" cy="1002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SG" sz="2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A4ADD89-9651-49B7-A43C-7F9DD50B4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921" y="4004167"/>
                <a:ext cx="3688317" cy="10021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0831" y="4555325"/>
            <a:ext cx="406400" cy="417830"/>
          </a:xfrm>
          <a:custGeom>
            <a:avLst/>
            <a:gdLst/>
            <a:ahLst/>
            <a:cxnLst/>
            <a:rect l="l" t="t" r="r" b="b"/>
            <a:pathLst>
              <a:path w="406400" h="417829">
                <a:moveTo>
                  <a:pt x="338175" y="0"/>
                </a:moveTo>
                <a:lnTo>
                  <a:pt x="67640" y="0"/>
                </a:lnTo>
                <a:lnTo>
                  <a:pt x="41314" y="5314"/>
                </a:lnTo>
                <a:lnTo>
                  <a:pt x="19813" y="19807"/>
                </a:lnTo>
                <a:lnTo>
                  <a:pt x="5316" y="41303"/>
                </a:lnTo>
                <a:lnTo>
                  <a:pt x="0" y="67627"/>
                </a:lnTo>
                <a:lnTo>
                  <a:pt x="0" y="350012"/>
                </a:lnTo>
                <a:lnTo>
                  <a:pt x="5316" y="376338"/>
                </a:lnTo>
                <a:lnTo>
                  <a:pt x="19813" y="397838"/>
                </a:lnTo>
                <a:lnTo>
                  <a:pt x="41314" y="412335"/>
                </a:lnTo>
                <a:lnTo>
                  <a:pt x="67640" y="417652"/>
                </a:lnTo>
                <a:lnTo>
                  <a:pt x="338175" y="417652"/>
                </a:lnTo>
                <a:lnTo>
                  <a:pt x="364501" y="412335"/>
                </a:lnTo>
                <a:lnTo>
                  <a:pt x="386002" y="397838"/>
                </a:lnTo>
                <a:lnTo>
                  <a:pt x="400499" y="376338"/>
                </a:lnTo>
                <a:lnTo>
                  <a:pt x="405815" y="350012"/>
                </a:lnTo>
                <a:lnTo>
                  <a:pt x="405815" y="67627"/>
                </a:lnTo>
                <a:lnTo>
                  <a:pt x="400499" y="41303"/>
                </a:lnTo>
                <a:lnTo>
                  <a:pt x="386002" y="19807"/>
                </a:lnTo>
                <a:lnTo>
                  <a:pt x="364501" y="5314"/>
                </a:lnTo>
                <a:lnTo>
                  <a:pt x="338175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25978" y="2159000"/>
            <a:ext cx="719455" cy="740410"/>
          </a:xfrm>
          <a:custGeom>
            <a:avLst/>
            <a:gdLst/>
            <a:ahLst/>
            <a:cxnLst/>
            <a:rect l="l" t="t" r="r" b="b"/>
            <a:pathLst>
              <a:path w="719454" h="740410">
                <a:moveTo>
                  <a:pt x="599097" y="0"/>
                </a:moveTo>
                <a:lnTo>
                  <a:pt x="119824" y="0"/>
                </a:lnTo>
                <a:lnTo>
                  <a:pt x="73187" y="9416"/>
                </a:lnTo>
                <a:lnTo>
                  <a:pt x="35099" y="35094"/>
                </a:lnTo>
                <a:lnTo>
                  <a:pt x="9417" y="73182"/>
                </a:lnTo>
                <a:lnTo>
                  <a:pt x="0" y="119824"/>
                </a:lnTo>
                <a:lnTo>
                  <a:pt x="0" y="620077"/>
                </a:lnTo>
                <a:lnTo>
                  <a:pt x="9417" y="666719"/>
                </a:lnTo>
                <a:lnTo>
                  <a:pt x="35099" y="704807"/>
                </a:lnTo>
                <a:lnTo>
                  <a:pt x="73187" y="730485"/>
                </a:lnTo>
                <a:lnTo>
                  <a:pt x="119824" y="739901"/>
                </a:lnTo>
                <a:lnTo>
                  <a:pt x="599097" y="739901"/>
                </a:lnTo>
                <a:lnTo>
                  <a:pt x="645739" y="730485"/>
                </a:lnTo>
                <a:lnTo>
                  <a:pt x="683826" y="704807"/>
                </a:lnTo>
                <a:lnTo>
                  <a:pt x="709505" y="666719"/>
                </a:lnTo>
                <a:lnTo>
                  <a:pt x="718921" y="620077"/>
                </a:lnTo>
                <a:lnTo>
                  <a:pt x="718921" y="119824"/>
                </a:lnTo>
                <a:lnTo>
                  <a:pt x="709505" y="73182"/>
                </a:lnTo>
                <a:lnTo>
                  <a:pt x="683826" y="35094"/>
                </a:lnTo>
                <a:lnTo>
                  <a:pt x="645739" y="9416"/>
                </a:lnTo>
                <a:lnTo>
                  <a:pt x="599097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1400" y="2222500"/>
            <a:ext cx="6159500" cy="111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47825" y="269748"/>
            <a:ext cx="8896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Computing </a:t>
            </a:r>
            <a:r>
              <a:rPr spc="-185" dirty="0"/>
              <a:t>Gradients:</a:t>
            </a:r>
            <a:r>
              <a:rPr spc="-270" dirty="0"/>
              <a:t> </a:t>
            </a:r>
            <a:r>
              <a:rPr spc="-240" dirty="0"/>
              <a:t>Backpropagation</a:t>
            </a:r>
          </a:p>
        </p:txBody>
      </p:sp>
      <p:sp>
        <p:nvSpPr>
          <p:cNvPr id="13" name="object 13"/>
          <p:cNvSpPr/>
          <p:nvPr/>
        </p:nvSpPr>
        <p:spPr>
          <a:xfrm>
            <a:off x="134946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9" y="2419"/>
                </a:lnTo>
                <a:lnTo>
                  <a:pt x="374135" y="9519"/>
                </a:lnTo>
                <a:lnTo>
                  <a:pt x="329231" y="21066"/>
                </a:lnTo>
                <a:lnTo>
                  <a:pt x="286182" y="36823"/>
                </a:lnTo>
                <a:lnTo>
                  <a:pt x="245222" y="56554"/>
                </a:lnTo>
                <a:lnTo>
                  <a:pt x="206589" y="80025"/>
                </a:lnTo>
                <a:lnTo>
                  <a:pt x="170517" y="107000"/>
                </a:lnTo>
                <a:lnTo>
                  <a:pt x="137242" y="137242"/>
                </a:lnTo>
                <a:lnTo>
                  <a:pt x="107000" y="170517"/>
                </a:lnTo>
                <a:lnTo>
                  <a:pt x="80025" y="206589"/>
                </a:lnTo>
                <a:lnTo>
                  <a:pt x="56554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4" y="691918"/>
                </a:lnTo>
                <a:lnTo>
                  <a:pt x="80025" y="730553"/>
                </a:lnTo>
                <a:lnTo>
                  <a:pt x="107000" y="766625"/>
                </a:lnTo>
                <a:lnTo>
                  <a:pt x="137242" y="799901"/>
                </a:lnTo>
                <a:lnTo>
                  <a:pt x="170517" y="830144"/>
                </a:lnTo>
                <a:lnTo>
                  <a:pt x="206589" y="857119"/>
                </a:lnTo>
                <a:lnTo>
                  <a:pt x="245222" y="880590"/>
                </a:lnTo>
                <a:lnTo>
                  <a:pt x="286182" y="900322"/>
                </a:lnTo>
                <a:lnTo>
                  <a:pt x="329231" y="916079"/>
                </a:lnTo>
                <a:lnTo>
                  <a:pt x="374135" y="927625"/>
                </a:lnTo>
                <a:lnTo>
                  <a:pt x="420659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1" y="927625"/>
                </a:lnTo>
                <a:lnTo>
                  <a:pt x="607907" y="916079"/>
                </a:lnTo>
                <a:lnTo>
                  <a:pt x="650958" y="900322"/>
                </a:lnTo>
                <a:lnTo>
                  <a:pt x="691918" y="880590"/>
                </a:lnTo>
                <a:lnTo>
                  <a:pt x="730553" y="857119"/>
                </a:lnTo>
                <a:lnTo>
                  <a:pt x="766625" y="830144"/>
                </a:lnTo>
                <a:lnTo>
                  <a:pt x="799901" y="799901"/>
                </a:lnTo>
                <a:lnTo>
                  <a:pt x="830144" y="766625"/>
                </a:lnTo>
                <a:lnTo>
                  <a:pt x="857119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19" y="206589"/>
                </a:lnTo>
                <a:lnTo>
                  <a:pt x="830144" y="170517"/>
                </a:lnTo>
                <a:lnTo>
                  <a:pt x="799901" y="137242"/>
                </a:lnTo>
                <a:lnTo>
                  <a:pt x="766625" y="107000"/>
                </a:lnTo>
                <a:lnTo>
                  <a:pt x="730553" y="80025"/>
                </a:lnTo>
                <a:lnTo>
                  <a:pt x="691918" y="56554"/>
                </a:lnTo>
                <a:lnTo>
                  <a:pt x="650958" y="36823"/>
                </a:lnTo>
                <a:lnTo>
                  <a:pt x="607907" y="21066"/>
                </a:lnTo>
                <a:lnTo>
                  <a:pt x="563001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86609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59743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62982" y="4972977"/>
            <a:ext cx="127000" cy="716915"/>
          </a:xfrm>
          <a:custGeom>
            <a:avLst/>
            <a:gdLst/>
            <a:ahLst/>
            <a:cxnLst/>
            <a:rect l="l" t="t" r="r" b="b"/>
            <a:pathLst>
              <a:path w="127000" h="716914">
                <a:moveTo>
                  <a:pt x="76193" y="126695"/>
                </a:moveTo>
                <a:lnTo>
                  <a:pt x="50793" y="127241"/>
                </a:lnTo>
                <a:lnTo>
                  <a:pt x="63474" y="716895"/>
                </a:lnTo>
                <a:lnTo>
                  <a:pt x="88874" y="716349"/>
                </a:lnTo>
                <a:lnTo>
                  <a:pt x="76193" y="126695"/>
                </a:lnTo>
                <a:close/>
              </a:path>
              <a:path w="127000" h="716914">
                <a:moveTo>
                  <a:pt x="60756" y="0"/>
                </a:moveTo>
                <a:lnTo>
                  <a:pt x="0" y="128333"/>
                </a:lnTo>
                <a:lnTo>
                  <a:pt x="50793" y="127241"/>
                </a:lnTo>
                <a:lnTo>
                  <a:pt x="50520" y="114541"/>
                </a:lnTo>
                <a:lnTo>
                  <a:pt x="75920" y="113995"/>
                </a:lnTo>
                <a:lnTo>
                  <a:pt x="120854" y="113995"/>
                </a:lnTo>
                <a:lnTo>
                  <a:pt x="60756" y="0"/>
                </a:lnTo>
                <a:close/>
              </a:path>
              <a:path w="127000" h="716914">
                <a:moveTo>
                  <a:pt x="75920" y="113995"/>
                </a:moveTo>
                <a:lnTo>
                  <a:pt x="50520" y="114541"/>
                </a:lnTo>
                <a:lnTo>
                  <a:pt x="50793" y="127241"/>
                </a:lnTo>
                <a:lnTo>
                  <a:pt x="76193" y="126695"/>
                </a:lnTo>
                <a:lnTo>
                  <a:pt x="75920" y="113995"/>
                </a:lnTo>
                <a:close/>
              </a:path>
              <a:path w="127000" h="716914">
                <a:moveTo>
                  <a:pt x="120854" y="113995"/>
                </a:moveTo>
                <a:lnTo>
                  <a:pt x="75920" y="113995"/>
                </a:lnTo>
                <a:lnTo>
                  <a:pt x="76193" y="126695"/>
                </a:lnTo>
                <a:lnTo>
                  <a:pt x="126974" y="125603"/>
                </a:lnTo>
                <a:lnTo>
                  <a:pt x="120854" y="11399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169359" y="5708396"/>
            <a:ext cx="152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Arial"/>
                <a:cs typeface="Arial"/>
              </a:rPr>
              <a:t>Apply </a:t>
            </a:r>
            <a:r>
              <a:rPr sz="1800" spc="-145" dirty="0">
                <a:latin typeface="Arial"/>
                <a:cs typeface="Arial"/>
              </a:rPr>
              <a:t>chain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rule!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31761" y="5711444"/>
            <a:ext cx="152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Arial"/>
                <a:cs typeface="Arial"/>
              </a:rPr>
              <a:t>Apply </a:t>
            </a:r>
            <a:r>
              <a:rPr sz="1800" spc="-145" dirty="0">
                <a:latin typeface="Arial"/>
                <a:cs typeface="Arial"/>
              </a:rPr>
              <a:t>chain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rule!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943384" y="5118100"/>
            <a:ext cx="965835" cy="88900"/>
          </a:xfrm>
          <a:custGeom>
            <a:avLst/>
            <a:gdLst/>
            <a:ahLst/>
            <a:cxnLst/>
            <a:rect l="l" t="t" r="r" b="b"/>
            <a:pathLst>
              <a:path w="965834" h="88900">
                <a:moveTo>
                  <a:pt x="0" y="88900"/>
                </a:moveTo>
                <a:lnTo>
                  <a:pt x="965620" y="88900"/>
                </a:lnTo>
                <a:lnTo>
                  <a:pt x="965620" y="0"/>
                </a:lnTo>
                <a:lnTo>
                  <a:pt x="0" y="0"/>
                </a:lnTo>
                <a:lnTo>
                  <a:pt x="0" y="88900"/>
                </a:lnTo>
                <a:close/>
              </a:path>
            </a:pathLst>
          </a:custGeom>
          <a:solidFill>
            <a:srgbClr val="AE4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56742" y="5105857"/>
            <a:ext cx="964565" cy="91440"/>
          </a:xfrm>
          <a:custGeom>
            <a:avLst/>
            <a:gdLst/>
            <a:ahLst/>
            <a:cxnLst/>
            <a:rect l="l" t="t" r="r" b="b"/>
            <a:pathLst>
              <a:path w="964565" h="91439">
                <a:moveTo>
                  <a:pt x="0" y="91439"/>
                </a:moveTo>
                <a:lnTo>
                  <a:pt x="964275" y="91439"/>
                </a:lnTo>
                <a:lnTo>
                  <a:pt x="964275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FF0000">
              <a:alpha val="7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25397" y="4974831"/>
            <a:ext cx="127000" cy="716915"/>
          </a:xfrm>
          <a:custGeom>
            <a:avLst/>
            <a:gdLst/>
            <a:ahLst/>
            <a:cxnLst/>
            <a:rect l="l" t="t" r="r" b="b"/>
            <a:pathLst>
              <a:path w="127000" h="716914">
                <a:moveTo>
                  <a:pt x="76181" y="126695"/>
                </a:moveTo>
                <a:lnTo>
                  <a:pt x="50780" y="127241"/>
                </a:lnTo>
                <a:lnTo>
                  <a:pt x="63461" y="716899"/>
                </a:lnTo>
                <a:lnTo>
                  <a:pt x="88861" y="716353"/>
                </a:lnTo>
                <a:lnTo>
                  <a:pt x="76181" y="126695"/>
                </a:lnTo>
                <a:close/>
              </a:path>
              <a:path w="127000" h="716914">
                <a:moveTo>
                  <a:pt x="60756" y="0"/>
                </a:moveTo>
                <a:lnTo>
                  <a:pt x="0" y="128333"/>
                </a:lnTo>
                <a:lnTo>
                  <a:pt x="50780" y="127241"/>
                </a:lnTo>
                <a:lnTo>
                  <a:pt x="50507" y="114554"/>
                </a:lnTo>
                <a:lnTo>
                  <a:pt x="75907" y="113995"/>
                </a:lnTo>
                <a:lnTo>
                  <a:pt x="120843" y="113995"/>
                </a:lnTo>
                <a:lnTo>
                  <a:pt x="60756" y="0"/>
                </a:lnTo>
                <a:close/>
              </a:path>
              <a:path w="127000" h="716914">
                <a:moveTo>
                  <a:pt x="75907" y="113995"/>
                </a:moveTo>
                <a:lnTo>
                  <a:pt x="50507" y="114554"/>
                </a:lnTo>
                <a:lnTo>
                  <a:pt x="50780" y="127241"/>
                </a:lnTo>
                <a:lnTo>
                  <a:pt x="76181" y="126695"/>
                </a:lnTo>
                <a:lnTo>
                  <a:pt x="75907" y="113995"/>
                </a:lnTo>
                <a:close/>
              </a:path>
              <a:path w="127000" h="716914">
                <a:moveTo>
                  <a:pt x="120843" y="113995"/>
                </a:moveTo>
                <a:lnTo>
                  <a:pt x="75907" y="113995"/>
                </a:lnTo>
                <a:lnTo>
                  <a:pt x="76181" y="126695"/>
                </a:lnTo>
                <a:lnTo>
                  <a:pt x="126961" y="125603"/>
                </a:lnTo>
                <a:lnTo>
                  <a:pt x="120843" y="11399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2BBFDD98-D458-4BA8-8742-16DEA5135C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57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6">
                <a:extLst>
                  <a:ext uri="{FF2B5EF4-FFF2-40B4-BE49-F238E27FC236}">
                    <a16:creationId xmlns:a16="http://schemas.microsoft.com/office/drawing/2014/main" id="{EE367DFB-EFFF-46A8-8318-EB41E90C7274}"/>
                  </a:ext>
                </a:extLst>
              </p:cNvPr>
              <p:cNvSpPr txBox="1"/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34" name="object 6">
                <a:extLst>
                  <a:ext uri="{FF2B5EF4-FFF2-40B4-BE49-F238E27FC236}">
                    <a16:creationId xmlns:a16="http://schemas.microsoft.com/office/drawing/2014/main" id="{EE367DFB-EFFF-46A8-8318-EB41E90C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  <a:blipFill>
                <a:blip r:embed="rId3"/>
                <a:stretch>
                  <a:fillRect l="-80000" r="-16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10">
                <a:extLst>
                  <a:ext uri="{FF2B5EF4-FFF2-40B4-BE49-F238E27FC236}">
                    <a16:creationId xmlns:a16="http://schemas.microsoft.com/office/drawing/2014/main" id="{11DF8729-BE1E-45D6-A540-25E2C2D607C6}"/>
                  </a:ext>
                </a:extLst>
              </p:cNvPr>
              <p:cNvSpPr txBox="1"/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5" name="object 10">
                <a:extLst>
                  <a:ext uri="{FF2B5EF4-FFF2-40B4-BE49-F238E27FC236}">
                    <a16:creationId xmlns:a16="http://schemas.microsoft.com/office/drawing/2014/main" id="{11DF8729-BE1E-45D6-A540-25E2C2D60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  <a:blipFill>
                <a:blip r:embed="rId4"/>
                <a:stretch>
                  <a:fillRect l="-59259" t="-9524" r="-103704" b="-2698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13">
                <a:extLst>
                  <a:ext uri="{FF2B5EF4-FFF2-40B4-BE49-F238E27FC236}">
                    <a16:creationId xmlns:a16="http://schemas.microsoft.com/office/drawing/2014/main" id="{D981A67D-A6A5-4FF9-8221-62F2715CD8F9}"/>
                  </a:ext>
                </a:extLst>
              </p:cNvPr>
              <p:cNvSpPr txBox="1"/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32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6" name="object 13">
                <a:extLst>
                  <a:ext uri="{FF2B5EF4-FFF2-40B4-BE49-F238E27FC236}">
                    <a16:creationId xmlns:a16="http://schemas.microsoft.com/office/drawing/2014/main" id="{D981A67D-A6A5-4FF9-8221-62F2715CD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  <a:blipFill>
                <a:blip r:embed="rId5"/>
                <a:stretch>
                  <a:fillRect l="-18333" r="-15000" b="-180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bject 14">
                <a:extLst>
                  <a:ext uri="{FF2B5EF4-FFF2-40B4-BE49-F238E27FC236}">
                    <a16:creationId xmlns:a16="http://schemas.microsoft.com/office/drawing/2014/main" id="{DA77EAFA-CE2B-4EE5-AF44-CD873868B4A4}"/>
                  </a:ext>
                </a:extLst>
              </p:cNvPr>
              <p:cNvSpPr txBox="1"/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7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7" name="object 14">
                <a:extLst>
                  <a:ext uri="{FF2B5EF4-FFF2-40B4-BE49-F238E27FC236}">
                    <a16:creationId xmlns:a16="http://schemas.microsoft.com/office/drawing/2014/main" id="{DA77EAFA-CE2B-4EE5-AF44-CD873868B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  <a:blipFill>
                <a:blip r:embed="rId6"/>
                <a:stretch>
                  <a:fillRect l="-16129" r="-12903" b="-180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15">
                <a:extLst>
                  <a:ext uri="{FF2B5EF4-FFF2-40B4-BE49-F238E27FC236}">
                    <a16:creationId xmlns:a16="http://schemas.microsoft.com/office/drawing/2014/main" id="{DA962642-9BC7-4A3C-8BFC-BBD77319A085}"/>
                  </a:ext>
                </a:extLst>
              </p:cNvPr>
              <p:cNvSpPr txBox="1"/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sz="24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8" name="object 15">
                <a:extLst>
                  <a:ext uri="{FF2B5EF4-FFF2-40B4-BE49-F238E27FC236}">
                    <a16:creationId xmlns:a16="http://schemas.microsoft.com/office/drawing/2014/main" id="{DA962642-9BC7-4A3C-8BFC-BBD77319A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  <a:blipFill>
                <a:blip r:embed="rId7"/>
                <a:stretch>
                  <a:fillRect l="-1739" b="-31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EC1C43-A2CE-404D-8D12-94956E3965A2}"/>
                  </a:ext>
                </a:extLst>
              </p:cNvPr>
              <p:cNvSpPr/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EC1C43-A2CE-404D-8D12-94956E396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B0E19F-63B9-41A6-B11D-9CBFD0AA366E}"/>
                  </a:ext>
                </a:extLst>
              </p:cNvPr>
              <p:cNvSpPr/>
              <p:nvPr/>
            </p:nvSpPr>
            <p:spPr>
              <a:xfrm>
                <a:off x="4172921" y="4004167"/>
                <a:ext cx="3688317" cy="1002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SG" sz="2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B0E19F-63B9-41A6-B11D-9CBFD0AA36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921" y="4004167"/>
                <a:ext cx="3688317" cy="10021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9544" y="2222500"/>
            <a:ext cx="3086100" cy="111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51400" y="2222500"/>
            <a:ext cx="6147955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47825" y="269748"/>
            <a:ext cx="8896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Computing </a:t>
            </a:r>
            <a:r>
              <a:rPr spc="-185" dirty="0"/>
              <a:t>Gradients:</a:t>
            </a:r>
            <a:r>
              <a:rPr spc="-270" dirty="0"/>
              <a:t> </a:t>
            </a:r>
            <a:r>
              <a:rPr spc="-240" dirty="0"/>
              <a:t>Backpropagation</a:t>
            </a:r>
          </a:p>
        </p:txBody>
      </p:sp>
      <p:sp>
        <p:nvSpPr>
          <p:cNvPr id="12" name="object 12"/>
          <p:cNvSpPr/>
          <p:nvPr/>
        </p:nvSpPr>
        <p:spPr>
          <a:xfrm>
            <a:off x="134946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9" y="2419"/>
                </a:lnTo>
                <a:lnTo>
                  <a:pt x="374135" y="9519"/>
                </a:lnTo>
                <a:lnTo>
                  <a:pt x="329231" y="21066"/>
                </a:lnTo>
                <a:lnTo>
                  <a:pt x="286182" y="36823"/>
                </a:lnTo>
                <a:lnTo>
                  <a:pt x="245222" y="56554"/>
                </a:lnTo>
                <a:lnTo>
                  <a:pt x="206589" y="80025"/>
                </a:lnTo>
                <a:lnTo>
                  <a:pt x="170517" y="107000"/>
                </a:lnTo>
                <a:lnTo>
                  <a:pt x="137242" y="137242"/>
                </a:lnTo>
                <a:lnTo>
                  <a:pt x="107000" y="170517"/>
                </a:lnTo>
                <a:lnTo>
                  <a:pt x="80025" y="206589"/>
                </a:lnTo>
                <a:lnTo>
                  <a:pt x="56554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4" y="691918"/>
                </a:lnTo>
                <a:lnTo>
                  <a:pt x="80025" y="730553"/>
                </a:lnTo>
                <a:lnTo>
                  <a:pt x="107000" y="766625"/>
                </a:lnTo>
                <a:lnTo>
                  <a:pt x="137242" y="799901"/>
                </a:lnTo>
                <a:lnTo>
                  <a:pt x="170517" y="830144"/>
                </a:lnTo>
                <a:lnTo>
                  <a:pt x="206589" y="857119"/>
                </a:lnTo>
                <a:lnTo>
                  <a:pt x="245222" y="880590"/>
                </a:lnTo>
                <a:lnTo>
                  <a:pt x="286182" y="900322"/>
                </a:lnTo>
                <a:lnTo>
                  <a:pt x="329231" y="916079"/>
                </a:lnTo>
                <a:lnTo>
                  <a:pt x="374135" y="927625"/>
                </a:lnTo>
                <a:lnTo>
                  <a:pt x="420659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1" y="927625"/>
                </a:lnTo>
                <a:lnTo>
                  <a:pt x="607907" y="916079"/>
                </a:lnTo>
                <a:lnTo>
                  <a:pt x="650958" y="900322"/>
                </a:lnTo>
                <a:lnTo>
                  <a:pt x="691918" y="880590"/>
                </a:lnTo>
                <a:lnTo>
                  <a:pt x="730553" y="857119"/>
                </a:lnTo>
                <a:lnTo>
                  <a:pt x="766625" y="830144"/>
                </a:lnTo>
                <a:lnTo>
                  <a:pt x="799901" y="799901"/>
                </a:lnTo>
                <a:lnTo>
                  <a:pt x="830144" y="766625"/>
                </a:lnTo>
                <a:lnTo>
                  <a:pt x="857119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19" y="206589"/>
                </a:lnTo>
                <a:lnTo>
                  <a:pt x="830144" y="170517"/>
                </a:lnTo>
                <a:lnTo>
                  <a:pt x="799901" y="137242"/>
                </a:lnTo>
                <a:lnTo>
                  <a:pt x="766625" y="107000"/>
                </a:lnTo>
                <a:lnTo>
                  <a:pt x="730553" y="80025"/>
                </a:lnTo>
                <a:lnTo>
                  <a:pt x="691918" y="56554"/>
                </a:lnTo>
                <a:lnTo>
                  <a:pt x="650958" y="36823"/>
                </a:lnTo>
                <a:lnTo>
                  <a:pt x="607907" y="21066"/>
                </a:lnTo>
                <a:lnTo>
                  <a:pt x="563001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86609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59743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74906" y="5118100"/>
            <a:ext cx="965835" cy="88900"/>
          </a:xfrm>
          <a:custGeom>
            <a:avLst/>
            <a:gdLst/>
            <a:ahLst/>
            <a:cxnLst/>
            <a:rect l="l" t="t" r="r" b="b"/>
            <a:pathLst>
              <a:path w="965835" h="88900">
                <a:moveTo>
                  <a:pt x="0" y="88900"/>
                </a:moveTo>
                <a:lnTo>
                  <a:pt x="965620" y="88900"/>
                </a:lnTo>
                <a:lnTo>
                  <a:pt x="965620" y="0"/>
                </a:lnTo>
                <a:lnTo>
                  <a:pt x="0" y="0"/>
                </a:lnTo>
                <a:lnTo>
                  <a:pt x="0" y="88900"/>
                </a:lnTo>
                <a:close/>
              </a:path>
            </a:pathLst>
          </a:custGeom>
          <a:solidFill>
            <a:srgbClr val="AE4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88264" y="5105857"/>
            <a:ext cx="964565" cy="91440"/>
          </a:xfrm>
          <a:custGeom>
            <a:avLst/>
            <a:gdLst/>
            <a:ahLst/>
            <a:cxnLst/>
            <a:rect l="l" t="t" r="r" b="b"/>
            <a:pathLst>
              <a:path w="964565" h="91439">
                <a:moveTo>
                  <a:pt x="0" y="91439"/>
                </a:moveTo>
                <a:lnTo>
                  <a:pt x="964275" y="91439"/>
                </a:lnTo>
                <a:lnTo>
                  <a:pt x="964275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FF0000">
              <a:alpha val="7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07465" y="5105857"/>
            <a:ext cx="964565" cy="91440"/>
          </a:xfrm>
          <a:custGeom>
            <a:avLst/>
            <a:gdLst/>
            <a:ahLst/>
            <a:cxnLst/>
            <a:rect l="l" t="t" r="r" b="b"/>
            <a:pathLst>
              <a:path w="964565" h="91439">
                <a:moveTo>
                  <a:pt x="0" y="91439"/>
                </a:moveTo>
                <a:lnTo>
                  <a:pt x="964275" y="91439"/>
                </a:lnTo>
                <a:lnTo>
                  <a:pt x="964275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23DB6007-0E2C-4E23-A9B5-8D0DEA52FE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58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6">
                <a:extLst>
                  <a:ext uri="{FF2B5EF4-FFF2-40B4-BE49-F238E27FC236}">
                    <a16:creationId xmlns:a16="http://schemas.microsoft.com/office/drawing/2014/main" id="{85690D28-750E-43AF-9185-4AD235CC5ABA}"/>
                  </a:ext>
                </a:extLst>
              </p:cNvPr>
              <p:cNvSpPr txBox="1"/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34" name="object 6">
                <a:extLst>
                  <a:ext uri="{FF2B5EF4-FFF2-40B4-BE49-F238E27FC236}">
                    <a16:creationId xmlns:a16="http://schemas.microsoft.com/office/drawing/2014/main" id="{85690D28-750E-43AF-9185-4AD235CC5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  <a:blipFill>
                <a:blip r:embed="rId4"/>
                <a:stretch>
                  <a:fillRect l="-80000" r="-16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10">
                <a:extLst>
                  <a:ext uri="{FF2B5EF4-FFF2-40B4-BE49-F238E27FC236}">
                    <a16:creationId xmlns:a16="http://schemas.microsoft.com/office/drawing/2014/main" id="{5708339F-71ED-4427-911D-78C90E239E93}"/>
                  </a:ext>
                </a:extLst>
              </p:cNvPr>
              <p:cNvSpPr txBox="1"/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5" name="object 10">
                <a:extLst>
                  <a:ext uri="{FF2B5EF4-FFF2-40B4-BE49-F238E27FC236}">
                    <a16:creationId xmlns:a16="http://schemas.microsoft.com/office/drawing/2014/main" id="{5708339F-71ED-4427-911D-78C90E239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  <a:blipFill>
                <a:blip r:embed="rId5"/>
                <a:stretch>
                  <a:fillRect l="-59259" t="-9524" r="-103704" b="-2698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13">
                <a:extLst>
                  <a:ext uri="{FF2B5EF4-FFF2-40B4-BE49-F238E27FC236}">
                    <a16:creationId xmlns:a16="http://schemas.microsoft.com/office/drawing/2014/main" id="{45BC60D0-91A0-4742-B31D-5939D0DF069D}"/>
                  </a:ext>
                </a:extLst>
              </p:cNvPr>
              <p:cNvSpPr txBox="1"/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32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6" name="object 13">
                <a:extLst>
                  <a:ext uri="{FF2B5EF4-FFF2-40B4-BE49-F238E27FC236}">
                    <a16:creationId xmlns:a16="http://schemas.microsoft.com/office/drawing/2014/main" id="{45BC60D0-91A0-4742-B31D-5939D0DF0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  <a:blipFill>
                <a:blip r:embed="rId6"/>
                <a:stretch>
                  <a:fillRect l="-18333" r="-15000" b="-180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bject 14">
                <a:extLst>
                  <a:ext uri="{FF2B5EF4-FFF2-40B4-BE49-F238E27FC236}">
                    <a16:creationId xmlns:a16="http://schemas.microsoft.com/office/drawing/2014/main" id="{732391F1-DC03-4F6F-94FE-9B4E72311030}"/>
                  </a:ext>
                </a:extLst>
              </p:cNvPr>
              <p:cNvSpPr txBox="1"/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7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7" name="object 14">
                <a:extLst>
                  <a:ext uri="{FF2B5EF4-FFF2-40B4-BE49-F238E27FC236}">
                    <a16:creationId xmlns:a16="http://schemas.microsoft.com/office/drawing/2014/main" id="{732391F1-DC03-4F6F-94FE-9B4E72311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  <a:blipFill>
                <a:blip r:embed="rId7"/>
                <a:stretch>
                  <a:fillRect l="-16129" r="-12903" b="-180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15">
                <a:extLst>
                  <a:ext uri="{FF2B5EF4-FFF2-40B4-BE49-F238E27FC236}">
                    <a16:creationId xmlns:a16="http://schemas.microsoft.com/office/drawing/2014/main" id="{D4CE1333-33F7-4D87-8FF2-FFC76BF570BD}"/>
                  </a:ext>
                </a:extLst>
              </p:cNvPr>
              <p:cNvSpPr txBox="1"/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sz="24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8" name="object 15">
                <a:extLst>
                  <a:ext uri="{FF2B5EF4-FFF2-40B4-BE49-F238E27FC236}">
                    <a16:creationId xmlns:a16="http://schemas.microsoft.com/office/drawing/2014/main" id="{D4CE1333-33F7-4D87-8FF2-FFC76BF57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  <a:blipFill>
                <a:blip r:embed="rId8"/>
                <a:stretch>
                  <a:fillRect l="-1739" b="-31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401DDC8-75C6-477F-82C3-72D848CCFCFD}"/>
                  </a:ext>
                </a:extLst>
              </p:cNvPr>
              <p:cNvSpPr/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401DDC8-75C6-477F-82C3-72D848CCF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24DA8AB-BD5A-432B-A429-B431524F6DC6}"/>
                  </a:ext>
                </a:extLst>
              </p:cNvPr>
              <p:cNvSpPr/>
              <p:nvPr/>
            </p:nvSpPr>
            <p:spPr>
              <a:xfrm>
                <a:off x="4172921" y="4004167"/>
                <a:ext cx="4633641" cy="1002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SG" sz="2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24DA8AB-BD5A-432B-A429-B431524F6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921" y="4004167"/>
                <a:ext cx="4633641" cy="10021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9544" y="2222500"/>
            <a:ext cx="3086100" cy="111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51400" y="2222500"/>
            <a:ext cx="6147955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47825" y="269748"/>
            <a:ext cx="8896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Computing </a:t>
            </a:r>
            <a:r>
              <a:rPr spc="-185" dirty="0"/>
              <a:t>Gradients:</a:t>
            </a:r>
            <a:r>
              <a:rPr spc="-270" dirty="0"/>
              <a:t> </a:t>
            </a:r>
            <a:r>
              <a:rPr spc="-240" dirty="0"/>
              <a:t>Backpropagation</a:t>
            </a:r>
          </a:p>
        </p:txBody>
      </p:sp>
      <p:sp>
        <p:nvSpPr>
          <p:cNvPr id="12" name="object 12"/>
          <p:cNvSpPr/>
          <p:nvPr/>
        </p:nvSpPr>
        <p:spPr>
          <a:xfrm>
            <a:off x="134946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9" y="2419"/>
                </a:lnTo>
                <a:lnTo>
                  <a:pt x="374135" y="9519"/>
                </a:lnTo>
                <a:lnTo>
                  <a:pt x="329231" y="21066"/>
                </a:lnTo>
                <a:lnTo>
                  <a:pt x="286182" y="36823"/>
                </a:lnTo>
                <a:lnTo>
                  <a:pt x="245222" y="56554"/>
                </a:lnTo>
                <a:lnTo>
                  <a:pt x="206589" y="80025"/>
                </a:lnTo>
                <a:lnTo>
                  <a:pt x="170517" y="107000"/>
                </a:lnTo>
                <a:lnTo>
                  <a:pt x="137242" y="137242"/>
                </a:lnTo>
                <a:lnTo>
                  <a:pt x="107000" y="170517"/>
                </a:lnTo>
                <a:lnTo>
                  <a:pt x="80025" y="206589"/>
                </a:lnTo>
                <a:lnTo>
                  <a:pt x="56554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4" y="691918"/>
                </a:lnTo>
                <a:lnTo>
                  <a:pt x="80025" y="730553"/>
                </a:lnTo>
                <a:lnTo>
                  <a:pt x="107000" y="766625"/>
                </a:lnTo>
                <a:lnTo>
                  <a:pt x="137242" y="799901"/>
                </a:lnTo>
                <a:lnTo>
                  <a:pt x="170517" y="830144"/>
                </a:lnTo>
                <a:lnTo>
                  <a:pt x="206589" y="857119"/>
                </a:lnTo>
                <a:lnTo>
                  <a:pt x="245222" y="880590"/>
                </a:lnTo>
                <a:lnTo>
                  <a:pt x="286182" y="900322"/>
                </a:lnTo>
                <a:lnTo>
                  <a:pt x="329231" y="916079"/>
                </a:lnTo>
                <a:lnTo>
                  <a:pt x="374135" y="927625"/>
                </a:lnTo>
                <a:lnTo>
                  <a:pt x="420659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1" y="927625"/>
                </a:lnTo>
                <a:lnTo>
                  <a:pt x="607907" y="916079"/>
                </a:lnTo>
                <a:lnTo>
                  <a:pt x="650958" y="900322"/>
                </a:lnTo>
                <a:lnTo>
                  <a:pt x="691918" y="880590"/>
                </a:lnTo>
                <a:lnTo>
                  <a:pt x="730553" y="857119"/>
                </a:lnTo>
                <a:lnTo>
                  <a:pt x="766625" y="830144"/>
                </a:lnTo>
                <a:lnTo>
                  <a:pt x="799901" y="799901"/>
                </a:lnTo>
                <a:lnTo>
                  <a:pt x="830144" y="766625"/>
                </a:lnTo>
                <a:lnTo>
                  <a:pt x="857119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19" y="206589"/>
                </a:lnTo>
                <a:lnTo>
                  <a:pt x="830144" y="170517"/>
                </a:lnTo>
                <a:lnTo>
                  <a:pt x="799901" y="137242"/>
                </a:lnTo>
                <a:lnTo>
                  <a:pt x="766625" y="107000"/>
                </a:lnTo>
                <a:lnTo>
                  <a:pt x="730553" y="80025"/>
                </a:lnTo>
                <a:lnTo>
                  <a:pt x="691918" y="56554"/>
                </a:lnTo>
                <a:lnTo>
                  <a:pt x="650958" y="36823"/>
                </a:lnTo>
                <a:lnTo>
                  <a:pt x="607907" y="21066"/>
                </a:lnTo>
                <a:lnTo>
                  <a:pt x="563001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86609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59743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74906" y="5118100"/>
            <a:ext cx="965835" cy="88900"/>
          </a:xfrm>
          <a:custGeom>
            <a:avLst/>
            <a:gdLst/>
            <a:ahLst/>
            <a:cxnLst/>
            <a:rect l="l" t="t" r="r" b="b"/>
            <a:pathLst>
              <a:path w="965835" h="88900">
                <a:moveTo>
                  <a:pt x="0" y="88900"/>
                </a:moveTo>
                <a:lnTo>
                  <a:pt x="965620" y="88900"/>
                </a:lnTo>
                <a:lnTo>
                  <a:pt x="965620" y="0"/>
                </a:lnTo>
                <a:lnTo>
                  <a:pt x="0" y="0"/>
                </a:lnTo>
                <a:lnTo>
                  <a:pt x="0" y="88900"/>
                </a:lnTo>
                <a:close/>
              </a:path>
            </a:pathLst>
          </a:custGeom>
          <a:solidFill>
            <a:srgbClr val="AE4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88264" y="5105857"/>
            <a:ext cx="964565" cy="91440"/>
          </a:xfrm>
          <a:custGeom>
            <a:avLst/>
            <a:gdLst/>
            <a:ahLst/>
            <a:cxnLst/>
            <a:rect l="l" t="t" r="r" b="b"/>
            <a:pathLst>
              <a:path w="964565" h="91439">
                <a:moveTo>
                  <a:pt x="0" y="91439"/>
                </a:moveTo>
                <a:lnTo>
                  <a:pt x="964275" y="91439"/>
                </a:lnTo>
                <a:lnTo>
                  <a:pt x="964275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FF0000">
              <a:alpha val="7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07465" y="5105857"/>
            <a:ext cx="964565" cy="91440"/>
          </a:xfrm>
          <a:custGeom>
            <a:avLst/>
            <a:gdLst/>
            <a:ahLst/>
            <a:cxnLst/>
            <a:rect l="l" t="t" r="r" b="b"/>
            <a:pathLst>
              <a:path w="964565" h="91439">
                <a:moveTo>
                  <a:pt x="0" y="91439"/>
                </a:moveTo>
                <a:lnTo>
                  <a:pt x="964275" y="91439"/>
                </a:lnTo>
                <a:lnTo>
                  <a:pt x="964275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D0AE10C-0EAC-4C86-9E72-1A0958B16D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59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6">
                <a:extLst>
                  <a:ext uri="{FF2B5EF4-FFF2-40B4-BE49-F238E27FC236}">
                    <a16:creationId xmlns:a16="http://schemas.microsoft.com/office/drawing/2014/main" id="{6D6ADF3C-36FD-4E3B-8708-12A2D7A0C98B}"/>
                  </a:ext>
                </a:extLst>
              </p:cNvPr>
              <p:cNvSpPr txBox="1"/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35" name="object 6">
                <a:extLst>
                  <a:ext uri="{FF2B5EF4-FFF2-40B4-BE49-F238E27FC236}">
                    <a16:creationId xmlns:a16="http://schemas.microsoft.com/office/drawing/2014/main" id="{6D6ADF3C-36FD-4E3B-8708-12A2D7A0C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  <a:blipFill>
                <a:blip r:embed="rId4"/>
                <a:stretch>
                  <a:fillRect l="-80000" r="-16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10">
                <a:extLst>
                  <a:ext uri="{FF2B5EF4-FFF2-40B4-BE49-F238E27FC236}">
                    <a16:creationId xmlns:a16="http://schemas.microsoft.com/office/drawing/2014/main" id="{E8C5D4CF-0834-484D-AD1E-366AB645C6D5}"/>
                  </a:ext>
                </a:extLst>
              </p:cNvPr>
              <p:cNvSpPr txBox="1"/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6" name="object 10">
                <a:extLst>
                  <a:ext uri="{FF2B5EF4-FFF2-40B4-BE49-F238E27FC236}">
                    <a16:creationId xmlns:a16="http://schemas.microsoft.com/office/drawing/2014/main" id="{E8C5D4CF-0834-484D-AD1E-366AB645C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  <a:blipFill>
                <a:blip r:embed="rId5"/>
                <a:stretch>
                  <a:fillRect l="-59259" t="-9524" r="-103704" b="-2698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bject 13">
                <a:extLst>
                  <a:ext uri="{FF2B5EF4-FFF2-40B4-BE49-F238E27FC236}">
                    <a16:creationId xmlns:a16="http://schemas.microsoft.com/office/drawing/2014/main" id="{55C356D8-1748-49BF-8CAF-328978F896C1}"/>
                  </a:ext>
                </a:extLst>
              </p:cNvPr>
              <p:cNvSpPr txBox="1"/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32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7" name="object 13">
                <a:extLst>
                  <a:ext uri="{FF2B5EF4-FFF2-40B4-BE49-F238E27FC236}">
                    <a16:creationId xmlns:a16="http://schemas.microsoft.com/office/drawing/2014/main" id="{55C356D8-1748-49BF-8CAF-328978F8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  <a:blipFill>
                <a:blip r:embed="rId6"/>
                <a:stretch>
                  <a:fillRect l="-18333" r="-15000" b="-180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14">
                <a:extLst>
                  <a:ext uri="{FF2B5EF4-FFF2-40B4-BE49-F238E27FC236}">
                    <a16:creationId xmlns:a16="http://schemas.microsoft.com/office/drawing/2014/main" id="{880C91C7-2CA0-43EB-9A98-424223155EEC}"/>
                  </a:ext>
                </a:extLst>
              </p:cNvPr>
              <p:cNvSpPr txBox="1"/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7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8" name="object 14">
                <a:extLst>
                  <a:ext uri="{FF2B5EF4-FFF2-40B4-BE49-F238E27FC236}">
                    <a16:creationId xmlns:a16="http://schemas.microsoft.com/office/drawing/2014/main" id="{880C91C7-2CA0-43EB-9A98-424223155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  <a:blipFill>
                <a:blip r:embed="rId7"/>
                <a:stretch>
                  <a:fillRect l="-16129" r="-12903" b="-180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bject 15">
                <a:extLst>
                  <a:ext uri="{FF2B5EF4-FFF2-40B4-BE49-F238E27FC236}">
                    <a16:creationId xmlns:a16="http://schemas.microsoft.com/office/drawing/2014/main" id="{F806FE02-ED14-465D-B5F1-0B365E7413B5}"/>
                  </a:ext>
                </a:extLst>
              </p:cNvPr>
              <p:cNvSpPr txBox="1"/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sz="24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9" name="object 15">
                <a:extLst>
                  <a:ext uri="{FF2B5EF4-FFF2-40B4-BE49-F238E27FC236}">
                    <a16:creationId xmlns:a16="http://schemas.microsoft.com/office/drawing/2014/main" id="{F806FE02-ED14-465D-B5F1-0B365E741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  <a:blipFill>
                <a:blip r:embed="rId8"/>
                <a:stretch>
                  <a:fillRect l="-1739" b="-31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540E31-F9F5-4356-915E-82BE8E15E0B5}"/>
                  </a:ext>
                </a:extLst>
              </p:cNvPr>
              <p:cNvSpPr/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540E31-F9F5-4356-915E-82BE8E15E0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E64E9C3-2E70-44DC-91F6-818D5F183D56}"/>
              </a:ext>
            </a:extLst>
          </p:cNvPr>
          <p:cNvSpPr txBox="1"/>
          <p:nvPr/>
        </p:nvSpPr>
        <p:spPr>
          <a:xfrm>
            <a:off x="1747038" y="5530769"/>
            <a:ext cx="9657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Repeat this for every weight in the network using gradients from later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B7BAF69-834A-4B75-AA47-5659EDEF7643}"/>
                  </a:ext>
                </a:extLst>
              </p:cNvPr>
              <p:cNvSpPr/>
              <p:nvPr/>
            </p:nvSpPr>
            <p:spPr>
              <a:xfrm>
                <a:off x="4172921" y="4004167"/>
                <a:ext cx="4633641" cy="1002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SG" sz="2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B7BAF69-834A-4B75-AA47-5659EDEF7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921" y="4004167"/>
                <a:ext cx="4633641" cy="10021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280" y="2336437"/>
            <a:ext cx="3966912" cy="3644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75281" y="1266372"/>
            <a:ext cx="82753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Most machine learning methods work well because of </a:t>
            </a:r>
            <a:r>
              <a:rPr lang="en-US" b="1" dirty="0">
                <a:solidFill>
                  <a:srgbClr val="E68230"/>
                </a:solidFill>
              </a:rPr>
              <a:t>human-designed representations</a:t>
            </a:r>
            <a:r>
              <a:rPr lang="en-US" dirty="0">
                <a:solidFill>
                  <a:srgbClr val="E6823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E68230"/>
                </a:solidFill>
              </a:rPr>
              <a:t>input features</a:t>
            </a:r>
          </a:p>
          <a:p>
            <a:r>
              <a:rPr lang="en-US" dirty="0"/>
              <a:t>ML becomes just </a:t>
            </a:r>
            <a:r>
              <a:rPr lang="en-US" b="1" dirty="0">
                <a:solidFill>
                  <a:srgbClr val="E68230"/>
                </a:solidFill>
              </a:rPr>
              <a:t>optimizing weights </a:t>
            </a:r>
            <a:r>
              <a:rPr lang="en-US" dirty="0"/>
              <a:t>to best make a final prediction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797" y="2755538"/>
            <a:ext cx="2847723" cy="222286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ML vs. Deep Learning </a:t>
            </a:r>
          </a:p>
        </p:txBody>
      </p:sp>
    </p:spTree>
    <p:extLst>
      <p:ext uri="{BB962C8B-B14F-4D97-AF65-F5344CB8AC3E}">
        <p14:creationId xmlns:p14="http://schemas.microsoft.com/office/powerpoint/2010/main" val="3488711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5138" y="2723388"/>
            <a:ext cx="6682105" cy="129349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856739" marR="5080" indent="-1844675">
              <a:lnSpc>
                <a:spcPts val="4700"/>
              </a:lnSpc>
              <a:spcBef>
                <a:spcPts val="740"/>
              </a:spcBef>
            </a:pPr>
            <a:r>
              <a:rPr spc="-110" dirty="0">
                <a:solidFill>
                  <a:srgbClr val="FFFFFF"/>
                </a:solidFill>
              </a:rPr>
              <a:t>Neural </a:t>
            </a:r>
            <a:r>
              <a:rPr spc="-40" dirty="0">
                <a:solidFill>
                  <a:srgbClr val="FFFFFF"/>
                </a:solidFill>
              </a:rPr>
              <a:t>Networks </a:t>
            </a:r>
            <a:r>
              <a:rPr spc="-135" dirty="0">
                <a:solidFill>
                  <a:srgbClr val="FFFFFF"/>
                </a:solidFill>
              </a:rPr>
              <a:t>in </a:t>
            </a:r>
            <a:r>
              <a:rPr spc="-220" dirty="0">
                <a:solidFill>
                  <a:srgbClr val="FFFFFF"/>
                </a:solidFill>
              </a:rPr>
              <a:t>Practice:  </a:t>
            </a:r>
            <a:r>
              <a:rPr spc="-95" dirty="0">
                <a:solidFill>
                  <a:srgbClr val="FFFFFF"/>
                </a:solidFill>
              </a:rPr>
              <a:t>Optimization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4D230-2B7A-424A-A758-081B185815DF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lang="en-SG" sz="11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5BC16-804A-49E3-86A5-39902CD360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60</a:t>
            </a:fld>
            <a:endParaRPr lang="en-SG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3437" y="269748"/>
            <a:ext cx="83858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Training </a:t>
            </a:r>
            <a:r>
              <a:rPr spc="-110" dirty="0"/>
              <a:t>Neural </a:t>
            </a:r>
            <a:r>
              <a:rPr spc="-40" dirty="0"/>
              <a:t>Networks </a:t>
            </a:r>
            <a:r>
              <a:rPr spc="-265" dirty="0"/>
              <a:t>is</a:t>
            </a:r>
            <a:r>
              <a:rPr spc="375" dirty="0"/>
              <a:t> </a:t>
            </a:r>
            <a:r>
              <a:rPr spc="-55" dirty="0"/>
              <a:t>Difficult</a:t>
            </a:r>
          </a:p>
        </p:txBody>
      </p:sp>
      <p:sp>
        <p:nvSpPr>
          <p:cNvPr id="3" name="object 3"/>
          <p:cNvSpPr/>
          <p:nvPr/>
        </p:nvSpPr>
        <p:spPr>
          <a:xfrm>
            <a:off x="1856232" y="1652016"/>
            <a:ext cx="8787384" cy="4687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412516" y="5796788"/>
            <a:ext cx="260159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i="1" spc="-145" dirty="0">
                <a:latin typeface="Arial"/>
                <a:cs typeface="Arial"/>
              </a:rPr>
              <a:t>“Visualizing </a:t>
            </a:r>
            <a:r>
              <a:rPr sz="1800" i="1" spc="-130" dirty="0">
                <a:latin typeface="Arial"/>
                <a:cs typeface="Arial"/>
              </a:rPr>
              <a:t>the </a:t>
            </a:r>
            <a:r>
              <a:rPr sz="1800" i="1" spc="-204" dirty="0">
                <a:latin typeface="Arial"/>
                <a:cs typeface="Arial"/>
              </a:rPr>
              <a:t>loss </a:t>
            </a:r>
            <a:r>
              <a:rPr sz="1800" i="1" spc="-165" dirty="0">
                <a:latin typeface="Arial"/>
                <a:cs typeface="Arial"/>
              </a:rPr>
              <a:t>landscape  </a:t>
            </a:r>
            <a:r>
              <a:rPr sz="1800" i="1" spc="-120" dirty="0">
                <a:latin typeface="Arial"/>
                <a:cs typeface="Arial"/>
              </a:rPr>
              <a:t>of </a:t>
            </a:r>
            <a:r>
              <a:rPr sz="1800" i="1" spc="-155" dirty="0">
                <a:latin typeface="Arial"/>
                <a:cs typeface="Arial"/>
              </a:rPr>
              <a:t>neural </a:t>
            </a:r>
            <a:r>
              <a:rPr sz="1800" i="1" spc="-130" dirty="0">
                <a:latin typeface="Arial"/>
                <a:cs typeface="Arial"/>
              </a:rPr>
              <a:t>nets”. </a:t>
            </a:r>
            <a:r>
              <a:rPr sz="1800" i="1" spc="-180" dirty="0">
                <a:latin typeface="Arial"/>
                <a:cs typeface="Arial"/>
              </a:rPr>
              <a:t>Dec</a:t>
            </a:r>
            <a:r>
              <a:rPr sz="1800" i="1" spc="-130" dirty="0">
                <a:latin typeface="Arial"/>
                <a:cs typeface="Arial"/>
              </a:rPr>
              <a:t> </a:t>
            </a:r>
            <a:r>
              <a:rPr sz="1800" i="1" spc="-95" dirty="0">
                <a:latin typeface="Arial"/>
                <a:cs typeface="Arial"/>
              </a:rPr>
              <a:t>2017.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14222-36B2-4523-8CA3-EBFE90782DD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61</a:t>
            </a:fld>
            <a:endParaRPr lang="en-SG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2983090" y="2598421"/>
                <a:ext cx="6226810" cy="256038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R="10668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3200" b="1" spc="-130" dirty="0">
                    <a:latin typeface="Trebuchet MS"/>
                    <a:cs typeface="Trebuchet MS"/>
                  </a:rPr>
                  <a:t>Remember:</a:t>
                </a:r>
                <a:endParaRPr sz="3200" dirty="0">
                  <a:latin typeface="Trebuchet MS"/>
                  <a:cs typeface="Trebuchet MS"/>
                </a:endParaRPr>
              </a:p>
              <a:p>
                <a:pPr algn="ctr">
                  <a:lnSpc>
                    <a:spcPct val="100000"/>
                  </a:lnSpc>
                  <a:spcBef>
                    <a:spcPts val="45"/>
                  </a:spcBef>
                </a:pPr>
                <a:r>
                  <a:rPr sz="3200" spc="-120" dirty="0">
                    <a:latin typeface="Arial"/>
                    <a:cs typeface="Arial"/>
                  </a:rPr>
                  <a:t>Optimization </a:t>
                </a:r>
                <a:r>
                  <a:rPr sz="3200" spc="-150" dirty="0">
                    <a:latin typeface="Arial"/>
                    <a:cs typeface="Arial"/>
                  </a:rPr>
                  <a:t>through </a:t>
                </a:r>
                <a:r>
                  <a:rPr sz="3200" spc="-175" dirty="0">
                    <a:latin typeface="Arial"/>
                    <a:cs typeface="Arial"/>
                  </a:rPr>
                  <a:t>gradient</a:t>
                </a:r>
                <a:r>
                  <a:rPr sz="3200" spc="225" dirty="0">
                    <a:latin typeface="Arial"/>
                    <a:cs typeface="Arial"/>
                  </a:rPr>
                  <a:t> </a:t>
                </a:r>
                <a:r>
                  <a:rPr sz="3200" spc="-215" dirty="0">
                    <a:latin typeface="Arial"/>
                    <a:cs typeface="Arial"/>
                  </a:rPr>
                  <a:t>descent</a:t>
                </a:r>
                <a:endParaRPr sz="3200" dirty="0">
                  <a:latin typeface="Arial"/>
                  <a:cs typeface="Arial"/>
                </a:endParaRPr>
              </a:p>
              <a:p>
                <a:endParaRPr lang="en-SG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SG" sz="2400" dirty="0"/>
              </a:p>
              <a:p>
                <a:pPr marL="3927475">
                  <a:lnSpc>
                    <a:spcPct val="100000"/>
                  </a:lnSpc>
                  <a:spcBef>
                    <a:spcPts val="745"/>
                  </a:spcBef>
                </a:pPr>
                <a:endParaRPr sz="32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90" y="2598421"/>
                <a:ext cx="6226810" cy="2560381"/>
              </a:xfrm>
              <a:prstGeom prst="rect">
                <a:avLst/>
              </a:prstGeom>
              <a:blipFill>
                <a:blip r:embed="rId2"/>
                <a:stretch>
                  <a:fillRect l="-3327" t="-4286" r="-332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0612" y="269748"/>
            <a:ext cx="10010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Loss </a:t>
            </a:r>
            <a:r>
              <a:rPr spc="-220" dirty="0"/>
              <a:t>Functions </a:t>
            </a:r>
            <a:r>
              <a:rPr spc="-300" dirty="0"/>
              <a:t>Can </a:t>
            </a:r>
            <a:r>
              <a:rPr spc="-405" dirty="0"/>
              <a:t>Be </a:t>
            </a:r>
            <a:r>
              <a:rPr spc="-55" dirty="0"/>
              <a:t>Difficult </a:t>
            </a:r>
            <a:r>
              <a:rPr spc="105" dirty="0"/>
              <a:t>to</a:t>
            </a:r>
            <a:r>
              <a:rPr spc="-405" dirty="0"/>
              <a:t> </a:t>
            </a:r>
            <a:r>
              <a:rPr spc="-105" dirty="0"/>
              <a:t>Optimize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79C00-284E-40B5-AA00-3FACE9F16C8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62</a:t>
            </a:fld>
            <a:endParaRPr lang="en-SG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4">
                <a:extLst>
                  <a:ext uri="{FF2B5EF4-FFF2-40B4-BE49-F238E27FC236}">
                    <a16:creationId xmlns:a16="http://schemas.microsoft.com/office/drawing/2014/main" id="{8E8EFC7A-2697-41CB-9306-4E4040833369}"/>
                  </a:ext>
                </a:extLst>
              </p:cNvPr>
              <p:cNvSpPr txBox="1"/>
              <p:nvPr/>
            </p:nvSpPr>
            <p:spPr>
              <a:xfrm>
                <a:off x="2983090" y="2598421"/>
                <a:ext cx="6226810" cy="256038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R="10668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3200" b="1" spc="-130" dirty="0">
                    <a:latin typeface="Trebuchet MS"/>
                    <a:cs typeface="Trebuchet MS"/>
                  </a:rPr>
                  <a:t>Remember:</a:t>
                </a:r>
                <a:endParaRPr sz="3200" dirty="0">
                  <a:latin typeface="Trebuchet MS"/>
                  <a:cs typeface="Trebuchet MS"/>
                </a:endParaRPr>
              </a:p>
              <a:p>
                <a:pPr algn="ctr">
                  <a:lnSpc>
                    <a:spcPct val="100000"/>
                  </a:lnSpc>
                  <a:spcBef>
                    <a:spcPts val="45"/>
                  </a:spcBef>
                </a:pPr>
                <a:r>
                  <a:rPr sz="3200" spc="-120" dirty="0">
                    <a:latin typeface="Arial"/>
                    <a:cs typeface="Arial"/>
                  </a:rPr>
                  <a:t>Optimization </a:t>
                </a:r>
                <a:r>
                  <a:rPr sz="3200" spc="-150" dirty="0">
                    <a:latin typeface="Arial"/>
                    <a:cs typeface="Arial"/>
                  </a:rPr>
                  <a:t>through </a:t>
                </a:r>
                <a:r>
                  <a:rPr sz="3200" spc="-175" dirty="0">
                    <a:latin typeface="Arial"/>
                    <a:cs typeface="Arial"/>
                  </a:rPr>
                  <a:t>gradient</a:t>
                </a:r>
                <a:r>
                  <a:rPr sz="3200" spc="225" dirty="0">
                    <a:latin typeface="Arial"/>
                    <a:cs typeface="Arial"/>
                  </a:rPr>
                  <a:t> </a:t>
                </a:r>
                <a:r>
                  <a:rPr sz="3200" spc="-215" dirty="0">
                    <a:latin typeface="Arial"/>
                    <a:cs typeface="Arial"/>
                  </a:rPr>
                  <a:t>descent</a:t>
                </a:r>
                <a:endParaRPr sz="3200" dirty="0">
                  <a:latin typeface="Arial"/>
                  <a:cs typeface="Arial"/>
                </a:endParaRPr>
              </a:p>
              <a:p>
                <a:endParaRPr lang="en-SG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SG" sz="2400" dirty="0"/>
              </a:p>
              <a:p>
                <a:pPr marL="3927475">
                  <a:lnSpc>
                    <a:spcPct val="100000"/>
                  </a:lnSpc>
                  <a:spcBef>
                    <a:spcPts val="745"/>
                  </a:spcBef>
                </a:pPr>
                <a:endParaRPr sz="32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1" name="object 4">
                <a:extLst>
                  <a:ext uri="{FF2B5EF4-FFF2-40B4-BE49-F238E27FC236}">
                    <a16:creationId xmlns:a16="http://schemas.microsoft.com/office/drawing/2014/main" id="{8E8EFC7A-2697-41CB-9306-4E4040833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90" y="2598421"/>
                <a:ext cx="6226810" cy="2560381"/>
              </a:xfrm>
              <a:prstGeom prst="rect">
                <a:avLst/>
              </a:prstGeom>
              <a:blipFill>
                <a:blip r:embed="rId2"/>
                <a:stretch>
                  <a:fillRect l="-3327" t="-4286" r="-332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bject 2"/>
          <p:cNvSpPr/>
          <p:nvPr/>
        </p:nvSpPr>
        <p:spPr>
          <a:xfrm>
            <a:off x="6121843" y="4008829"/>
            <a:ext cx="406400" cy="505459"/>
          </a:xfrm>
          <a:custGeom>
            <a:avLst/>
            <a:gdLst/>
            <a:ahLst/>
            <a:cxnLst/>
            <a:rect l="l" t="t" r="r" b="b"/>
            <a:pathLst>
              <a:path w="406400" h="505460">
                <a:moveTo>
                  <a:pt x="338175" y="0"/>
                </a:moveTo>
                <a:lnTo>
                  <a:pt x="67640" y="0"/>
                </a:lnTo>
                <a:lnTo>
                  <a:pt x="41308" y="5314"/>
                </a:lnTo>
                <a:lnTo>
                  <a:pt x="19808" y="19807"/>
                </a:lnTo>
                <a:lnTo>
                  <a:pt x="5314" y="41303"/>
                </a:lnTo>
                <a:lnTo>
                  <a:pt x="0" y="67627"/>
                </a:lnTo>
                <a:lnTo>
                  <a:pt x="0" y="437718"/>
                </a:lnTo>
                <a:lnTo>
                  <a:pt x="5314" y="464044"/>
                </a:lnTo>
                <a:lnTo>
                  <a:pt x="19808" y="485544"/>
                </a:lnTo>
                <a:lnTo>
                  <a:pt x="41308" y="500042"/>
                </a:lnTo>
                <a:lnTo>
                  <a:pt x="67640" y="505358"/>
                </a:lnTo>
                <a:lnTo>
                  <a:pt x="338175" y="505358"/>
                </a:lnTo>
                <a:lnTo>
                  <a:pt x="364501" y="500042"/>
                </a:lnTo>
                <a:lnTo>
                  <a:pt x="386002" y="485544"/>
                </a:lnTo>
                <a:lnTo>
                  <a:pt x="400499" y="464044"/>
                </a:lnTo>
                <a:lnTo>
                  <a:pt x="405815" y="437718"/>
                </a:lnTo>
                <a:lnTo>
                  <a:pt x="405815" y="67627"/>
                </a:lnTo>
                <a:lnTo>
                  <a:pt x="400499" y="41303"/>
                </a:lnTo>
                <a:lnTo>
                  <a:pt x="386002" y="19807"/>
                </a:lnTo>
                <a:lnTo>
                  <a:pt x="364501" y="5314"/>
                </a:lnTo>
                <a:lnTo>
                  <a:pt x="338175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35737" y="4572000"/>
            <a:ext cx="127000" cy="716915"/>
          </a:xfrm>
          <a:custGeom>
            <a:avLst/>
            <a:gdLst/>
            <a:ahLst/>
            <a:cxnLst/>
            <a:rect l="l" t="t" r="r" b="b"/>
            <a:pathLst>
              <a:path w="127000" h="716914">
                <a:moveTo>
                  <a:pt x="76181" y="126695"/>
                </a:moveTo>
                <a:lnTo>
                  <a:pt x="50793" y="127241"/>
                </a:lnTo>
                <a:lnTo>
                  <a:pt x="63474" y="716901"/>
                </a:lnTo>
                <a:lnTo>
                  <a:pt x="88874" y="716354"/>
                </a:lnTo>
                <a:lnTo>
                  <a:pt x="76181" y="126695"/>
                </a:lnTo>
                <a:close/>
              </a:path>
              <a:path w="127000" h="716914">
                <a:moveTo>
                  <a:pt x="60756" y="0"/>
                </a:moveTo>
                <a:lnTo>
                  <a:pt x="0" y="128333"/>
                </a:lnTo>
                <a:lnTo>
                  <a:pt x="50793" y="127241"/>
                </a:lnTo>
                <a:lnTo>
                  <a:pt x="50520" y="114554"/>
                </a:lnTo>
                <a:lnTo>
                  <a:pt x="75907" y="114007"/>
                </a:lnTo>
                <a:lnTo>
                  <a:pt x="120861" y="114007"/>
                </a:lnTo>
                <a:lnTo>
                  <a:pt x="60756" y="0"/>
                </a:lnTo>
                <a:close/>
              </a:path>
              <a:path w="127000" h="716914">
                <a:moveTo>
                  <a:pt x="75907" y="114007"/>
                </a:moveTo>
                <a:lnTo>
                  <a:pt x="50520" y="114554"/>
                </a:lnTo>
                <a:lnTo>
                  <a:pt x="50793" y="127241"/>
                </a:lnTo>
                <a:lnTo>
                  <a:pt x="76181" y="126695"/>
                </a:lnTo>
                <a:lnTo>
                  <a:pt x="75907" y="114007"/>
                </a:lnTo>
                <a:close/>
              </a:path>
              <a:path w="127000" h="716914">
                <a:moveTo>
                  <a:pt x="120861" y="114007"/>
                </a:moveTo>
                <a:lnTo>
                  <a:pt x="75907" y="114007"/>
                </a:lnTo>
                <a:lnTo>
                  <a:pt x="76181" y="126695"/>
                </a:lnTo>
                <a:lnTo>
                  <a:pt x="126974" y="125603"/>
                </a:lnTo>
                <a:lnTo>
                  <a:pt x="120861" y="11400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00166" y="5294402"/>
            <a:ext cx="184975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34010" marR="5080" indent="-321945">
              <a:lnSpc>
                <a:spcPct val="102200"/>
              </a:lnSpc>
              <a:spcBef>
                <a:spcPts val="50"/>
              </a:spcBef>
            </a:pPr>
            <a:r>
              <a:rPr sz="1800" spc="-30" dirty="0">
                <a:latin typeface="Arial"/>
                <a:cs typeface="Arial"/>
              </a:rPr>
              <a:t>How </a:t>
            </a:r>
            <a:r>
              <a:rPr sz="1800" spc="-175" dirty="0">
                <a:latin typeface="Arial"/>
                <a:cs typeface="Arial"/>
              </a:rPr>
              <a:t>can </a:t>
            </a:r>
            <a:r>
              <a:rPr sz="1800" spc="-100" dirty="0">
                <a:latin typeface="Arial"/>
                <a:cs typeface="Arial"/>
              </a:rPr>
              <a:t>we </a:t>
            </a:r>
            <a:r>
              <a:rPr sz="1800" spc="-120" dirty="0">
                <a:latin typeface="Arial"/>
                <a:cs typeface="Arial"/>
              </a:rPr>
              <a:t>set </a:t>
            </a:r>
            <a:r>
              <a:rPr sz="1800" spc="-75" dirty="0">
                <a:latin typeface="Arial"/>
                <a:cs typeface="Arial"/>
              </a:rPr>
              <a:t>the  </a:t>
            </a:r>
            <a:r>
              <a:rPr sz="1800" spc="-120" dirty="0">
                <a:latin typeface="Arial"/>
                <a:cs typeface="Arial"/>
              </a:rPr>
              <a:t>learning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60" dirty="0">
                <a:latin typeface="Arial"/>
                <a:cs typeface="Arial"/>
              </a:rPr>
              <a:t>rate?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90612" y="269748"/>
            <a:ext cx="10010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Loss </a:t>
            </a:r>
            <a:r>
              <a:rPr spc="-220" dirty="0"/>
              <a:t>Functions </a:t>
            </a:r>
            <a:r>
              <a:rPr spc="-300" dirty="0"/>
              <a:t>Can </a:t>
            </a:r>
            <a:r>
              <a:rPr spc="-405" dirty="0"/>
              <a:t>Be </a:t>
            </a:r>
            <a:r>
              <a:rPr spc="-55" dirty="0"/>
              <a:t>Difficult </a:t>
            </a:r>
            <a:r>
              <a:rPr spc="105" dirty="0"/>
              <a:t>to</a:t>
            </a:r>
            <a:r>
              <a:rPr spc="-405" dirty="0"/>
              <a:t> </a:t>
            </a:r>
            <a:r>
              <a:rPr spc="-105" dirty="0"/>
              <a:t>Optimize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4B19B0-2C11-4FF1-AAEC-2CD434B95C5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63</a:t>
            </a:fld>
            <a:endParaRPr lang="en-SG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mall learning rate vs large learning rate">
            <a:extLst>
              <a:ext uri="{FF2B5EF4-FFF2-40B4-BE49-F238E27FC236}">
                <a16:creationId xmlns:a16="http://schemas.microsoft.com/office/drawing/2014/main" id="{43C938B1-226F-4752-89C4-44F8F5CEF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147763"/>
            <a:ext cx="11763375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40087" y="269748"/>
            <a:ext cx="57111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Setting </a:t>
            </a:r>
            <a:r>
              <a:rPr spc="-120" dirty="0"/>
              <a:t>the </a:t>
            </a:r>
            <a:r>
              <a:rPr spc="-254" dirty="0"/>
              <a:t>Learning</a:t>
            </a:r>
            <a:r>
              <a:rPr spc="320" dirty="0"/>
              <a:t> </a:t>
            </a:r>
            <a:r>
              <a:rPr spc="-300" dirty="0"/>
              <a:t>Rate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DB7057B-6A5B-4AFC-AD3C-2F497AEF0C53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lang="en-SG" sz="110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D02EAB1-59FF-4C39-BEE3-FE3CD53C52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64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1EDFD8-892F-43D9-BF09-048EA2C72F97}"/>
                  </a:ext>
                </a:extLst>
              </p:cNvPr>
              <p:cNvSpPr/>
              <p:nvPr/>
            </p:nvSpPr>
            <p:spPr>
              <a:xfrm>
                <a:off x="2189547" y="3621766"/>
                <a:ext cx="7508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1EDFD8-892F-43D9-BF09-048EA2C72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547" y="3621766"/>
                <a:ext cx="750847" cy="369332"/>
              </a:xfrm>
              <a:prstGeom prst="rect">
                <a:avLst/>
              </a:prstGeom>
              <a:blipFill>
                <a:blip r:embed="rId3"/>
                <a:stretch>
                  <a:fillRect t="-119672" r="-68293" b="-1836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4593" y="269748"/>
            <a:ext cx="51435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How </a:t>
            </a:r>
            <a:r>
              <a:rPr spc="105" dirty="0"/>
              <a:t>to </a:t>
            </a:r>
            <a:r>
              <a:rPr spc="-290" dirty="0"/>
              <a:t>deal </a:t>
            </a:r>
            <a:r>
              <a:rPr spc="-15" dirty="0"/>
              <a:t>with</a:t>
            </a:r>
            <a:r>
              <a:rPr spc="-760" dirty="0"/>
              <a:t> </a:t>
            </a:r>
            <a:r>
              <a:rPr spc="-310" dirty="0"/>
              <a:t>this?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3" name="object 3"/>
          <p:cNvSpPr txBox="1"/>
          <p:nvPr/>
        </p:nvSpPr>
        <p:spPr>
          <a:xfrm>
            <a:off x="1534642" y="1689392"/>
            <a:ext cx="9123680" cy="137287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R="120014" algn="ctr">
              <a:lnSpc>
                <a:spcPct val="100000"/>
              </a:lnSpc>
              <a:spcBef>
                <a:spcPts val="1745"/>
              </a:spcBef>
            </a:pPr>
            <a:r>
              <a:rPr sz="3600" b="1" spc="-120" dirty="0">
                <a:latin typeface="Trebuchet MS"/>
                <a:cs typeface="Trebuchet MS"/>
              </a:rPr>
              <a:t>Idea</a:t>
            </a:r>
            <a:r>
              <a:rPr sz="3600" b="1" spc="-95" dirty="0">
                <a:latin typeface="Trebuchet MS"/>
                <a:cs typeface="Trebuchet MS"/>
              </a:rPr>
              <a:t> </a:t>
            </a:r>
            <a:r>
              <a:rPr sz="3600" b="1" spc="-325" dirty="0">
                <a:latin typeface="Trebuchet MS"/>
                <a:cs typeface="Trebuchet MS"/>
              </a:rPr>
              <a:t>1:</a:t>
            </a:r>
            <a:endParaRPr sz="3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800" spc="-145" dirty="0">
                <a:latin typeface="Arial"/>
                <a:cs typeface="Arial"/>
              </a:rPr>
              <a:t>Try </a:t>
            </a:r>
            <a:r>
              <a:rPr sz="2800" spc="-125" dirty="0">
                <a:latin typeface="Arial"/>
                <a:cs typeface="Arial"/>
              </a:rPr>
              <a:t>lots </a:t>
            </a:r>
            <a:r>
              <a:rPr sz="2800" spc="-75" dirty="0">
                <a:latin typeface="Arial"/>
                <a:cs typeface="Arial"/>
              </a:rPr>
              <a:t>of </a:t>
            </a:r>
            <a:r>
              <a:rPr sz="2800" spc="-120" dirty="0">
                <a:latin typeface="Arial"/>
                <a:cs typeface="Arial"/>
              </a:rPr>
              <a:t>different </a:t>
            </a:r>
            <a:r>
              <a:rPr sz="2800" spc="-185" dirty="0">
                <a:latin typeface="Arial"/>
                <a:cs typeface="Arial"/>
              </a:rPr>
              <a:t>learning </a:t>
            </a:r>
            <a:r>
              <a:rPr sz="2800" spc="-175" dirty="0">
                <a:latin typeface="Arial"/>
                <a:cs typeface="Arial"/>
              </a:rPr>
              <a:t>rates </a:t>
            </a:r>
            <a:r>
              <a:rPr sz="2800" spc="-229" dirty="0">
                <a:latin typeface="Arial"/>
                <a:cs typeface="Arial"/>
              </a:rPr>
              <a:t>and </a:t>
            </a:r>
            <a:r>
              <a:rPr sz="2800" spc="-285" dirty="0">
                <a:latin typeface="Arial"/>
                <a:cs typeface="Arial"/>
              </a:rPr>
              <a:t>see </a:t>
            </a:r>
            <a:r>
              <a:rPr sz="2800" spc="-130" dirty="0">
                <a:latin typeface="Arial"/>
                <a:cs typeface="Arial"/>
              </a:rPr>
              <a:t>what </a:t>
            </a:r>
            <a:r>
              <a:rPr sz="2800" spc="-125" dirty="0">
                <a:latin typeface="Arial"/>
                <a:cs typeface="Arial"/>
              </a:rPr>
              <a:t>works </a:t>
            </a:r>
            <a:r>
              <a:rPr sz="2800" spc="-95" dirty="0">
                <a:latin typeface="Arial"/>
                <a:cs typeface="Arial"/>
              </a:rPr>
              <a:t>“just</a:t>
            </a:r>
            <a:r>
              <a:rPr sz="2800" spc="-285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right”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25B01-6186-4DA7-9CAD-11708CD8439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65</a:t>
            </a:fld>
            <a:endParaRPr lang="en-SG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4593" y="269748"/>
            <a:ext cx="51435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How </a:t>
            </a:r>
            <a:r>
              <a:rPr spc="105" dirty="0"/>
              <a:t>to </a:t>
            </a:r>
            <a:r>
              <a:rPr spc="-290" dirty="0"/>
              <a:t>deal </a:t>
            </a:r>
            <a:r>
              <a:rPr spc="-15" dirty="0"/>
              <a:t>with</a:t>
            </a:r>
            <a:r>
              <a:rPr spc="-760" dirty="0"/>
              <a:t> </a:t>
            </a:r>
            <a:r>
              <a:rPr spc="-310" dirty="0"/>
              <a:t>this?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3" name="object 3"/>
          <p:cNvSpPr txBox="1"/>
          <p:nvPr/>
        </p:nvSpPr>
        <p:spPr>
          <a:xfrm>
            <a:off x="1534642" y="1689392"/>
            <a:ext cx="9123680" cy="137287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R="120014" algn="ctr">
              <a:lnSpc>
                <a:spcPct val="100000"/>
              </a:lnSpc>
              <a:spcBef>
                <a:spcPts val="1745"/>
              </a:spcBef>
            </a:pPr>
            <a:r>
              <a:rPr sz="3600" b="1" spc="-120" dirty="0">
                <a:solidFill>
                  <a:srgbClr val="D0CECE"/>
                </a:solidFill>
                <a:latin typeface="Trebuchet MS"/>
                <a:cs typeface="Trebuchet MS"/>
              </a:rPr>
              <a:t>Idea</a:t>
            </a:r>
            <a:r>
              <a:rPr sz="3600" b="1" spc="-95" dirty="0">
                <a:solidFill>
                  <a:srgbClr val="D0CECE"/>
                </a:solidFill>
                <a:latin typeface="Trebuchet MS"/>
                <a:cs typeface="Trebuchet MS"/>
              </a:rPr>
              <a:t> </a:t>
            </a:r>
            <a:r>
              <a:rPr sz="3600" b="1" spc="-325" dirty="0">
                <a:solidFill>
                  <a:srgbClr val="D0CECE"/>
                </a:solidFill>
                <a:latin typeface="Trebuchet MS"/>
                <a:cs typeface="Trebuchet MS"/>
              </a:rPr>
              <a:t>1:</a:t>
            </a:r>
            <a:endParaRPr sz="3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800" spc="-145" dirty="0">
                <a:solidFill>
                  <a:srgbClr val="D0CECE"/>
                </a:solidFill>
                <a:latin typeface="Arial"/>
                <a:cs typeface="Arial"/>
              </a:rPr>
              <a:t>Try </a:t>
            </a:r>
            <a:r>
              <a:rPr sz="2800" spc="-125" dirty="0">
                <a:solidFill>
                  <a:srgbClr val="D0CECE"/>
                </a:solidFill>
                <a:latin typeface="Arial"/>
                <a:cs typeface="Arial"/>
              </a:rPr>
              <a:t>lots </a:t>
            </a:r>
            <a:r>
              <a:rPr sz="2800" spc="-75" dirty="0">
                <a:solidFill>
                  <a:srgbClr val="D0CECE"/>
                </a:solidFill>
                <a:latin typeface="Arial"/>
                <a:cs typeface="Arial"/>
              </a:rPr>
              <a:t>of </a:t>
            </a:r>
            <a:r>
              <a:rPr sz="2800" spc="-120" dirty="0">
                <a:solidFill>
                  <a:srgbClr val="D0CECE"/>
                </a:solidFill>
                <a:latin typeface="Arial"/>
                <a:cs typeface="Arial"/>
              </a:rPr>
              <a:t>different </a:t>
            </a:r>
            <a:r>
              <a:rPr sz="2800" spc="-185" dirty="0">
                <a:solidFill>
                  <a:srgbClr val="D0CECE"/>
                </a:solidFill>
                <a:latin typeface="Arial"/>
                <a:cs typeface="Arial"/>
              </a:rPr>
              <a:t>learning </a:t>
            </a:r>
            <a:r>
              <a:rPr sz="2800" spc="-175" dirty="0">
                <a:solidFill>
                  <a:srgbClr val="D0CECE"/>
                </a:solidFill>
                <a:latin typeface="Arial"/>
                <a:cs typeface="Arial"/>
              </a:rPr>
              <a:t>rates </a:t>
            </a:r>
            <a:r>
              <a:rPr sz="2800" spc="-229" dirty="0">
                <a:solidFill>
                  <a:srgbClr val="D0CECE"/>
                </a:solidFill>
                <a:latin typeface="Arial"/>
                <a:cs typeface="Arial"/>
              </a:rPr>
              <a:t>and </a:t>
            </a:r>
            <a:r>
              <a:rPr sz="2800" spc="-285" dirty="0">
                <a:solidFill>
                  <a:srgbClr val="D0CECE"/>
                </a:solidFill>
                <a:latin typeface="Arial"/>
                <a:cs typeface="Arial"/>
              </a:rPr>
              <a:t>see </a:t>
            </a:r>
            <a:r>
              <a:rPr sz="2800" spc="-130" dirty="0">
                <a:solidFill>
                  <a:srgbClr val="D0CECE"/>
                </a:solidFill>
                <a:latin typeface="Arial"/>
                <a:cs typeface="Arial"/>
              </a:rPr>
              <a:t>what </a:t>
            </a:r>
            <a:r>
              <a:rPr sz="2800" spc="-125" dirty="0">
                <a:solidFill>
                  <a:srgbClr val="D0CECE"/>
                </a:solidFill>
                <a:latin typeface="Arial"/>
                <a:cs typeface="Arial"/>
              </a:rPr>
              <a:t>works </a:t>
            </a:r>
            <a:r>
              <a:rPr sz="2800" spc="-95" dirty="0">
                <a:solidFill>
                  <a:srgbClr val="D0CECE"/>
                </a:solidFill>
                <a:latin typeface="Arial"/>
                <a:cs typeface="Arial"/>
              </a:rPr>
              <a:t>“just</a:t>
            </a:r>
            <a:r>
              <a:rPr sz="2800" spc="-285" dirty="0">
                <a:solidFill>
                  <a:srgbClr val="D0CECE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D0CECE"/>
                </a:solidFill>
                <a:latin typeface="Arial"/>
                <a:cs typeface="Arial"/>
              </a:rPr>
              <a:t>right”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7395" y="3597440"/>
            <a:ext cx="8762365" cy="1790064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R="123825" algn="ctr">
              <a:lnSpc>
                <a:spcPct val="100000"/>
              </a:lnSpc>
              <a:spcBef>
                <a:spcPts val="1745"/>
              </a:spcBef>
            </a:pPr>
            <a:r>
              <a:rPr sz="3600" b="1" spc="-120" dirty="0">
                <a:latin typeface="Trebuchet MS"/>
                <a:cs typeface="Trebuchet MS"/>
              </a:rPr>
              <a:t>Idea</a:t>
            </a:r>
            <a:r>
              <a:rPr sz="3600" b="1" spc="-95" dirty="0">
                <a:latin typeface="Trebuchet MS"/>
                <a:cs typeface="Trebuchet MS"/>
              </a:rPr>
              <a:t> </a:t>
            </a:r>
            <a:r>
              <a:rPr sz="3600" b="1" spc="-325" dirty="0">
                <a:latin typeface="Trebuchet MS"/>
                <a:cs typeface="Trebuchet MS"/>
              </a:rPr>
              <a:t>2:</a:t>
            </a:r>
            <a:endParaRPr sz="3600">
              <a:latin typeface="Trebuchet MS"/>
              <a:cs typeface="Trebuchet MS"/>
            </a:endParaRPr>
          </a:p>
          <a:p>
            <a:pPr algn="ctr">
              <a:lnSpc>
                <a:spcPts val="3325"/>
              </a:lnSpc>
              <a:spcBef>
                <a:spcPts val="1280"/>
              </a:spcBef>
            </a:pPr>
            <a:r>
              <a:rPr sz="2800" spc="5" dirty="0">
                <a:latin typeface="Arial"/>
                <a:cs typeface="Arial"/>
              </a:rPr>
              <a:t>Do </a:t>
            </a:r>
            <a:r>
              <a:rPr sz="2800" spc="-180" dirty="0">
                <a:latin typeface="Arial"/>
                <a:cs typeface="Arial"/>
              </a:rPr>
              <a:t>something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145" dirty="0">
                <a:latin typeface="Arial"/>
                <a:cs typeface="Arial"/>
              </a:rPr>
              <a:t>smarter!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ts val="3325"/>
              </a:lnSpc>
            </a:pPr>
            <a:r>
              <a:rPr sz="2800" spc="-204" dirty="0">
                <a:latin typeface="Arial"/>
                <a:cs typeface="Arial"/>
              </a:rPr>
              <a:t>Design </a:t>
            </a:r>
            <a:r>
              <a:rPr sz="2800" spc="-275" dirty="0">
                <a:latin typeface="Arial"/>
                <a:cs typeface="Arial"/>
              </a:rPr>
              <a:t>an </a:t>
            </a:r>
            <a:r>
              <a:rPr sz="2800" spc="-185" dirty="0">
                <a:latin typeface="Arial"/>
                <a:cs typeface="Arial"/>
              </a:rPr>
              <a:t>adaptive </a:t>
            </a:r>
            <a:r>
              <a:rPr sz="2800" spc="-180" dirty="0">
                <a:latin typeface="Arial"/>
                <a:cs typeface="Arial"/>
              </a:rPr>
              <a:t>learning </a:t>
            </a:r>
            <a:r>
              <a:rPr sz="2800" spc="-110" dirty="0">
                <a:latin typeface="Arial"/>
                <a:cs typeface="Arial"/>
              </a:rPr>
              <a:t>rate </a:t>
            </a:r>
            <a:r>
              <a:rPr sz="2800" spc="-105" dirty="0">
                <a:latin typeface="Arial"/>
                <a:cs typeface="Arial"/>
              </a:rPr>
              <a:t>that </a:t>
            </a:r>
            <a:r>
              <a:rPr sz="2800" spc="-125" dirty="0">
                <a:latin typeface="Arial"/>
                <a:cs typeface="Arial"/>
              </a:rPr>
              <a:t>“adapts” </a:t>
            </a:r>
            <a:r>
              <a:rPr sz="2800" spc="15" dirty="0">
                <a:latin typeface="Arial"/>
                <a:cs typeface="Arial"/>
              </a:rPr>
              <a:t>to </a:t>
            </a:r>
            <a:r>
              <a:rPr sz="2800" spc="-110" dirty="0">
                <a:latin typeface="Arial"/>
                <a:cs typeface="Arial"/>
              </a:rPr>
              <a:t>the</a:t>
            </a:r>
            <a:r>
              <a:rPr sz="2800" spc="120" dirty="0">
                <a:latin typeface="Arial"/>
                <a:cs typeface="Arial"/>
              </a:rPr>
              <a:t> </a:t>
            </a:r>
            <a:r>
              <a:rPr sz="2800" spc="-240" dirty="0">
                <a:latin typeface="Arial"/>
                <a:cs typeface="Arial"/>
              </a:rPr>
              <a:t>landscape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E2475-675F-4CAD-919A-5629CCF662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66</a:t>
            </a:fld>
            <a:endParaRPr lang="en-SG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5556" y="269748"/>
            <a:ext cx="54819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Adaptive </a:t>
            </a:r>
            <a:r>
              <a:rPr spc="-254" dirty="0"/>
              <a:t>Learning</a:t>
            </a:r>
            <a:r>
              <a:rPr spc="185" dirty="0"/>
              <a:t> </a:t>
            </a:r>
            <a:r>
              <a:rPr spc="-345" dirty="0"/>
              <a:t>Rates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3" name="object 3"/>
          <p:cNvSpPr txBox="1"/>
          <p:nvPr/>
        </p:nvSpPr>
        <p:spPr>
          <a:xfrm>
            <a:off x="916939" y="1701292"/>
            <a:ext cx="6822440" cy="296100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5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200" dirty="0">
                <a:latin typeface="Arial"/>
                <a:cs typeface="Arial"/>
              </a:rPr>
              <a:t>Learning </a:t>
            </a:r>
            <a:r>
              <a:rPr sz="2800" spc="-170" dirty="0">
                <a:latin typeface="Arial"/>
                <a:cs typeface="Arial"/>
              </a:rPr>
              <a:t>rates </a:t>
            </a:r>
            <a:r>
              <a:rPr sz="2800" spc="-195" dirty="0">
                <a:latin typeface="Arial"/>
                <a:cs typeface="Arial"/>
              </a:rPr>
              <a:t>are </a:t>
            </a:r>
            <a:r>
              <a:rPr sz="2800" spc="-114" dirty="0">
                <a:latin typeface="Arial"/>
                <a:cs typeface="Arial"/>
              </a:rPr>
              <a:t>no </a:t>
            </a:r>
            <a:r>
              <a:rPr sz="2800" spc="-155" dirty="0">
                <a:latin typeface="Arial"/>
                <a:cs typeface="Arial"/>
              </a:rPr>
              <a:t>longer</a:t>
            </a:r>
            <a:r>
              <a:rPr sz="2800" spc="-520" dirty="0">
                <a:latin typeface="Arial"/>
                <a:cs typeface="Arial"/>
              </a:rPr>
              <a:t> </a:t>
            </a:r>
            <a:r>
              <a:rPr sz="2800" spc="-150" dirty="0">
                <a:latin typeface="Arial"/>
                <a:cs typeface="Arial"/>
              </a:rPr>
              <a:t>fixed</a:t>
            </a:r>
            <a:endParaRPr sz="2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15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225" dirty="0">
                <a:latin typeface="Arial"/>
                <a:cs typeface="Arial"/>
              </a:rPr>
              <a:t>Can </a:t>
            </a:r>
            <a:r>
              <a:rPr sz="2800" spc="-180" dirty="0">
                <a:latin typeface="Arial"/>
                <a:cs typeface="Arial"/>
              </a:rPr>
              <a:t>be </a:t>
            </a:r>
            <a:r>
              <a:rPr sz="2800" spc="-225" dirty="0">
                <a:latin typeface="Arial"/>
                <a:cs typeface="Arial"/>
              </a:rPr>
              <a:t>made </a:t>
            </a:r>
            <a:r>
              <a:rPr sz="2800" spc="-165" dirty="0">
                <a:latin typeface="Arial"/>
                <a:cs typeface="Arial"/>
              </a:rPr>
              <a:t>larger </a:t>
            </a:r>
            <a:r>
              <a:rPr sz="2800" spc="-25" dirty="0">
                <a:latin typeface="Arial"/>
                <a:cs typeface="Arial"/>
              </a:rPr>
              <a:t>or </a:t>
            </a:r>
            <a:r>
              <a:rPr sz="2800" spc="-200" dirty="0">
                <a:latin typeface="Arial"/>
                <a:cs typeface="Arial"/>
              </a:rPr>
              <a:t>smaller </a:t>
            </a:r>
            <a:r>
              <a:rPr sz="2800" spc="-190" dirty="0">
                <a:latin typeface="Arial"/>
                <a:cs typeface="Arial"/>
              </a:rPr>
              <a:t>depending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175" dirty="0">
                <a:latin typeface="Arial"/>
                <a:cs typeface="Arial"/>
              </a:rPr>
              <a:t>on:</a:t>
            </a:r>
            <a:endParaRPr sz="2800">
              <a:latin typeface="Arial"/>
              <a:cs typeface="Arial"/>
            </a:endParaRPr>
          </a:p>
          <a:p>
            <a:pPr marL="927100" lvl="1" indent="-457200">
              <a:lnSpc>
                <a:spcPts val="3325"/>
              </a:lnSpc>
              <a:spcBef>
                <a:spcPts val="650"/>
              </a:spcBef>
              <a:buChar char="•"/>
              <a:tabLst>
                <a:tab pos="926465" algn="l"/>
                <a:tab pos="927100" algn="l"/>
              </a:tabLst>
            </a:pPr>
            <a:r>
              <a:rPr sz="2800" spc="-105" dirty="0">
                <a:latin typeface="Arial"/>
                <a:cs typeface="Arial"/>
              </a:rPr>
              <a:t>how </a:t>
            </a:r>
            <a:r>
              <a:rPr sz="2800" spc="-195" dirty="0">
                <a:latin typeface="Arial"/>
                <a:cs typeface="Arial"/>
              </a:rPr>
              <a:t>large </a:t>
            </a:r>
            <a:r>
              <a:rPr sz="2800" spc="-155" dirty="0">
                <a:latin typeface="Arial"/>
                <a:cs typeface="Arial"/>
              </a:rPr>
              <a:t>gradient</a:t>
            </a:r>
            <a:r>
              <a:rPr sz="2800" spc="-295" dirty="0">
                <a:latin typeface="Arial"/>
                <a:cs typeface="Arial"/>
              </a:rPr>
              <a:t> </a:t>
            </a:r>
            <a:r>
              <a:rPr sz="2800" spc="-254" dirty="0">
                <a:latin typeface="Arial"/>
                <a:cs typeface="Arial"/>
              </a:rPr>
              <a:t>is</a:t>
            </a:r>
            <a:endParaRPr sz="2800">
              <a:latin typeface="Arial"/>
              <a:cs typeface="Arial"/>
            </a:endParaRPr>
          </a:p>
          <a:p>
            <a:pPr marL="927100" lvl="1" indent="-457200">
              <a:lnSpc>
                <a:spcPts val="3325"/>
              </a:lnSpc>
              <a:buChar char="•"/>
              <a:tabLst>
                <a:tab pos="926465" algn="l"/>
                <a:tab pos="927100" algn="l"/>
              </a:tabLst>
            </a:pPr>
            <a:r>
              <a:rPr sz="2800" spc="-105" dirty="0">
                <a:latin typeface="Arial"/>
                <a:cs typeface="Arial"/>
              </a:rPr>
              <a:t>how </a:t>
            </a:r>
            <a:r>
              <a:rPr sz="2800" spc="-204" dirty="0">
                <a:latin typeface="Arial"/>
                <a:cs typeface="Arial"/>
              </a:rPr>
              <a:t>fast </a:t>
            </a:r>
            <a:r>
              <a:rPr sz="2800" spc="-180" dirty="0">
                <a:latin typeface="Arial"/>
                <a:cs typeface="Arial"/>
              </a:rPr>
              <a:t>learning </a:t>
            </a:r>
            <a:r>
              <a:rPr sz="2800" spc="-254" dirty="0">
                <a:latin typeface="Arial"/>
                <a:cs typeface="Arial"/>
              </a:rPr>
              <a:t>is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spc="-210" dirty="0">
                <a:latin typeface="Arial"/>
                <a:cs typeface="Arial"/>
              </a:rPr>
              <a:t>happening</a:t>
            </a:r>
            <a:endParaRPr sz="2800">
              <a:latin typeface="Arial"/>
              <a:cs typeface="Arial"/>
            </a:endParaRPr>
          </a:p>
          <a:p>
            <a:pPr marL="927100" lvl="1" indent="-457200">
              <a:lnSpc>
                <a:spcPct val="100000"/>
              </a:lnSpc>
              <a:spcBef>
                <a:spcPts val="50"/>
              </a:spcBef>
              <a:buChar char="•"/>
              <a:tabLst>
                <a:tab pos="926465" algn="l"/>
                <a:tab pos="927100" algn="l"/>
              </a:tabLst>
            </a:pPr>
            <a:r>
              <a:rPr sz="2800" spc="-270" dirty="0">
                <a:latin typeface="Arial"/>
                <a:cs typeface="Arial"/>
              </a:rPr>
              <a:t>size </a:t>
            </a:r>
            <a:r>
              <a:rPr sz="2800" spc="-80" dirty="0">
                <a:latin typeface="Arial"/>
                <a:cs typeface="Arial"/>
              </a:rPr>
              <a:t>of </a:t>
            </a:r>
            <a:r>
              <a:rPr sz="2800" spc="-120" dirty="0">
                <a:latin typeface="Arial"/>
                <a:cs typeface="Arial"/>
              </a:rPr>
              <a:t>particular</a:t>
            </a:r>
            <a:r>
              <a:rPr sz="2800" spc="-180" dirty="0">
                <a:latin typeface="Arial"/>
                <a:cs typeface="Arial"/>
              </a:rPr>
              <a:t> </a:t>
            </a:r>
            <a:r>
              <a:rPr sz="2800" spc="-185" dirty="0">
                <a:latin typeface="Arial"/>
                <a:cs typeface="Arial"/>
              </a:rPr>
              <a:t>weights</a:t>
            </a:r>
            <a:endParaRPr sz="2800">
              <a:latin typeface="Arial"/>
              <a:cs typeface="Arial"/>
            </a:endParaRPr>
          </a:p>
          <a:p>
            <a:pPr marL="927100" lvl="1" indent="-457200">
              <a:lnSpc>
                <a:spcPct val="100000"/>
              </a:lnSpc>
              <a:spcBef>
                <a:spcPts val="20"/>
              </a:spcBef>
              <a:buChar char="•"/>
              <a:tabLst>
                <a:tab pos="926465" algn="l"/>
                <a:tab pos="927100" algn="l"/>
              </a:tabLst>
            </a:pPr>
            <a:r>
              <a:rPr sz="2800" spc="-195" dirty="0">
                <a:latin typeface="Arial"/>
                <a:cs typeface="Arial"/>
              </a:rPr>
              <a:t>etc...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5CA77-EB0D-4BD5-A205-7FB5434338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67</a:t>
            </a:fld>
            <a:endParaRPr lang="en-SG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8651" y="269748"/>
            <a:ext cx="785558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Adaptive </a:t>
            </a:r>
            <a:r>
              <a:rPr spc="-254" dirty="0"/>
              <a:t>Learning </a:t>
            </a:r>
            <a:r>
              <a:rPr spc="-300" dirty="0"/>
              <a:t>Rate</a:t>
            </a:r>
            <a:r>
              <a:rPr spc="35" dirty="0"/>
              <a:t> </a:t>
            </a:r>
            <a:r>
              <a:rPr spc="-125" dirty="0"/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1292"/>
            <a:ext cx="2128520" cy="291211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5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114" dirty="0">
                <a:latin typeface="Arial"/>
                <a:cs typeface="Arial"/>
              </a:rPr>
              <a:t>M</a:t>
            </a:r>
            <a:r>
              <a:rPr sz="2800" spc="-80" dirty="0">
                <a:latin typeface="Arial"/>
                <a:cs typeface="Arial"/>
              </a:rPr>
              <a:t>o</a:t>
            </a:r>
            <a:r>
              <a:rPr sz="2800" spc="-175" dirty="0">
                <a:latin typeface="Arial"/>
                <a:cs typeface="Arial"/>
              </a:rPr>
              <a:t>m</a:t>
            </a:r>
            <a:r>
              <a:rPr sz="2800" spc="-229" dirty="0">
                <a:latin typeface="Arial"/>
                <a:cs typeface="Arial"/>
              </a:rPr>
              <a:t>e</a:t>
            </a:r>
            <a:r>
              <a:rPr sz="2800" spc="-185" dirty="0">
                <a:latin typeface="Arial"/>
                <a:cs typeface="Arial"/>
              </a:rPr>
              <a:t>n</a:t>
            </a:r>
            <a:r>
              <a:rPr sz="2800" spc="65" dirty="0">
                <a:latin typeface="Arial"/>
                <a:cs typeface="Arial"/>
              </a:rPr>
              <a:t>t</a:t>
            </a:r>
            <a:r>
              <a:rPr sz="2800" spc="-185" dirty="0">
                <a:latin typeface="Arial"/>
                <a:cs typeface="Arial"/>
              </a:rPr>
              <a:t>u</a:t>
            </a:r>
            <a:r>
              <a:rPr sz="2800" spc="-175" dirty="0">
                <a:latin typeface="Arial"/>
                <a:cs typeface="Arial"/>
              </a:rPr>
              <a:t>m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15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185" dirty="0">
                <a:latin typeface="Arial"/>
                <a:cs typeface="Arial"/>
              </a:rPr>
              <a:t>Adagrad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5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160" dirty="0">
                <a:latin typeface="Arial"/>
                <a:cs typeface="Arial"/>
              </a:rPr>
              <a:t>Adadelta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13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170" dirty="0">
                <a:latin typeface="Arial"/>
                <a:cs typeface="Arial"/>
              </a:rPr>
              <a:t>Adam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45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254" dirty="0">
                <a:latin typeface="Arial"/>
                <a:cs typeface="Arial"/>
              </a:rPr>
              <a:t>RMSProp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48013" y="5958332"/>
            <a:ext cx="72967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Arial"/>
                <a:cs typeface="Arial"/>
              </a:rPr>
              <a:t>Additional </a:t>
            </a:r>
            <a:r>
              <a:rPr sz="2400" spc="-170" dirty="0">
                <a:latin typeface="Arial"/>
                <a:cs typeface="Arial"/>
              </a:rPr>
              <a:t>details: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u="sng" spc="-114" dirty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  <a:latin typeface="Arial"/>
                <a:cs typeface="Arial"/>
                <a:hlinkClick r:id="rId2"/>
              </a:rPr>
              <a:t>http://ruder.io/optimizing-gradient-descent/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00" y="1828800"/>
            <a:ext cx="3352800" cy="426084"/>
          </a:xfrm>
          <a:custGeom>
            <a:avLst/>
            <a:gdLst/>
            <a:ahLst/>
            <a:cxnLst/>
            <a:rect l="l" t="t" r="r" b="b"/>
            <a:pathLst>
              <a:path w="3352800" h="426085">
                <a:moveTo>
                  <a:pt x="3281870" y="0"/>
                </a:moveTo>
                <a:lnTo>
                  <a:pt x="70929" y="0"/>
                </a:lnTo>
                <a:lnTo>
                  <a:pt x="43317" y="5573"/>
                </a:lnTo>
                <a:lnTo>
                  <a:pt x="20772" y="20772"/>
                </a:lnTo>
                <a:lnTo>
                  <a:pt x="5573" y="43317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39"/>
                </a:lnTo>
                <a:lnTo>
                  <a:pt x="20772" y="404780"/>
                </a:lnTo>
                <a:lnTo>
                  <a:pt x="43317" y="419978"/>
                </a:lnTo>
                <a:lnTo>
                  <a:pt x="70929" y="425551"/>
                </a:lnTo>
                <a:lnTo>
                  <a:pt x="3281870" y="425551"/>
                </a:lnTo>
                <a:lnTo>
                  <a:pt x="3309482" y="419978"/>
                </a:lnTo>
                <a:lnTo>
                  <a:pt x="3332027" y="404780"/>
                </a:lnTo>
                <a:lnTo>
                  <a:pt x="3347226" y="382239"/>
                </a:lnTo>
                <a:lnTo>
                  <a:pt x="3352800" y="354634"/>
                </a:lnTo>
                <a:lnTo>
                  <a:pt x="3352800" y="70929"/>
                </a:lnTo>
                <a:lnTo>
                  <a:pt x="3347226" y="43317"/>
                </a:lnTo>
                <a:lnTo>
                  <a:pt x="3332027" y="20772"/>
                </a:lnTo>
                <a:lnTo>
                  <a:pt x="3309482" y="5573"/>
                </a:lnTo>
                <a:lnTo>
                  <a:pt x="32818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87672" y="1894332"/>
            <a:ext cx="23025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tf.train.MomentumOptimizer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28871" y="1886711"/>
            <a:ext cx="295655" cy="310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10000" y="2438577"/>
            <a:ext cx="3352800" cy="426084"/>
          </a:xfrm>
          <a:custGeom>
            <a:avLst/>
            <a:gdLst/>
            <a:ahLst/>
            <a:cxnLst/>
            <a:rect l="l" t="t" r="r" b="b"/>
            <a:pathLst>
              <a:path w="3352800" h="426085">
                <a:moveTo>
                  <a:pt x="3281870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39"/>
                </a:lnTo>
                <a:lnTo>
                  <a:pt x="20772" y="404780"/>
                </a:lnTo>
                <a:lnTo>
                  <a:pt x="43317" y="419978"/>
                </a:lnTo>
                <a:lnTo>
                  <a:pt x="70929" y="425551"/>
                </a:lnTo>
                <a:lnTo>
                  <a:pt x="3281870" y="425551"/>
                </a:lnTo>
                <a:lnTo>
                  <a:pt x="3309482" y="419978"/>
                </a:lnTo>
                <a:lnTo>
                  <a:pt x="3332027" y="404780"/>
                </a:lnTo>
                <a:lnTo>
                  <a:pt x="3347226" y="382239"/>
                </a:lnTo>
                <a:lnTo>
                  <a:pt x="3352800" y="354634"/>
                </a:lnTo>
                <a:lnTo>
                  <a:pt x="3352800" y="70929"/>
                </a:lnTo>
                <a:lnTo>
                  <a:pt x="3347226" y="43323"/>
                </a:lnTo>
                <a:lnTo>
                  <a:pt x="3332027" y="20777"/>
                </a:lnTo>
                <a:lnTo>
                  <a:pt x="3309482" y="5574"/>
                </a:lnTo>
                <a:lnTo>
                  <a:pt x="32818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87672" y="2503932"/>
            <a:ext cx="2215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tf.train.AdagradOptimizer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28871" y="2496311"/>
            <a:ext cx="295655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10000" y="3035185"/>
            <a:ext cx="3352800" cy="426084"/>
          </a:xfrm>
          <a:custGeom>
            <a:avLst/>
            <a:gdLst/>
            <a:ahLst/>
            <a:cxnLst/>
            <a:rect l="l" t="t" r="r" b="b"/>
            <a:pathLst>
              <a:path w="3352800" h="426085">
                <a:moveTo>
                  <a:pt x="3281870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41"/>
                </a:lnTo>
                <a:lnTo>
                  <a:pt x="20772" y="404787"/>
                </a:lnTo>
                <a:lnTo>
                  <a:pt x="43317" y="419989"/>
                </a:lnTo>
                <a:lnTo>
                  <a:pt x="70929" y="425564"/>
                </a:lnTo>
                <a:lnTo>
                  <a:pt x="3281870" y="425564"/>
                </a:lnTo>
                <a:lnTo>
                  <a:pt x="3309482" y="419989"/>
                </a:lnTo>
                <a:lnTo>
                  <a:pt x="3332027" y="404787"/>
                </a:lnTo>
                <a:lnTo>
                  <a:pt x="3347226" y="382241"/>
                </a:lnTo>
                <a:lnTo>
                  <a:pt x="3352800" y="354634"/>
                </a:lnTo>
                <a:lnTo>
                  <a:pt x="3352800" y="70929"/>
                </a:lnTo>
                <a:lnTo>
                  <a:pt x="3347226" y="43323"/>
                </a:lnTo>
                <a:lnTo>
                  <a:pt x="3332027" y="20777"/>
                </a:lnTo>
                <a:lnTo>
                  <a:pt x="3309482" y="5574"/>
                </a:lnTo>
                <a:lnTo>
                  <a:pt x="32818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87672" y="3101340"/>
            <a:ext cx="23025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tf.train.AdadeltaOptimizer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28871" y="3093720"/>
            <a:ext cx="295655" cy="310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23779" y="3650373"/>
            <a:ext cx="3352800" cy="426084"/>
          </a:xfrm>
          <a:custGeom>
            <a:avLst/>
            <a:gdLst/>
            <a:ahLst/>
            <a:cxnLst/>
            <a:rect l="l" t="t" r="r" b="b"/>
            <a:pathLst>
              <a:path w="3352800" h="426085">
                <a:moveTo>
                  <a:pt x="3281870" y="0"/>
                </a:moveTo>
                <a:lnTo>
                  <a:pt x="70916" y="0"/>
                </a:lnTo>
                <a:lnTo>
                  <a:pt x="43312" y="5574"/>
                </a:lnTo>
                <a:lnTo>
                  <a:pt x="20770" y="20777"/>
                </a:lnTo>
                <a:lnTo>
                  <a:pt x="5572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2" y="382241"/>
                </a:lnTo>
                <a:lnTo>
                  <a:pt x="20770" y="404787"/>
                </a:lnTo>
                <a:lnTo>
                  <a:pt x="43312" y="419989"/>
                </a:lnTo>
                <a:lnTo>
                  <a:pt x="70916" y="425564"/>
                </a:lnTo>
                <a:lnTo>
                  <a:pt x="3281870" y="425564"/>
                </a:lnTo>
                <a:lnTo>
                  <a:pt x="3309476" y="419989"/>
                </a:lnTo>
                <a:lnTo>
                  <a:pt x="3332022" y="404787"/>
                </a:lnTo>
                <a:lnTo>
                  <a:pt x="3347225" y="382241"/>
                </a:lnTo>
                <a:lnTo>
                  <a:pt x="3352800" y="354634"/>
                </a:lnTo>
                <a:lnTo>
                  <a:pt x="3352800" y="70929"/>
                </a:lnTo>
                <a:lnTo>
                  <a:pt x="3347225" y="43323"/>
                </a:lnTo>
                <a:lnTo>
                  <a:pt x="3332022" y="20777"/>
                </a:lnTo>
                <a:lnTo>
                  <a:pt x="3309476" y="5574"/>
                </a:lnTo>
                <a:lnTo>
                  <a:pt x="32818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301451" y="3717035"/>
            <a:ext cx="1953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tf.train.AdamOptimizer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41064" y="3706367"/>
            <a:ext cx="298703" cy="3139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10000" y="4265701"/>
            <a:ext cx="3352800" cy="426084"/>
          </a:xfrm>
          <a:custGeom>
            <a:avLst/>
            <a:gdLst/>
            <a:ahLst/>
            <a:cxnLst/>
            <a:rect l="l" t="t" r="r" b="b"/>
            <a:pathLst>
              <a:path w="3352800" h="426085">
                <a:moveTo>
                  <a:pt x="3281870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41"/>
                </a:lnTo>
                <a:lnTo>
                  <a:pt x="20772" y="404787"/>
                </a:lnTo>
                <a:lnTo>
                  <a:pt x="43317" y="419989"/>
                </a:lnTo>
                <a:lnTo>
                  <a:pt x="70929" y="425564"/>
                </a:lnTo>
                <a:lnTo>
                  <a:pt x="3281870" y="425564"/>
                </a:lnTo>
                <a:lnTo>
                  <a:pt x="3309482" y="419989"/>
                </a:lnTo>
                <a:lnTo>
                  <a:pt x="3332027" y="404787"/>
                </a:lnTo>
                <a:lnTo>
                  <a:pt x="3347226" y="382241"/>
                </a:lnTo>
                <a:lnTo>
                  <a:pt x="3352800" y="354634"/>
                </a:lnTo>
                <a:lnTo>
                  <a:pt x="3352800" y="70929"/>
                </a:lnTo>
                <a:lnTo>
                  <a:pt x="3347226" y="43323"/>
                </a:lnTo>
                <a:lnTo>
                  <a:pt x="3332027" y="20777"/>
                </a:lnTo>
                <a:lnTo>
                  <a:pt x="3309482" y="5574"/>
                </a:lnTo>
                <a:lnTo>
                  <a:pt x="32818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87672" y="4332732"/>
            <a:ext cx="2215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tf.train.RMSPropOptimizer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28871" y="4322064"/>
            <a:ext cx="295655" cy="3108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06093" y="1707896"/>
            <a:ext cx="3625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70" dirty="0">
                <a:latin typeface="Arial"/>
                <a:cs typeface="Arial"/>
              </a:rPr>
              <a:t>Qian </a:t>
            </a:r>
            <a:r>
              <a:rPr sz="1500" spc="-45" dirty="0">
                <a:latin typeface="Arial"/>
                <a:cs typeface="Arial"/>
              </a:rPr>
              <a:t>et </a:t>
            </a:r>
            <a:r>
              <a:rPr sz="1500" spc="-135" dirty="0">
                <a:latin typeface="Arial"/>
                <a:cs typeface="Arial"/>
              </a:rPr>
              <a:t>al. </a:t>
            </a:r>
            <a:r>
              <a:rPr sz="1500" spc="20" dirty="0">
                <a:latin typeface="Arial"/>
                <a:cs typeface="Arial"/>
              </a:rPr>
              <a:t>“On </a:t>
            </a:r>
            <a:r>
              <a:rPr sz="1500" spc="-65" dirty="0">
                <a:latin typeface="Arial"/>
                <a:cs typeface="Arial"/>
              </a:rPr>
              <a:t>the </a:t>
            </a:r>
            <a:r>
              <a:rPr sz="1500" spc="-75" dirty="0">
                <a:latin typeface="Arial"/>
                <a:cs typeface="Arial"/>
              </a:rPr>
              <a:t>momentum </a:t>
            </a:r>
            <a:r>
              <a:rPr sz="1500" spc="-40" dirty="0">
                <a:latin typeface="Arial"/>
                <a:cs typeface="Arial"/>
              </a:rPr>
              <a:t>term </a:t>
            </a:r>
            <a:r>
              <a:rPr sz="1500" spc="-75" dirty="0">
                <a:latin typeface="Arial"/>
                <a:cs typeface="Arial"/>
              </a:rPr>
              <a:t>in </a:t>
            </a:r>
            <a:r>
              <a:rPr sz="1500" spc="-85" dirty="0">
                <a:latin typeface="Arial"/>
                <a:cs typeface="Arial"/>
              </a:rPr>
              <a:t>gradient  </a:t>
            </a:r>
            <a:r>
              <a:rPr sz="1500" spc="-110" dirty="0">
                <a:latin typeface="Arial"/>
                <a:cs typeface="Arial"/>
              </a:rPr>
              <a:t>descent </a:t>
            </a:r>
            <a:r>
              <a:rPr sz="1500" spc="-100" dirty="0">
                <a:latin typeface="Arial"/>
                <a:cs typeface="Arial"/>
              </a:rPr>
              <a:t>learning </a:t>
            </a:r>
            <a:r>
              <a:rPr sz="1500" spc="-90" dirty="0">
                <a:latin typeface="Arial"/>
                <a:cs typeface="Arial"/>
              </a:rPr>
              <a:t>algorithms.”</a:t>
            </a:r>
            <a:r>
              <a:rPr sz="1500" spc="-240" dirty="0">
                <a:latin typeface="Arial"/>
                <a:cs typeface="Arial"/>
              </a:rPr>
              <a:t> </a:t>
            </a:r>
            <a:r>
              <a:rPr sz="1500" spc="-100" dirty="0">
                <a:latin typeface="Arial"/>
                <a:cs typeface="Arial"/>
              </a:rPr>
              <a:t>1999.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21" name="object 21"/>
          <p:cNvSpPr txBox="1"/>
          <p:nvPr/>
        </p:nvSpPr>
        <p:spPr>
          <a:xfrm>
            <a:off x="7818526" y="2338832"/>
            <a:ext cx="41021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75" dirty="0">
                <a:latin typeface="Arial"/>
                <a:cs typeface="Arial"/>
              </a:rPr>
              <a:t>Duchi </a:t>
            </a:r>
            <a:r>
              <a:rPr sz="1500" spc="-45" dirty="0">
                <a:latin typeface="Arial"/>
                <a:cs typeface="Arial"/>
              </a:rPr>
              <a:t>et </a:t>
            </a:r>
            <a:r>
              <a:rPr sz="1500" spc="-135" dirty="0">
                <a:latin typeface="Arial"/>
                <a:cs typeface="Arial"/>
              </a:rPr>
              <a:t>al. </a:t>
            </a:r>
            <a:r>
              <a:rPr sz="1500" spc="-60" dirty="0">
                <a:latin typeface="Arial"/>
                <a:cs typeface="Arial"/>
              </a:rPr>
              <a:t>“Adaptive </a:t>
            </a:r>
            <a:r>
              <a:rPr sz="1500" spc="-105" dirty="0">
                <a:latin typeface="Arial"/>
                <a:cs typeface="Arial"/>
              </a:rPr>
              <a:t>Subgradient </a:t>
            </a:r>
            <a:r>
              <a:rPr sz="1500" spc="-85" dirty="0">
                <a:latin typeface="Arial"/>
                <a:cs typeface="Arial"/>
              </a:rPr>
              <a:t>Methods </a:t>
            </a:r>
            <a:r>
              <a:rPr sz="1500" spc="-35" dirty="0">
                <a:latin typeface="Arial"/>
                <a:cs typeface="Arial"/>
              </a:rPr>
              <a:t>for </a:t>
            </a:r>
            <a:r>
              <a:rPr sz="1500" spc="-60" dirty="0">
                <a:latin typeface="Arial"/>
                <a:cs typeface="Arial"/>
              </a:rPr>
              <a:t>Online  </a:t>
            </a:r>
            <a:r>
              <a:rPr sz="1500" spc="-110" dirty="0">
                <a:latin typeface="Arial"/>
                <a:cs typeface="Arial"/>
              </a:rPr>
              <a:t>Learning </a:t>
            </a:r>
            <a:r>
              <a:rPr sz="1500" spc="-125" dirty="0">
                <a:latin typeface="Arial"/>
                <a:cs typeface="Arial"/>
              </a:rPr>
              <a:t>and </a:t>
            </a:r>
            <a:r>
              <a:rPr sz="1500" spc="-110" dirty="0">
                <a:latin typeface="Arial"/>
                <a:cs typeface="Arial"/>
              </a:rPr>
              <a:t>Stochastic </a:t>
            </a:r>
            <a:r>
              <a:rPr sz="1500" spc="-60" dirty="0">
                <a:latin typeface="Arial"/>
                <a:cs typeface="Arial"/>
              </a:rPr>
              <a:t>Optimization.”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-100" dirty="0">
                <a:latin typeface="Arial"/>
                <a:cs typeface="Arial"/>
              </a:rPr>
              <a:t>2011.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14653" y="2972815"/>
            <a:ext cx="39376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55" dirty="0">
                <a:latin typeface="Arial"/>
                <a:cs typeface="Arial"/>
              </a:rPr>
              <a:t>Zeiler </a:t>
            </a:r>
            <a:r>
              <a:rPr sz="1500" spc="-45" dirty="0">
                <a:latin typeface="Arial"/>
                <a:cs typeface="Arial"/>
              </a:rPr>
              <a:t>et </a:t>
            </a:r>
            <a:r>
              <a:rPr sz="1500" spc="-135" dirty="0">
                <a:latin typeface="Arial"/>
                <a:cs typeface="Arial"/>
              </a:rPr>
              <a:t>al. </a:t>
            </a:r>
            <a:r>
              <a:rPr sz="1500" spc="-80" dirty="0">
                <a:latin typeface="Arial"/>
                <a:cs typeface="Arial"/>
              </a:rPr>
              <a:t>“ADADELTA: </a:t>
            </a:r>
            <a:r>
              <a:rPr sz="1500" spc="-50" dirty="0">
                <a:latin typeface="Arial"/>
                <a:cs typeface="Arial"/>
              </a:rPr>
              <a:t>An </a:t>
            </a:r>
            <a:r>
              <a:rPr sz="1500" spc="-80" dirty="0">
                <a:latin typeface="Arial"/>
                <a:cs typeface="Arial"/>
              </a:rPr>
              <a:t>Adaptive </a:t>
            </a:r>
            <a:r>
              <a:rPr sz="1500" spc="-110" dirty="0">
                <a:latin typeface="Arial"/>
                <a:cs typeface="Arial"/>
              </a:rPr>
              <a:t>Learning </a:t>
            </a:r>
            <a:r>
              <a:rPr sz="1500" spc="-130" dirty="0">
                <a:latin typeface="Arial"/>
                <a:cs typeface="Arial"/>
              </a:rPr>
              <a:t>Rate  </a:t>
            </a:r>
            <a:r>
              <a:rPr sz="1500" spc="-70" dirty="0">
                <a:latin typeface="Arial"/>
                <a:cs typeface="Arial"/>
              </a:rPr>
              <a:t>Method.”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-100" dirty="0">
                <a:latin typeface="Arial"/>
                <a:cs typeface="Arial"/>
              </a:rPr>
              <a:t>2012.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32305" y="3606800"/>
            <a:ext cx="34048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140" dirty="0">
                <a:latin typeface="Arial"/>
                <a:cs typeface="Arial"/>
              </a:rPr>
              <a:t>Kingma </a:t>
            </a:r>
            <a:r>
              <a:rPr sz="1500" spc="-45" dirty="0">
                <a:latin typeface="Arial"/>
                <a:cs typeface="Arial"/>
              </a:rPr>
              <a:t>et </a:t>
            </a:r>
            <a:r>
              <a:rPr sz="1500" spc="-135" dirty="0">
                <a:latin typeface="Arial"/>
                <a:cs typeface="Arial"/>
              </a:rPr>
              <a:t>al. </a:t>
            </a:r>
            <a:r>
              <a:rPr sz="1500" spc="-70" dirty="0">
                <a:latin typeface="Arial"/>
                <a:cs typeface="Arial"/>
              </a:rPr>
              <a:t>“Adam: </a:t>
            </a:r>
            <a:r>
              <a:rPr sz="1500" dirty="0">
                <a:latin typeface="Arial"/>
                <a:cs typeface="Arial"/>
              </a:rPr>
              <a:t>A </a:t>
            </a:r>
            <a:r>
              <a:rPr sz="1500" spc="-65" dirty="0">
                <a:latin typeface="Arial"/>
                <a:cs typeface="Arial"/>
              </a:rPr>
              <a:t>Method </a:t>
            </a:r>
            <a:r>
              <a:rPr sz="1500" spc="-35" dirty="0">
                <a:latin typeface="Arial"/>
                <a:cs typeface="Arial"/>
              </a:rPr>
              <a:t>for </a:t>
            </a:r>
            <a:r>
              <a:rPr sz="1500" spc="-110" dirty="0">
                <a:latin typeface="Arial"/>
                <a:cs typeface="Arial"/>
              </a:rPr>
              <a:t>Stochastic  </a:t>
            </a:r>
            <a:r>
              <a:rPr sz="1500" spc="-60" dirty="0">
                <a:latin typeface="Arial"/>
                <a:cs typeface="Arial"/>
              </a:rPr>
              <a:t>Optimization.”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-100" dirty="0">
                <a:latin typeface="Arial"/>
                <a:cs typeface="Arial"/>
              </a:rPr>
              <a:t>2014.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C00E14C-BCA3-428F-AFBB-2DA21DAF66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68</a:t>
            </a:fld>
            <a:endParaRPr lang="en-SG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5138" y="2723388"/>
            <a:ext cx="6682105" cy="129349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915160" marR="5080" indent="-1903095">
              <a:lnSpc>
                <a:spcPts val="4700"/>
              </a:lnSpc>
              <a:spcBef>
                <a:spcPts val="740"/>
              </a:spcBef>
            </a:pPr>
            <a:r>
              <a:rPr spc="-110" dirty="0">
                <a:solidFill>
                  <a:srgbClr val="FFFFFF"/>
                </a:solidFill>
              </a:rPr>
              <a:t>Neural </a:t>
            </a:r>
            <a:r>
              <a:rPr spc="-40" dirty="0">
                <a:solidFill>
                  <a:srgbClr val="FFFFFF"/>
                </a:solidFill>
              </a:rPr>
              <a:t>Networks </a:t>
            </a:r>
            <a:r>
              <a:rPr spc="-135" dirty="0">
                <a:solidFill>
                  <a:srgbClr val="FFFFFF"/>
                </a:solidFill>
              </a:rPr>
              <a:t>in </a:t>
            </a:r>
            <a:r>
              <a:rPr spc="-220" dirty="0">
                <a:solidFill>
                  <a:srgbClr val="FFFFFF"/>
                </a:solidFill>
              </a:rPr>
              <a:t>Practice:  </a:t>
            </a:r>
            <a:r>
              <a:rPr spc="-210" dirty="0">
                <a:solidFill>
                  <a:srgbClr val="FFFFFF"/>
                </a:solidFill>
              </a:rPr>
              <a:t>Mini-batches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48209C-5388-4490-BB5F-46E9A6139C57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lang="en-SG" sz="11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B4B0E-F4A4-4AF3-8C0C-E2AC9E4AC3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69</a:t>
            </a:fld>
            <a:endParaRPr lang="en-S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59872" y="1211264"/>
            <a:ext cx="8250928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machine learning subfield of learning </a:t>
            </a:r>
            <a:r>
              <a:rPr lang="en-US" b="1" dirty="0">
                <a:solidFill>
                  <a:srgbClr val="E68230"/>
                </a:solidFill>
              </a:rPr>
              <a:t>representations</a:t>
            </a:r>
            <a:r>
              <a:rPr lang="en-US" dirty="0">
                <a:solidFill>
                  <a:srgbClr val="E68230"/>
                </a:solidFill>
              </a:rPr>
              <a:t> </a:t>
            </a:r>
            <a:r>
              <a:rPr lang="en-US" dirty="0"/>
              <a:t>of data. Exceptional effective at </a:t>
            </a:r>
            <a:r>
              <a:rPr lang="en-US" b="1" dirty="0">
                <a:solidFill>
                  <a:srgbClr val="E68230"/>
                </a:solidFill>
              </a:rPr>
              <a:t>learning patterns</a:t>
            </a:r>
            <a:r>
              <a:rPr lang="en-US" dirty="0"/>
              <a:t>.</a:t>
            </a:r>
          </a:p>
          <a:p>
            <a:r>
              <a:rPr lang="en-US" dirty="0"/>
              <a:t>Deep learning algorithms attempt to learn (multiple levels of) representation by using a </a:t>
            </a:r>
            <a:r>
              <a:rPr lang="en-US" b="1" dirty="0">
                <a:solidFill>
                  <a:srgbClr val="E68230"/>
                </a:solidFill>
              </a:rPr>
              <a:t>hierarchy of multiple layers</a:t>
            </a:r>
          </a:p>
          <a:p>
            <a:r>
              <a:rPr lang="en-US" dirty="0"/>
              <a:t>If you provide the system </a:t>
            </a:r>
            <a:r>
              <a:rPr lang="en-US" b="1" dirty="0">
                <a:solidFill>
                  <a:srgbClr val="E68230"/>
                </a:solidFill>
              </a:rPr>
              <a:t>tons of information</a:t>
            </a:r>
            <a:r>
              <a:rPr lang="en-US" dirty="0"/>
              <a:t>, it begins to understand it and respond in useful ways.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What is Deep Learning </a:t>
            </a:r>
            <a:r>
              <a:rPr lang="en-US" sz="4000" dirty="0"/>
              <a:t>(DL) </a:t>
            </a:r>
            <a:r>
              <a:rPr lang="en-US" dirty="0"/>
              <a:t>? </a:t>
            </a:r>
          </a:p>
        </p:txBody>
      </p:sp>
      <p:pic>
        <p:nvPicPr>
          <p:cNvPr id="14" name="Picture 13" descr="machine-learning-vs-deep-lear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3029091"/>
            <a:ext cx="6890920" cy="3360939"/>
          </a:xfrm>
          <a:prstGeom prst="rect">
            <a:avLst/>
          </a:prstGeom>
        </p:spPr>
      </p:pic>
      <p:sp>
        <p:nvSpPr>
          <p:cNvPr id="2" name="Ορθογώνιο 1"/>
          <p:cNvSpPr/>
          <p:nvPr/>
        </p:nvSpPr>
        <p:spPr>
          <a:xfrm>
            <a:off x="2997103" y="6390030"/>
            <a:ext cx="6374361" cy="229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i="1" dirty="0"/>
              <a:t>https://</a:t>
            </a:r>
            <a:r>
              <a:rPr lang="en-US" sz="900" i="1" dirty="0" err="1"/>
              <a:t>www.xenonstack.com</a:t>
            </a:r>
            <a:r>
              <a:rPr lang="en-US" sz="900" i="1" dirty="0"/>
              <a:t>/blog/static/public/uploads/media/machine-learning-vs-deep-</a:t>
            </a:r>
            <a:r>
              <a:rPr lang="en-US" sz="900" i="1" dirty="0" err="1"/>
              <a:t>learning.png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9282934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9237" y="269748"/>
            <a:ext cx="4074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Gradient</a:t>
            </a:r>
            <a:r>
              <a:rPr spc="-85" dirty="0"/>
              <a:t> </a:t>
            </a:r>
            <a:r>
              <a:rPr spc="-195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0" dirty="0">
                <a:latin typeface="Trebuchet MS"/>
                <a:cs typeface="Trebuchet MS"/>
              </a:rPr>
              <a:t>Al</a:t>
            </a:r>
            <a:r>
              <a:rPr sz="2400" b="1" spc="20" dirty="0">
                <a:latin typeface="Trebuchet MS"/>
                <a:cs typeface="Trebuchet MS"/>
              </a:rPr>
              <a:t>g</a:t>
            </a:r>
            <a:r>
              <a:rPr sz="2400" b="1" spc="10" dirty="0">
                <a:latin typeface="Trebuchet MS"/>
                <a:cs typeface="Trebuchet MS"/>
              </a:rPr>
              <a:t>o</a:t>
            </a:r>
            <a:r>
              <a:rPr sz="2400" b="1" spc="-30" dirty="0">
                <a:latin typeface="Trebuchet MS"/>
                <a:cs typeface="Trebuchet MS"/>
              </a:rPr>
              <a:t>r</a:t>
            </a:r>
            <a:r>
              <a:rPr sz="2400" b="1" spc="-75" dirty="0">
                <a:latin typeface="Trebuchet MS"/>
                <a:cs typeface="Trebuchet MS"/>
              </a:rPr>
              <a:t>i</a:t>
            </a:r>
            <a:r>
              <a:rPr sz="2400" b="1" spc="-110" dirty="0">
                <a:latin typeface="Trebuchet MS"/>
                <a:cs typeface="Trebuchet MS"/>
              </a:rPr>
              <a:t>t</a:t>
            </a:r>
            <a:r>
              <a:rPr sz="2400" b="1" spc="-125" dirty="0">
                <a:latin typeface="Trebuchet MS"/>
                <a:cs typeface="Trebuchet MS"/>
              </a:rPr>
              <a:t>h</a:t>
            </a:r>
            <a:r>
              <a:rPr sz="2400" b="1" spc="-35" dirty="0">
                <a:latin typeface="Trebuchet MS"/>
                <a:cs typeface="Trebuchet MS"/>
              </a:rPr>
              <a:t>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28688" y="2221992"/>
            <a:ext cx="4520184" cy="2795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11209" y="3226663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74645" y="3203587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11209" y="31439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30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26271" y="3263226"/>
            <a:ext cx="21590" cy="170180"/>
          </a:xfrm>
          <a:custGeom>
            <a:avLst/>
            <a:gdLst/>
            <a:ahLst/>
            <a:cxnLst/>
            <a:rect l="l" t="t" r="r" b="b"/>
            <a:pathLst>
              <a:path w="21590" h="170179">
                <a:moveTo>
                  <a:pt x="0" y="0"/>
                </a:moveTo>
                <a:lnTo>
                  <a:pt x="21510" y="16962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32722" y="351555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96159" y="349248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32722" y="34328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63571" y="3631514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27007" y="3608444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63571" y="354881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58529" y="3508628"/>
            <a:ext cx="109220" cy="81915"/>
          </a:xfrm>
          <a:custGeom>
            <a:avLst/>
            <a:gdLst/>
            <a:ahLst/>
            <a:cxnLst/>
            <a:rect l="l" t="t" r="r" b="b"/>
            <a:pathLst>
              <a:path w="109220" h="81914">
                <a:moveTo>
                  <a:pt x="0" y="0"/>
                </a:moveTo>
                <a:lnTo>
                  <a:pt x="109073" y="8150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75738" y="3788892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39174" y="376581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75738" y="37061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08450" y="3624592"/>
            <a:ext cx="57785" cy="125095"/>
          </a:xfrm>
          <a:custGeom>
            <a:avLst/>
            <a:gdLst/>
            <a:ahLst/>
            <a:cxnLst/>
            <a:rect l="l" t="t" r="r" b="b"/>
            <a:pathLst>
              <a:path w="57784" h="125095">
                <a:moveTo>
                  <a:pt x="57623" y="0"/>
                </a:moveTo>
                <a:lnTo>
                  <a:pt x="0" y="12499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99487" y="3778582"/>
            <a:ext cx="77470" cy="120650"/>
          </a:xfrm>
          <a:custGeom>
            <a:avLst/>
            <a:gdLst/>
            <a:ahLst/>
            <a:cxnLst/>
            <a:rect l="l" t="t" r="r" b="b"/>
            <a:pathLst>
              <a:path w="77470" h="120650">
                <a:moveTo>
                  <a:pt x="77075" y="120102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77909" y="39379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41346" y="3914908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7909" y="3855275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01594" y="4095356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065018" y="407228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01594" y="401264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97632" y="432520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61056" y="430213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97632" y="424249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51404" y="4488789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14828" y="4465720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51404" y="440608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96284" y="3917324"/>
            <a:ext cx="107950" cy="140970"/>
          </a:xfrm>
          <a:custGeom>
            <a:avLst/>
            <a:gdLst/>
            <a:ahLst/>
            <a:cxnLst/>
            <a:rect l="l" t="t" r="r" b="b"/>
            <a:pathLst>
              <a:path w="107950" h="140970">
                <a:moveTo>
                  <a:pt x="107545" y="140808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28544" y="4082977"/>
            <a:ext cx="77470" cy="205104"/>
          </a:xfrm>
          <a:custGeom>
            <a:avLst/>
            <a:gdLst/>
            <a:ahLst/>
            <a:cxnLst/>
            <a:rect l="l" t="t" r="r" b="b"/>
            <a:pathLst>
              <a:path w="77470" h="205104">
                <a:moveTo>
                  <a:pt x="0" y="205000"/>
                </a:moveTo>
                <a:lnTo>
                  <a:pt x="7707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18066" y="4316209"/>
            <a:ext cx="48895" cy="90170"/>
          </a:xfrm>
          <a:custGeom>
            <a:avLst/>
            <a:gdLst/>
            <a:ahLst/>
            <a:cxnLst/>
            <a:rect l="l" t="t" r="r" b="b"/>
            <a:pathLst>
              <a:path w="48895" h="90170">
                <a:moveTo>
                  <a:pt x="0" y="0"/>
                </a:moveTo>
                <a:lnTo>
                  <a:pt x="48396" y="8986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BA94AC98-3B4A-4B00-ACF2-A50535DF122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70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10">
                <a:extLst>
                  <a:ext uri="{FF2B5EF4-FFF2-40B4-BE49-F238E27FC236}">
                    <a16:creationId xmlns:a16="http://schemas.microsoft.com/office/drawing/2014/main" id="{D6E5B9B5-B10B-402F-A21A-86C3832E8ECC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53961" y="2190555"/>
                <a:ext cx="6715441" cy="291874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45" dirty="0"/>
                  <a:t> </a:t>
                </a:r>
                <a:r>
                  <a:rPr spc="-145" dirty="0"/>
                  <a:t>Initialize </a:t>
                </a:r>
                <a:r>
                  <a:rPr spc="-160" dirty="0"/>
                  <a:t>weights </a:t>
                </a:r>
                <a:r>
                  <a:rPr spc="-130" dirty="0"/>
                  <a:t>randomly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ℵ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SG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2400" dirty="0">
                  <a:latin typeface="DejaVu Sans"/>
                  <a:cs typeface="DejaVu Sans"/>
                </a:endParaRPr>
              </a:p>
              <a:p>
                <a:pPr marL="12700" marR="1727200">
                  <a:lnSpc>
                    <a:spcPts val="4660"/>
                  </a:lnSpc>
                  <a:spcBef>
                    <a:spcPts val="425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05" dirty="0"/>
                  <a:t> </a:t>
                </a:r>
                <a:r>
                  <a:rPr spc="-105" dirty="0"/>
                  <a:t>Loop </a:t>
                </a:r>
                <a:r>
                  <a:rPr spc="-90" dirty="0"/>
                  <a:t>until </a:t>
                </a:r>
                <a:r>
                  <a:rPr spc="-175" dirty="0"/>
                  <a:t>convergence:  </a:t>
                </a:r>
                <a:endParaRPr lang="en-SG" spc="-175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90" dirty="0"/>
                  <a:t>2.1	</a:t>
                </a:r>
                <a:r>
                  <a:rPr lang="en-SG" sz="2400" spc="-100" dirty="0"/>
                  <a:t>Compute </a:t>
                </a:r>
                <a:r>
                  <a:rPr lang="en-SG" sz="2400" spc="-145" dirty="0"/>
                  <a:t>gradient,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SG" sz="2400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dirty="0"/>
                  <a:t>2.2	</a:t>
                </a:r>
                <a:r>
                  <a:rPr lang="en-SG" sz="2400" spc="-125" dirty="0"/>
                  <a:t>Update</a:t>
                </a:r>
                <a:r>
                  <a:rPr lang="en-SG" sz="2400" spc="-10" dirty="0"/>
                  <a:t> </a:t>
                </a:r>
                <a:r>
                  <a:rPr lang="en-SG" sz="2400" spc="-175" dirty="0"/>
                  <a:t>weights,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SG" sz="2400" spc="-190" dirty="0"/>
              </a:p>
              <a:p>
                <a:pPr marL="12700">
                  <a:lnSpc>
                    <a:spcPct val="100000"/>
                  </a:lnSpc>
                  <a:spcBef>
                    <a:spcPts val="1605"/>
                  </a:spcBef>
                </a:pPr>
                <a:r>
                  <a:rPr lang="en-SG" dirty="0"/>
                  <a:t>3. </a:t>
                </a:r>
                <a:r>
                  <a:rPr spc="-130" dirty="0"/>
                  <a:t>Return</a:t>
                </a:r>
                <a:r>
                  <a:rPr spc="-15" dirty="0"/>
                  <a:t> </a:t>
                </a:r>
                <a:r>
                  <a:rPr spc="-165" dirty="0"/>
                  <a:t>weights</a:t>
                </a:r>
              </a:p>
            </p:txBody>
          </p:sp>
        </mc:Choice>
        <mc:Fallback xmlns="">
          <p:sp>
            <p:nvSpPr>
              <p:cNvPr id="50" name="object 10">
                <a:extLst>
                  <a:ext uri="{FF2B5EF4-FFF2-40B4-BE49-F238E27FC236}">
                    <a16:creationId xmlns:a16="http://schemas.microsoft.com/office/drawing/2014/main" id="{D6E5B9B5-B10B-402F-A21A-86C3832E8EC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53961" y="2190555"/>
                <a:ext cx="6715441" cy="2918748"/>
              </a:xfrm>
              <a:prstGeom prst="rect">
                <a:avLst/>
              </a:prstGeom>
              <a:blipFill>
                <a:blip r:embed="rId3"/>
                <a:stretch>
                  <a:fillRect l="-2541" t="-2505" b="-56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08678" y="3263900"/>
            <a:ext cx="719455" cy="740410"/>
          </a:xfrm>
          <a:custGeom>
            <a:avLst/>
            <a:gdLst/>
            <a:ahLst/>
            <a:cxnLst/>
            <a:rect l="l" t="t" r="r" b="b"/>
            <a:pathLst>
              <a:path w="719454" h="740410">
                <a:moveTo>
                  <a:pt x="599097" y="0"/>
                </a:moveTo>
                <a:lnTo>
                  <a:pt x="119824" y="0"/>
                </a:lnTo>
                <a:lnTo>
                  <a:pt x="73187" y="9416"/>
                </a:lnTo>
                <a:lnTo>
                  <a:pt x="35099" y="35094"/>
                </a:lnTo>
                <a:lnTo>
                  <a:pt x="9417" y="73182"/>
                </a:lnTo>
                <a:lnTo>
                  <a:pt x="0" y="119824"/>
                </a:lnTo>
                <a:lnTo>
                  <a:pt x="0" y="620077"/>
                </a:lnTo>
                <a:lnTo>
                  <a:pt x="9417" y="666719"/>
                </a:lnTo>
                <a:lnTo>
                  <a:pt x="35099" y="704807"/>
                </a:lnTo>
                <a:lnTo>
                  <a:pt x="73187" y="730485"/>
                </a:lnTo>
                <a:lnTo>
                  <a:pt x="119824" y="739901"/>
                </a:lnTo>
                <a:lnTo>
                  <a:pt x="599097" y="739901"/>
                </a:lnTo>
                <a:lnTo>
                  <a:pt x="645739" y="730485"/>
                </a:lnTo>
                <a:lnTo>
                  <a:pt x="683826" y="704807"/>
                </a:lnTo>
                <a:lnTo>
                  <a:pt x="709505" y="666719"/>
                </a:lnTo>
                <a:lnTo>
                  <a:pt x="718921" y="620077"/>
                </a:lnTo>
                <a:lnTo>
                  <a:pt x="718921" y="119824"/>
                </a:lnTo>
                <a:lnTo>
                  <a:pt x="709505" y="73182"/>
                </a:lnTo>
                <a:lnTo>
                  <a:pt x="683826" y="35094"/>
                </a:lnTo>
                <a:lnTo>
                  <a:pt x="645739" y="9416"/>
                </a:lnTo>
                <a:lnTo>
                  <a:pt x="599097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59237" y="269748"/>
            <a:ext cx="4074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Gradient</a:t>
            </a:r>
            <a:r>
              <a:rPr spc="-85" dirty="0"/>
              <a:t> </a:t>
            </a:r>
            <a:r>
              <a:rPr spc="-195" dirty="0"/>
              <a:t>Descent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0" dirty="0">
                <a:latin typeface="Trebuchet MS"/>
                <a:cs typeface="Trebuchet MS"/>
              </a:rPr>
              <a:t>Al</a:t>
            </a:r>
            <a:r>
              <a:rPr sz="2400" b="1" spc="20" dirty="0">
                <a:latin typeface="Trebuchet MS"/>
                <a:cs typeface="Trebuchet MS"/>
              </a:rPr>
              <a:t>g</a:t>
            </a:r>
            <a:r>
              <a:rPr sz="2400" b="1" spc="10" dirty="0">
                <a:latin typeface="Trebuchet MS"/>
                <a:cs typeface="Trebuchet MS"/>
              </a:rPr>
              <a:t>o</a:t>
            </a:r>
            <a:r>
              <a:rPr sz="2400" b="1" spc="-30" dirty="0">
                <a:latin typeface="Trebuchet MS"/>
                <a:cs typeface="Trebuchet MS"/>
              </a:rPr>
              <a:t>r</a:t>
            </a:r>
            <a:r>
              <a:rPr sz="2400" b="1" spc="-75" dirty="0">
                <a:latin typeface="Trebuchet MS"/>
                <a:cs typeface="Trebuchet MS"/>
              </a:rPr>
              <a:t>i</a:t>
            </a:r>
            <a:r>
              <a:rPr sz="2400" b="1" spc="-110" dirty="0">
                <a:latin typeface="Trebuchet MS"/>
                <a:cs typeface="Trebuchet MS"/>
              </a:rPr>
              <a:t>t</a:t>
            </a:r>
            <a:r>
              <a:rPr sz="2400" b="1" spc="-125" dirty="0">
                <a:latin typeface="Trebuchet MS"/>
                <a:cs typeface="Trebuchet MS"/>
              </a:rPr>
              <a:t>h</a:t>
            </a:r>
            <a:r>
              <a:rPr sz="2400" b="1" spc="-35" dirty="0">
                <a:latin typeface="Trebuchet MS"/>
                <a:cs typeface="Trebuchet MS"/>
              </a:rPr>
              <a:t>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28688" y="2221992"/>
            <a:ext cx="4520184" cy="2795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11209" y="3226663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74645" y="3203587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11209" y="31439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30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26271" y="3263226"/>
            <a:ext cx="21590" cy="170180"/>
          </a:xfrm>
          <a:custGeom>
            <a:avLst/>
            <a:gdLst/>
            <a:ahLst/>
            <a:cxnLst/>
            <a:rect l="l" t="t" r="r" b="b"/>
            <a:pathLst>
              <a:path w="21590" h="170179">
                <a:moveTo>
                  <a:pt x="0" y="0"/>
                </a:moveTo>
                <a:lnTo>
                  <a:pt x="21510" y="16962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32722" y="351555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96159" y="349248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32722" y="34328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63571" y="3631514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27007" y="3608444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63571" y="354881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58529" y="3508628"/>
            <a:ext cx="109220" cy="81915"/>
          </a:xfrm>
          <a:custGeom>
            <a:avLst/>
            <a:gdLst/>
            <a:ahLst/>
            <a:cxnLst/>
            <a:rect l="l" t="t" r="r" b="b"/>
            <a:pathLst>
              <a:path w="109220" h="81914">
                <a:moveTo>
                  <a:pt x="0" y="0"/>
                </a:moveTo>
                <a:lnTo>
                  <a:pt x="109073" y="8150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75738" y="3788892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39174" y="376581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75738" y="37061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08450" y="3624592"/>
            <a:ext cx="57785" cy="125095"/>
          </a:xfrm>
          <a:custGeom>
            <a:avLst/>
            <a:gdLst/>
            <a:ahLst/>
            <a:cxnLst/>
            <a:rect l="l" t="t" r="r" b="b"/>
            <a:pathLst>
              <a:path w="57784" h="125095">
                <a:moveTo>
                  <a:pt x="57623" y="0"/>
                </a:moveTo>
                <a:lnTo>
                  <a:pt x="0" y="12499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99487" y="3778582"/>
            <a:ext cx="77470" cy="120650"/>
          </a:xfrm>
          <a:custGeom>
            <a:avLst/>
            <a:gdLst/>
            <a:ahLst/>
            <a:cxnLst/>
            <a:rect l="l" t="t" r="r" b="b"/>
            <a:pathLst>
              <a:path w="77470" h="120650">
                <a:moveTo>
                  <a:pt x="77075" y="120102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77909" y="39379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41346" y="3914908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77909" y="3855275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101594" y="4095356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65018" y="407228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01594" y="401264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97632" y="432520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61056" y="430213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97632" y="424249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51404" y="4488789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14828" y="4465720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51404" y="440608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96284" y="3917324"/>
            <a:ext cx="107950" cy="140970"/>
          </a:xfrm>
          <a:custGeom>
            <a:avLst/>
            <a:gdLst/>
            <a:ahLst/>
            <a:cxnLst/>
            <a:rect l="l" t="t" r="r" b="b"/>
            <a:pathLst>
              <a:path w="107950" h="140970">
                <a:moveTo>
                  <a:pt x="107545" y="140808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28544" y="4082977"/>
            <a:ext cx="77470" cy="205104"/>
          </a:xfrm>
          <a:custGeom>
            <a:avLst/>
            <a:gdLst/>
            <a:ahLst/>
            <a:cxnLst/>
            <a:rect l="l" t="t" r="r" b="b"/>
            <a:pathLst>
              <a:path w="77470" h="205104">
                <a:moveTo>
                  <a:pt x="0" y="205000"/>
                </a:moveTo>
                <a:lnTo>
                  <a:pt x="7707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18066" y="4316209"/>
            <a:ext cx="48895" cy="90170"/>
          </a:xfrm>
          <a:custGeom>
            <a:avLst/>
            <a:gdLst/>
            <a:ahLst/>
            <a:cxnLst/>
            <a:rect l="l" t="t" r="r" b="b"/>
            <a:pathLst>
              <a:path w="48895" h="90170">
                <a:moveTo>
                  <a:pt x="0" y="0"/>
                </a:moveTo>
                <a:lnTo>
                  <a:pt x="48396" y="8986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597804" y="5174996"/>
            <a:ext cx="155765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400"/>
              </a:lnSpc>
              <a:spcBef>
                <a:spcPts val="110"/>
              </a:spcBef>
            </a:pPr>
            <a:r>
              <a:rPr sz="1800" spc="-155" dirty="0">
                <a:latin typeface="Arial"/>
                <a:cs typeface="Arial"/>
              </a:rPr>
              <a:t>Can </a:t>
            </a:r>
            <a:r>
              <a:rPr sz="1800" spc="-120" dirty="0">
                <a:latin typeface="Arial"/>
                <a:cs typeface="Arial"/>
              </a:rPr>
              <a:t>be </a:t>
            </a:r>
            <a:r>
              <a:rPr sz="1800" spc="-85" dirty="0">
                <a:latin typeface="Arial"/>
                <a:cs typeface="Arial"/>
              </a:rPr>
              <a:t>very  </a:t>
            </a:r>
            <a:r>
              <a:rPr sz="1800" spc="-95" dirty="0">
                <a:latin typeface="Arial"/>
                <a:cs typeface="Arial"/>
              </a:rPr>
              <a:t>computational </a:t>
            </a:r>
            <a:r>
              <a:rPr sz="1800" dirty="0">
                <a:latin typeface="Arial"/>
                <a:cs typeface="Arial"/>
              </a:rPr>
              <a:t>to  </a:t>
            </a:r>
            <a:r>
              <a:rPr sz="1800" spc="-105" dirty="0">
                <a:latin typeface="Arial"/>
                <a:cs typeface="Arial"/>
              </a:rPr>
              <a:t>compute!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927600" y="3595751"/>
            <a:ext cx="1461770" cy="1557655"/>
          </a:xfrm>
          <a:custGeom>
            <a:avLst/>
            <a:gdLst/>
            <a:ahLst/>
            <a:cxnLst/>
            <a:rect l="l" t="t" r="r" b="b"/>
            <a:pathLst>
              <a:path w="1461770" h="1557654">
                <a:moveTo>
                  <a:pt x="1436166" y="38100"/>
                </a:moveTo>
                <a:lnTo>
                  <a:pt x="1436166" y="1557477"/>
                </a:lnTo>
                <a:lnTo>
                  <a:pt x="1461566" y="1557477"/>
                </a:lnTo>
                <a:lnTo>
                  <a:pt x="1461566" y="50800"/>
                </a:lnTo>
                <a:lnTo>
                  <a:pt x="1448866" y="50800"/>
                </a:lnTo>
                <a:lnTo>
                  <a:pt x="1436166" y="38100"/>
                </a:lnTo>
                <a:close/>
              </a:path>
              <a:path w="1461770" h="1557654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1461770" h="1557654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1461770" h="1557654">
                <a:moveTo>
                  <a:pt x="1461566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1436166" y="50800"/>
                </a:lnTo>
                <a:lnTo>
                  <a:pt x="1436166" y="38100"/>
                </a:lnTo>
                <a:lnTo>
                  <a:pt x="1461566" y="38100"/>
                </a:lnTo>
                <a:lnTo>
                  <a:pt x="1461566" y="25400"/>
                </a:lnTo>
                <a:close/>
              </a:path>
              <a:path w="1461770" h="1557654">
                <a:moveTo>
                  <a:pt x="1461566" y="38100"/>
                </a:moveTo>
                <a:lnTo>
                  <a:pt x="1436166" y="38100"/>
                </a:lnTo>
                <a:lnTo>
                  <a:pt x="1448866" y="50800"/>
                </a:lnTo>
                <a:lnTo>
                  <a:pt x="1461566" y="50800"/>
                </a:lnTo>
                <a:lnTo>
                  <a:pt x="1461566" y="381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AC68FF98-3E43-4BFE-A6EA-35151FEF2F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71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10">
                <a:extLst>
                  <a:ext uri="{FF2B5EF4-FFF2-40B4-BE49-F238E27FC236}">
                    <a16:creationId xmlns:a16="http://schemas.microsoft.com/office/drawing/2014/main" id="{D537C60D-EBE1-4364-B2F1-1B186C9D5A5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53961" y="2190555"/>
                <a:ext cx="6715441" cy="291874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45" dirty="0"/>
                  <a:t> </a:t>
                </a:r>
                <a:r>
                  <a:rPr spc="-145" dirty="0"/>
                  <a:t>Initialize </a:t>
                </a:r>
                <a:r>
                  <a:rPr spc="-160" dirty="0"/>
                  <a:t>weights </a:t>
                </a:r>
                <a:r>
                  <a:rPr spc="-130" dirty="0"/>
                  <a:t>randomly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ℵ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SG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2400" dirty="0">
                  <a:latin typeface="DejaVu Sans"/>
                  <a:cs typeface="DejaVu Sans"/>
                </a:endParaRPr>
              </a:p>
              <a:p>
                <a:pPr marL="12700" marR="1727200">
                  <a:lnSpc>
                    <a:spcPts val="4660"/>
                  </a:lnSpc>
                  <a:spcBef>
                    <a:spcPts val="425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05" dirty="0"/>
                  <a:t> </a:t>
                </a:r>
                <a:r>
                  <a:rPr spc="-105" dirty="0"/>
                  <a:t>Loop </a:t>
                </a:r>
                <a:r>
                  <a:rPr spc="-90" dirty="0"/>
                  <a:t>until </a:t>
                </a:r>
                <a:r>
                  <a:rPr spc="-175" dirty="0"/>
                  <a:t>convergence:  </a:t>
                </a:r>
                <a:endParaRPr lang="en-SG" spc="-175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90" dirty="0"/>
                  <a:t>2.1	</a:t>
                </a:r>
                <a:r>
                  <a:rPr lang="en-SG" sz="2400" spc="-100" dirty="0"/>
                  <a:t>Compute </a:t>
                </a:r>
                <a:r>
                  <a:rPr lang="en-SG" sz="2400" spc="-145" dirty="0"/>
                  <a:t>gradient,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SG" sz="2400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dirty="0"/>
                  <a:t>2.2	</a:t>
                </a:r>
                <a:r>
                  <a:rPr lang="en-SG" sz="2400" spc="-125" dirty="0"/>
                  <a:t>Update</a:t>
                </a:r>
                <a:r>
                  <a:rPr lang="en-SG" sz="2400" spc="-10" dirty="0"/>
                  <a:t> </a:t>
                </a:r>
                <a:r>
                  <a:rPr lang="en-SG" sz="2400" spc="-175" dirty="0"/>
                  <a:t>weights,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SG" sz="2400" spc="-190" dirty="0"/>
              </a:p>
              <a:p>
                <a:pPr marL="12700">
                  <a:lnSpc>
                    <a:spcPct val="100000"/>
                  </a:lnSpc>
                  <a:spcBef>
                    <a:spcPts val="1605"/>
                  </a:spcBef>
                </a:pPr>
                <a:r>
                  <a:rPr lang="en-SG" dirty="0"/>
                  <a:t>3. </a:t>
                </a:r>
                <a:r>
                  <a:rPr spc="-130" dirty="0"/>
                  <a:t>Return</a:t>
                </a:r>
                <a:r>
                  <a:rPr spc="-15" dirty="0"/>
                  <a:t> </a:t>
                </a:r>
                <a:r>
                  <a:rPr spc="-165" dirty="0"/>
                  <a:t>weights</a:t>
                </a:r>
              </a:p>
            </p:txBody>
          </p:sp>
        </mc:Choice>
        <mc:Fallback xmlns="">
          <p:sp>
            <p:nvSpPr>
              <p:cNvPr id="50" name="object 10">
                <a:extLst>
                  <a:ext uri="{FF2B5EF4-FFF2-40B4-BE49-F238E27FC236}">
                    <a16:creationId xmlns:a16="http://schemas.microsoft.com/office/drawing/2014/main" id="{D537C60D-EBE1-4364-B2F1-1B186C9D5A5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53961" y="2190555"/>
                <a:ext cx="6715441" cy="2918748"/>
              </a:xfrm>
              <a:prstGeom prst="rect">
                <a:avLst/>
              </a:prstGeom>
              <a:blipFill>
                <a:blip r:embed="rId3"/>
                <a:stretch>
                  <a:fillRect l="-2541" t="-2505" b="-56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2412" y="269748"/>
            <a:ext cx="65074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Stochastic </a:t>
            </a:r>
            <a:r>
              <a:rPr spc="-130" dirty="0"/>
              <a:t>Gradient</a:t>
            </a:r>
            <a:r>
              <a:rPr spc="165" dirty="0"/>
              <a:t> </a:t>
            </a:r>
            <a:r>
              <a:rPr spc="-195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0" dirty="0">
                <a:latin typeface="Trebuchet MS"/>
                <a:cs typeface="Trebuchet MS"/>
              </a:rPr>
              <a:t>Al</a:t>
            </a:r>
            <a:r>
              <a:rPr sz="2400" b="1" spc="20" dirty="0">
                <a:latin typeface="Trebuchet MS"/>
                <a:cs typeface="Trebuchet MS"/>
              </a:rPr>
              <a:t>g</a:t>
            </a:r>
            <a:r>
              <a:rPr sz="2400" b="1" spc="10" dirty="0">
                <a:latin typeface="Trebuchet MS"/>
                <a:cs typeface="Trebuchet MS"/>
              </a:rPr>
              <a:t>o</a:t>
            </a:r>
            <a:r>
              <a:rPr sz="2400" b="1" spc="-30" dirty="0">
                <a:latin typeface="Trebuchet MS"/>
                <a:cs typeface="Trebuchet MS"/>
              </a:rPr>
              <a:t>r</a:t>
            </a:r>
            <a:r>
              <a:rPr sz="2400" b="1" spc="-75" dirty="0">
                <a:latin typeface="Trebuchet MS"/>
                <a:cs typeface="Trebuchet MS"/>
              </a:rPr>
              <a:t>i</a:t>
            </a:r>
            <a:r>
              <a:rPr sz="2400" b="1" spc="-110" dirty="0">
                <a:latin typeface="Trebuchet MS"/>
                <a:cs typeface="Trebuchet MS"/>
              </a:rPr>
              <a:t>t</a:t>
            </a:r>
            <a:r>
              <a:rPr sz="2400" b="1" spc="-125" dirty="0">
                <a:latin typeface="Trebuchet MS"/>
                <a:cs typeface="Trebuchet MS"/>
              </a:rPr>
              <a:t>h</a:t>
            </a:r>
            <a:r>
              <a:rPr sz="2400" b="1" spc="-35" dirty="0">
                <a:latin typeface="Trebuchet MS"/>
                <a:cs typeface="Trebuchet MS"/>
              </a:rPr>
              <a:t>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28688" y="2221992"/>
            <a:ext cx="4520184" cy="2795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11209" y="3226663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74645" y="3203587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11209" y="31439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30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26271" y="3263226"/>
            <a:ext cx="21590" cy="170180"/>
          </a:xfrm>
          <a:custGeom>
            <a:avLst/>
            <a:gdLst/>
            <a:ahLst/>
            <a:cxnLst/>
            <a:rect l="l" t="t" r="r" b="b"/>
            <a:pathLst>
              <a:path w="21590" h="170179">
                <a:moveTo>
                  <a:pt x="0" y="0"/>
                </a:moveTo>
                <a:lnTo>
                  <a:pt x="21510" y="16962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32722" y="351555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96159" y="349248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32722" y="34328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63571" y="3631514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27007" y="3608444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63571" y="354881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58529" y="3508628"/>
            <a:ext cx="109220" cy="81915"/>
          </a:xfrm>
          <a:custGeom>
            <a:avLst/>
            <a:gdLst/>
            <a:ahLst/>
            <a:cxnLst/>
            <a:rect l="l" t="t" r="r" b="b"/>
            <a:pathLst>
              <a:path w="109220" h="81914">
                <a:moveTo>
                  <a:pt x="0" y="0"/>
                </a:moveTo>
                <a:lnTo>
                  <a:pt x="109073" y="8150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75738" y="3788892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39174" y="376581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75738" y="37061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08450" y="3624592"/>
            <a:ext cx="57785" cy="125095"/>
          </a:xfrm>
          <a:custGeom>
            <a:avLst/>
            <a:gdLst/>
            <a:ahLst/>
            <a:cxnLst/>
            <a:rect l="l" t="t" r="r" b="b"/>
            <a:pathLst>
              <a:path w="57784" h="125095">
                <a:moveTo>
                  <a:pt x="57623" y="0"/>
                </a:moveTo>
                <a:lnTo>
                  <a:pt x="0" y="12499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99487" y="3778582"/>
            <a:ext cx="77470" cy="120650"/>
          </a:xfrm>
          <a:custGeom>
            <a:avLst/>
            <a:gdLst/>
            <a:ahLst/>
            <a:cxnLst/>
            <a:rect l="l" t="t" r="r" b="b"/>
            <a:pathLst>
              <a:path w="77470" h="120650">
                <a:moveTo>
                  <a:pt x="77075" y="120102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77909" y="39379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41346" y="3914908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7909" y="3855275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01594" y="4095356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065018" y="407228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01594" y="401264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97632" y="432520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61056" y="430213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97632" y="424249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51404" y="4488789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14828" y="4465720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51404" y="440608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96284" y="3917324"/>
            <a:ext cx="107950" cy="140970"/>
          </a:xfrm>
          <a:custGeom>
            <a:avLst/>
            <a:gdLst/>
            <a:ahLst/>
            <a:cxnLst/>
            <a:rect l="l" t="t" r="r" b="b"/>
            <a:pathLst>
              <a:path w="107950" h="140970">
                <a:moveTo>
                  <a:pt x="107545" y="140808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28544" y="4082977"/>
            <a:ext cx="77470" cy="205104"/>
          </a:xfrm>
          <a:custGeom>
            <a:avLst/>
            <a:gdLst/>
            <a:ahLst/>
            <a:cxnLst/>
            <a:rect l="l" t="t" r="r" b="b"/>
            <a:pathLst>
              <a:path w="77470" h="205104">
                <a:moveTo>
                  <a:pt x="0" y="205000"/>
                </a:moveTo>
                <a:lnTo>
                  <a:pt x="7707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18066" y="4316209"/>
            <a:ext cx="48895" cy="90170"/>
          </a:xfrm>
          <a:custGeom>
            <a:avLst/>
            <a:gdLst/>
            <a:ahLst/>
            <a:cxnLst/>
            <a:rect l="l" t="t" r="r" b="b"/>
            <a:pathLst>
              <a:path w="48895" h="90170">
                <a:moveTo>
                  <a:pt x="0" y="0"/>
                </a:moveTo>
                <a:lnTo>
                  <a:pt x="48396" y="8986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EAEE4B70-D503-43E7-9F91-C71274C380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72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10">
                <a:extLst>
                  <a:ext uri="{FF2B5EF4-FFF2-40B4-BE49-F238E27FC236}">
                    <a16:creationId xmlns:a16="http://schemas.microsoft.com/office/drawing/2014/main" id="{58D5A59B-305A-40CA-AF33-8FA8A6C7B4AA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53961" y="2190555"/>
                <a:ext cx="7689645" cy="358110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45" dirty="0"/>
                  <a:t> Initialize </a:t>
                </a:r>
                <a:r>
                  <a:rPr lang="en-SG" spc="-160" dirty="0"/>
                  <a:t>weights </a:t>
                </a:r>
                <a:r>
                  <a:rPr lang="en-SG" spc="-130" dirty="0"/>
                  <a:t>randomly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ℵ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AE" sz="2400" dirty="0">
                  <a:latin typeface="DejaVu Sans"/>
                  <a:cs typeface="DejaVu Sans"/>
                </a:endParaRPr>
              </a:p>
              <a:p>
                <a:pPr marL="12700" marR="1727200">
                  <a:lnSpc>
                    <a:spcPts val="4660"/>
                  </a:lnSpc>
                  <a:spcBef>
                    <a:spcPts val="425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ar-AE" spc="-105" dirty="0"/>
                  <a:t> </a:t>
                </a:r>
                <a:r>
                  <a:rPr lang="en-SG" spc="-105" dirty="0"/>
                  <a:t>Loop </a:t>
                </a:r>
                <a:r>
                  <a:rPr lang="en-SG" spc="-90" dirty="0"/>
                  <a:t>until </a:t>
                </a:r>
                <a:r>
                  <a:rPr lang="en-SG" spc="-175" dirty="0"/>
                  <a:t>convergence:  </a:t>
                </a:r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75" dirty="0"/>
                  <a:t>2.1  Pick  single data point </a:t>
                </a:r>
                <a14:m>
                  <m:oMath xmlns:m="http://schemas.openxmlformats.org/officeDocument/2006/math">
                    <m:r>
                      <a:rPr lang="en-SG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SG" sz="2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SG" sz="3200" b="1" spc="-175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90" dirty="0"/>
                  <a:t>2.2	</a:t>
                </a:r>
                <a:r>
                  <a:rPr lang="en-SG" sz="2400" spc="-100" dirty="0"/>
                  <a:t>Compute </a:t>
                </a:r>
                <a:r>
                  <a:rPr lang="en-SG" sz="2400" spc="-145" dirty="0"/>
                  <a:t>gradient,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SG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ar-AE" sz="2400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dirty="0"/>
                  <a:t>2</a:t>
                </a:r>
                <a:r>
                  <a:rPr lang="ar-AE" sz="2400" dirty="0"/>
                  <a:t>.</a:t>
                </a:r>
                <a:r>
                  <a:rPr lang="en-SG" sz="2400" dirty="0"/>
                  <a:t>3</a:t>
                </a:r>
                <a:r>
                  <a:rPr lang="ar-AE" sz="2400" dirty="0"/>
                  <a:t>	</a:t>
                </a:r>
                <a:r>
                  <a:rPr lang="en-SG" sz="2400" spc="-125" dirty="0"/>
                  <a:t>Update</a:t>
                </a:r>
                <a:r>
                  <a:rPr lang="en-SG" sz="2400" spc="-10" dirty="0"/>
                  <a:t> </a:t>
                </a:r>
                <a:r>
                  <a:rPr lang="en-SG" sz="2400" spc="-175" dirty="0"/>
                  <a:t>weights, </a:t>
                </a:r>
                <a14:m>
                  <m:oMath xmlns:m="http://schemas.openxmlformats.org/officeDocument/2006/math">
                    <m:r>
                      <a:rPr lang="en-SG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ar-AE" sz="2400" spc="-190" dirty="0"/>
              </a:p>
              <a:p>
                <a:pPr marL="12700">
                  <a:lnSpc>
                    <a:spcPct val="100000"/>
                  </a:lnSpc>
                  <a:spcBef>
                    <a:spcPts val="1605"/>
                  </a:spcBef>
                </a:pPr>
                <a:r>
                  <a:rPr lang="ar-AE" dirty="0"/>
                  <a:t>3</a:t>
                </a:r>
                <a:r>
                  <a:rPr lang="en-SG" dirty="0"/>
                  <a:t>. </a:t>
                </a:r>
                <a:r>
                  <a:rPr lang="en-SG" spc="-130" dirty="0"/>
                  <a:t>Return</a:t>
                </a:r>
                <a:r>
                  <a:rPr lang="en-SG" spc="-15" dirty="0"/>
                  <a:t> </a:t>
                </a:r>
                <a:r>
                  <a:rPr lang="en-SG" spc="-165" dirty="0"/>
                  <a:t>weights</a:t>
                </a:r>
              </a:p>
            </p:txBody>
          </p:sp>
        </mc:Choice>
        <mc:Fallback xmlns="">
          <p:sp>
            <p:nvSpPr>
              <p:cNvPr id="47" name="object 10">
                <a:extLst>
                  <a:ext uri="{FF2B5EF4-FFF2-40B4-BE49-F238E27FC236}">
                    <a16:creationId xmlns:a16="http://schemas.microsoft.com/office/drawing/2014/main" id="{58D5A59B-305A-40CA-AF33-8FA8A6C7B4A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53961" y="2190555"/>
                <a:ext cx="7689645" cy="3581109"/>
              </a:xfrm>
              <a:prstGeom prst="rect">
                <a:avLst/>
              </a:prstGeom>
              <a:blipFill>
                <a:blip r:embed="rId3"/>
                <a:stretch>
                  <a:fillRect l="-2219" t="-1871" b="-42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1797" y="3845521"/>
            <a:ext cx="869950" cy="740410"/>
          </a:xfrm>
          <a:custGeom>
            <a:avLst/>
            <a:gdLst/>
            <a:ahLst/>
            <a:cxnLst/>
            <a:rect l="l" t="t" r="r" b="b"/>
            <a:pathLst>
              <a:path w="869950" h="740410">
                <a:moveTo>
                  <a:pt x="746569" y="0"/>
                </a:moveTo>
                <a:lnTo>
                  <a:pt x="123316" y="0"/>
                </a:lnTo>
                <a:lnTo>
                  <a:pt x="75314" y="9690"/>
                </a:lnTo>
                <a:lnTo>
                  <a:pt x="36117" y="36117"/>
                </a:lnTo>
                <a:lnTo>
                  <a:pt x="9690" y="75314"/>
                </a:lnTo>
                <a:lnTo>
                  <a:pt x="0" y="123316"/>
                </a:lnTo>
                <a:lnTo>
                  <a:pt x="0" y="616572"/>
                </a:lnTo>
                <a:lnTo>
                  <a:pt x="9690" y="664574"/>
                </a:lnTo>
                <a:lnTo>
                  <a:pt x="36117" y="703772"/>
                </a:lnTo>
                <a:lnTo>
                  <a:pt x="75314" y="730199"/>
                </a:lnTo>
                <a:lnTo>
                  <a:pt x="123316" y="739889"/>
                </a:lnTo>
                <a:lnTo>
                  <a:pt x="746569" y="739889"/>
                </a:lnTo>
                <a:lnTo>
                  <a:pt x="794571" y="730199"/>
                </a:lnTo>
                <a:lnTo>
                  <a:pt x="833769" y="703772"/>
                </a:lnTo>
                <a:lnTo>
                  <a:pt x="860196" y="664574"/>
                </a:lnTo>
                <a:lnTo>
                  <a:pt x="869886" y="616572"/>
                </a:lnTo>
                <a:lnTo>
                  <a:pt x="869886" y="123316"/>
                </a:lnTo>
                <a:lnTo>
                  <a:pt x="860196" y="75314"/>
                </a:lnTo>
                <a:lnTo>
                  <a:pt x="833769" y="36117"/>
                </a:lnTo>
                <a:lnTo>
                  <a:pt x="794571" y="9690"/>
                </a:lnTo>
                <a:lnTo>
                  <a:pt x="746569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2412" y="269748"/>
            <a:ext cx="65074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Stochastic </a:t>
            </a:r>
            <a:r>
              <a:rPr spc="-130" dirty="0"/>
              <a:t>Gradient</a:t>
            </a:r>
            <a:r>
              <a:rPr spc="165" dirty="0"/>
              <a:t> </a:t>
            </a:r>
            <a:r>
              <a:rPr spc="-195" dirty="0"/>
              <a:t>Descent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0" dirty="0">
                <a:latin typeface="Trebuchet MS"/>
                <a:cs typeface="Trebuchet MS"/>
              </a:rPr>
              <a:t>Al</a:t>
            </a:r>
            <a:r>
              <a:rPr sz="2400" b="1" spc="20" dirty="0">
                <a:latin typeface="Trebuchet MS"/>
                <a:cs typeface="Trebuchet MS"/>
              </a:rPr>
              <a:t>g</a:t>
            </a:r>
            <a:r>
              <a:rPr sz="2400" b="1" spc="10" dirty="0">
                <a:latin typeface="Trebuchet MS"/>
                <a:cs typeface="Trebuchet MS"/>
              </a:rPr>
              <a:t>o</a:t>
            </a:r>
            <a:r>
              <a:rPr sz="2400" b="1" spc="-30" dirty="0">
                <a:latin typeface="Trebuchet MS"/>
                <a:cs typeface="Trebuchet MS"/>
              </a:rPr>
              <a:t>r</a:t>
            </a:r>
            <a:r>
              <a:rPr sz="2400" b="1" spc="-75" dirty="0">
                <a:latin typeface="Trebuchet MS"/>
                <a:cs typeface="Trebuchet MS"/>
              </a:rPr>
              <a:t>i</a:t>
            </a:r>
            <a:r>
              <a:rPr sz="2400" b="1" spc="-110" dirty="0">
                <a:latin typeface="Trebuchet MS"/>
                <a:cs typeface="Trebuchet MS"/>
              </a:rPr>
              <a:t>t</a:t>
            </a:r>
            <a:r>
              <a:rPr sz="2400" b="1" spc="-125" dirty="0">
                <a:latin typeface="Trebuchet MS"/>
                <a:cs typeface="Trebuchet MS"/>
              </a:rPr>
              <a:t>h</a:t>
            </a:r>
            <a:r>
              <a:rPr sz="2400" b="1" spc="-35" dirty="0">
                <a:latin typeface="Trebuchet MS"/>
                <a:cs typeface="Trebuchet MS"/>
              </a:rPr>
              <a:t>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28688" y="2221992"/>
            <a:ext cx="4520184" cy="2795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11209" y="3226663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74645" y="3203587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11209" y="31439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30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26271" y="3263226"/>
            <a:ext cx="21590" cy="170180"/>
          </a:xfrm>
          <a:custGeom>
            <a:avLst/>
            <a:gdLst/>
            <a:ahLst/>
            <a:cxnLst/>
            <a:rect l="l" t="t" r="r" b="b"/>
            <a:pathLst>
              <a:path w="21590" h="170179">
                <a:moveTo>
                  <a:pt x="0" y="0"/>
                </a:moveTo>
                <a:lnTo>
                  <a:pt x="21510" y="16962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32722" y="351555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96159" y="349248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32722" y="34328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63571" y="3631514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27007" y="3608444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63571" y="354881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58529" y="3508628"/>
            <a:ext cx="109220" cy="81915"/>
          </a:xfrm>
          <a:custGeom>
            <a:avLst/>
            <a:gdLst/>
            <a:ahLst/>
            <a:cxnLst/>
            <a:rect l="l" t="t" r="r" b="b"/>
            <a:pathLst>
              <a:path w="109220" h="81914">
                <a:moveTo>
                  <a:pt x="0" y="0"/>
                </a:moveTo>
                <a:lnTo>
                  <a:pt x="109073" y="8150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75738" y="3788892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39174" y="376581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75738" y="37061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08450" y="3624592"/>
            <a:ext cx="57785" cy="125095"/>
          </a:xfrm>
          <a:custGeom>
            <a:avLst/>
            <a:gdLst/>
            <a:ahLst/>
            <a:cxnLst/>
            <a:rect l="l" t="t" r="r" b="b"/>
            <a:pathLst>
              <a:path w="57784" h="125095">
                <a:moveTo>
                  <a:pt x="57623" y="0"/>
                </a:moveTo>
                <a:lnTo>
                  <a:pt x="0" y="12499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99487" y="3778582"/>
            <a:ext cx="77470" cy="120650"/>
          </a:xfrm>
          <a:custGeom>
            <a:avLst/>
            <a:gdLst/>
            <a:ahLst/>
            <a:cxnLst/>
            <a:rect l="l" t="t" r="r" b="b"/>
            <a:pathLst>
              <a:path w="77470" h="120650">
                <a:moveTo>
                  <a:pt x="77075" y="120102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77909" y="39379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41346" y="3914908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77909" y="3855275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101594" y="4095356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65018" y="407228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01594" y="401264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97632" y="432520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61056" y="430213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97632" y="424249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51404" y="4488789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14828" y="4465720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51404" y="440608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96284" y="3917324"/>
            <a:ext cx="107950" cy="140970"/>
          </a:xfrm>
          <a:custGeom>
            <a:avLst/>
            <a:gdLst/>
            <a:ahLst/>
            <a:cxnLst/>
            <a:rect l="l" t="t" r="r" b="b"/>
            <a:pathLst>
              <a:path w="107950" h="140970">
                <a:moveTo>
                  <a:pt x="107545" y="140808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28544" y="4082977"/>
            <a:ext cx="77470" cy="205104"/>
          </a:xfrm>
          <a:custGeom>
            <a:avLst/>
            <a:gdLst/>
            <a:ahLst/>
            <a:cxnLst/>
            <a:rect l="l" t="t" r="r" b="b"/>
            <a:pathLst>
              <a:path w="77470" h="205104">
                <a:moveTo>
                  <a:pt x="0" y="205000"/>
                </a:moveTo>
                <a:lnTo>
                  <a:pt x="7707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18066" y="4316209"/>
            <a:ext cx="48895" cy="90170"/>
          </a:xfrm>
          <a:custGeom>
            <a:avLst/>
            <a:gdLst/>
            <a:ahLst/>
            <a:cxnLst/>
            <a:rect l="l" t="t" r="r" b="b"/>
            <a:pathLst>
              <a:path w="48895" h="90170">
                <a:moveTo>
                  <a:pt x="0" y="0"/>
                </a:moveTo>
                <a:lnTo>
                  <a:pt x="48396" y="8986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393296" y="5463301"/>
            <a:ext cx="2305683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SG" sz="2000" dirty="0"/>
              <a:t>Easy to compute but </a:t>
            </a:r>
            <a:r>
              <a:rPr lang="en-SG" sz="2000" b="1" dirty="0"/>
              <a:t>very noisy </a:t>
            </a:r>
            <a:r>
              <a:rPr lang="en-SG" sz="2000" dirty="0"/>
              <a:t>(stochastic)!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037378" y="4167632"/>
            <a:ext cx="1508760" cy="1284605"/>
          </a:xfrm>
          <a:custGeom>
            <a:avLst/>
            <a:gdLst/>
            <a:ahLst/>
            <a:cxnLst/>
            <a:rect l="l" t="t" r="r" b="b"/>
            <a:pathLst>
              <a:path w="1508759" h="1284604">
                <a:moveTo>
                  <a:pt x="1483309" y="38100"/>
                </a:moveTo>
                <a:lnTo>
                  <a:pt x="1483309" y="1284097"/>
                </a:lnTo>
                <a:lnTo>
                  <a:pt x="1508709" y="1284097"/>
                </a:lnTo>
                <a:lnTo>
                  <a:pt x="1508709" y="50800"/>
                </a:lnTo>
                <a:lnTo>
                  <a:pt x="1496009" y="50800"/>
                </a:lnTo>
                <a:lnTo>
                  <a:pt x="1483309" y="38100"/>
                </a:lnTo>
                <a:close/>
              </a:path>
              <a:path w="1508759" h="1284604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1508759" h="1284604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1508759" h="1284604">
                <a:moveTo>
                  <a:pt x="1508709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1483309" y="50800"/>
                </a:lnTo>
                <a:lnTo>
                  <a:pt x="1483309" y="38100"/>
                </a:lnTo>
                <a:lnTo>
                  <a:pt x="1508709" y="38100"/>
                </a:lnTo>
                <a:lnTo>
                  <a:pt x="1508709" y="25400"/>
                </a:lnTo>
                <a:close/>
              </a:path>
              <a:path w="1508759" h="1284604">
                <a:moveTo>
                  <a:pt x="1508709" y="38100"/>
                </a:moveTo>
                <a:lnTo>
                  <a:pt x="1483309" y="38100"/>
                </a:lnTo>
                <a:lnTo>
                  <a:pt x="1496009" y="50800"/>
                </a:lnTo>
                <a:lnTo>
                  <a:pt x="1508709" y="50800"/>
                </a:lnTo>
                <a:lnTo>
                  <a:pt x="1508709" y="381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C754ACAF-2F49-4998-9119-9A73A21E56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73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bject 10">
                <a:extLst>
                  <a:ext uri="{FF2B5EF4-FFF2-40B4-BE49-F238E27FC236}">
                    <a16:creationId xmlns:a16="http://schemas.microsoft.com/office/drawing/2014/main" id="{EC0D10B0-280C-4283-8CF3-E9BA2B52865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53961" y="2190555"/>
                <a:ext cx="7689645" cy="358110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45" dirty="0"/>
                  <a:t> Initialize </a:t>
                </a:r>
                <a:r>
                  <a:rPr lang="en-SG" spc="-160" dirty="0"/>
                  <a:t>weights </a:t>
                </a:r>
                <a:r>
                  <a:rPr lang="en-SG" spc="-130" dirty="0"/>
                  <a:t>randomly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ℵ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AE" sz="2400" dirty="0">
                  <a:latin typeface="DejaVu Sans"/>
                  <a:cs typeface="DejaVu Sans"/>
                </a:endParaRPr>
              </a:p>
              <a:p>
                <a:pPr marL="12700" marR="1727200">
                  <a:lnSpc>
                    <a:spcPts val="4660"/>
                  </a:lnSpc>
                  <a:spcBef>
                    <a:spcPts val="425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ar-AE" spc="-105" dirty="0"/>
                  <a:t> </a:t>
                </a:r>
                <a:r>
                  <a:rPr lang="en-SG" spc="-105" dirty="0"/>
                  <a:t>Loop </a:t>
                </a:r>
                <a:r>
                  <a:rPr lang="en-SG" spc="-90" dirty="0"/>
                  <a:t>until </a:t>
                </a:r>
                <a:r>
                  <a:rPr lang="en-SG" spc="-175" dirty="0"/>
                  <a:t>convergence:  </a:t>
                </a:r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75" dirty="0"/>
                  <a:t>2.1  Pick  single data point </a:t>
                </a:r>
                <a14:m>
                  <m:oMath xmlns:m="http://schemas.openxmlformats.org/officeDocument/2006/math">
                    <m:r>
                      <a:rPr lang="en-SG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SG" sz="2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SG" sz="3200" b="1" spc="-175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90" dirty="0"/>
                  <a:t>2.2	</a:t>
                </a:r>
                <a:r>
                  <a:rPr lang="en-SG" sz="2400" spc="-100" dirty="0"/>
                  <a:t>Compute </a:t>
                </a:r>
                <a:r>
                  <a:rPr lang="en-SG" sz="2400" spc="-145" dirty="0"/>
                  <a:t>gradient,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SG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ar-AE" sz="2400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dirty="0"/>
                  <a:t>2</a:t>
                </a:r>
                <a:r>
                  <a:rPr lang="ar-AE" sz="2400" dirty="0"/>
                  <a:t>.</a:t>
                </a:r>
                <a:r>
                  <a:rPr lang="en-SG" sz="2400" dirty="0"/>
                  <a:t>3</a:t>
                </a:r>
                <a:r>
                  <a:rPr lang="ar-AE" sz="2400" dirty="0"/>
                  <a:t>	</a:t>
                </a:r>
                <a:r>
                  <a:rPr lang="en-SG" sz="2400" spc="-125" dirty="0"/>
                  <a:t>Update</a:t>
                </a:r>
                <a:r>
                  <a:rPr lang="en-SG" sz="2400" spc="-10" dirty="0"/>
                  <a:t> </a:t>
                </a:r>
                <a:r>
                  <a:rPr lang="en-SG" sz="2400" spc="-175" dirty="0"/>
                  <a:t>weights, </a:t>
                </a:r>
                <a14:m>
                  <m:oMath xmlns:m="http://schemas.openxmlformats.org/officeDocument/2006/math">
                    <m:r>
                      <a:rPr lang="en-SG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ar-AE" sz="2400" spc="-190" dirty="0"/>
              </a:p>
              <a:p>
                <a:pPr marL="12700">
                  <a:lnSpc>
                    <a:spcPct val="100000"/>
                  </a:lnSpc>
                  <a:spcBef>
                    <a:spcPts val="1605"/>
                  </a:spcBef>
                </a:pPr>
                <a:r>
                  <a:rPr lang="ar-AE" dirty="0"/>
                  <a:t>3</a:t>
                </a:r>
                <a:r>
                  <a:rPr lang="en-SG" dirty="0"/>
                  <a:t>. </a:t>
                </a:r>
                <a:r>
                  <a:rPr lang="en-SG" spc="-130" dirty="0"/>
                  <a:t>Return</a:t>
                </a:r>
                <a:r>
                  <a:rPr lang="en-SG" spc="-15" dirty="0"/>
                  <a:t> </a:t>
                </a:r>
                <a:r>
                  <a:rPr lang="en-SG" spc="-165" dirty="0"/>
                  <a:t>weights</a:t>
                </a:r>
              </a:p>
            </p:txBody>
          </p:sp>
        </mc:Choice>
        <mc:Fallback xmlns="">
          <p:sp>
            <p:nvSpPr>
              <p:cNvPr id="51" name="object 10">
                <a:extLst>
                  <a:ext uri="{FF2B5EF4-FFF2-40B4-BE49-F238E27FC236}">
                    <a16:creationId xmlns:a16="http://schemas.microsoft.com/office/drawing/2014/main" id="{EC0D10B0-280C-4283-8CF3-E9BA2B52865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53961" y="2190555"/>
                <a:ext cx="7689645" cy="3581109"/>
              </a:xfrm>
              <a:prstGeom prst="rect">
                <a:avLst/>
              </a:prstGeom>
              <a:blipFill>
                <a:blip r:embed="rId3"/>
                <a:stretch>
                  <a:fillRect l="-2219" t="-1871" b="-42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28688" y="2221992"/>
            <a:ext cx="4520184" cy="2795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11209" y="3226663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74645" y="3203587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11209" y="31439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30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26271" y="3263226"/>
            <a:ext cx="21590" cy="170180"/>
          </a:xfrm>
          <a:custGeom>
            <a:avLst/>
            <a:gdLst/>
            <a:ahLst/>
            <a:cxnLst/>
            <a:rect l="l" t="t" r="r" b="b"/>
            <a:pathLst>
              <a:path w="21590" h="170179">
                <a:moveTo>
                  <a:pt x="0" y="0"/>
                </a:moveTo>
                <a:lnTo>
                  <a:pt x="21510" y="16962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32722" y="351555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96159" y="349248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32722" y="34328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63571" y="3631514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27007" y="3608444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63571" y="354881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58529" y="3508628"/>
            <a:ext cx="109220" cy="81915"/>
          </a:xfrm>
          <a:custGeom>
            <a:avLst/>
            <a:gdLst/>
            <a:ahLst/>
            <a:cxnLst/>
            <a:rect l="l" t="t" r="r" b="b"/>
            <a:pathLst>
              <a:path w="109220" h="81914">
                <a:moveTo>
                  <a:pt x="0" y="0"/>
                </a:moveTo>
                <a:lnTo>
                  <a:pt x="109073" y="8150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75738" y="3788892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39174" y="376581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75738" y="37061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08450" y="3624592"/>
            <a:ext cx="57785" cy="125095"/>
          </a:xfrm>
          <a:custGeom>
            <a:avLst/>
            <a:gdLst/>
            <a:ahLst/>
            <a:cxnLst/>
            <a:rect l="l" t="t" r="r" b="b"/>
            <a:pathLst>
              <a:path w="57784" h="125095">
                <a:moveTo>
                  <a:pt x="57623" y="0"/>
                </a:moveTo>
                <a:lnTo>
                  <a:pt x="0" y="12499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99487" y="3778582"/>
            <a:ext cx="77470" cy="120650"/>
          </a:xfrm>
          <a:custGeom>
            <a:avLst/>
            <a:gdLst/>
            <a:ahLst/>
            <a:cxnLst/>
            <a:rect l="l" t="t" r="r" b="b"/>
            <a:pathLst>
              <a:path w="77470" h="120650">
                <a:moveTo>
                  <a:pt x="77075" y="120102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77909" y="39379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41346" y="3914908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77909" y="3855275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01594" y="4095356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65018" y="407228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01594" y="401264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97632" y="432520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61056" y="430213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97632" y="424249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51404" y="4488789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14828" y="4465720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51404" y="440608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96284" y="3917324"/>
            <a:ext cx="107950" cy="140970"/>
          </a:xfrm>
          <a:custGeom>
            <a:avLst/>
            <a:gdLst/>
            <a:ahLst/>
            <a:cxnLst/>
            <a:rect l="l" t="t" r="r" b="b"/>
            <a:pathLst>
              <a:path w="107950" h="140970">
                <a:moveTo>
                  <a:pt x="107545" y="140808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028544" y="4082977"/>
            <a:ext cx="77470" cy="205104"/>
          </a:xfrm>
          <a:custGeom>
            <a:avLst/>
            <a:gdLst/>
            <a:ahLst/>
            <a:cxnLst/>
            <a:rect l="l" t="t" r="r" b="b"/>
            <a:pathLst>
              <a:path w="77470" h="205104">
                <a:moveTo>
                  <a:pt x="0" y="205000"/>
                </a:moveTo>
                <a:lnTo>
                  <a:pt x="7707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18066" y="4316209"/>
            <a:ext cx="48895" cy="90170"/>
          </a:xfrm>
          <a:custGeom>
            <a:avLst/>
            <a:gdLst/>
            <a:ahLst/>
            <a:cxnLst/>
            <a:rect l="l" t="t" r="r" b="b"/>
            <a:pathLst>
              <a:path w="48895" h="90170">
                <a:moveTo>
                  <a:pt x="0" y="0"/>
                </a:moveTo>
                <a:lnTo>
                  <a:pt x="48396" y="8986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2842412" y="269748"/>
            <a:ext cx="65074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Stochastic </a:t>
            </a:r>
            <a:r>
              <a:rPr spc="-130" dirty="0"/>
              <a:t>Gradient</a:t>
            </a:r>
            <a:r>
              <a:rPr spc="165" dirty="0"/>
              <a:t> </a:t>
            </a:r>
            <a:r>
              <a:rPr spc="-195" dirty="0"/>
              <a:t>Descent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0" dirty="0">
                <a:latin typeface="Trebuchet MS"/>
                <a:cs typeface="Trebuchet MS"/>
              </a:rPr>
              <a:t>Al</a:t>
            </a:r>
            <a:r>
              <a:rPr sz="2400" b="1" spc="20" dirty="0">
                <a:latin typeface="Trebuchet MS"/>
                <a:cs typeface="Trebuchet MS"/>
              </a:rPr>
              <a:t>g</a:t>
            </a:r>
            <a:r>
              <a:rPr sz="2400" b="1" spc="10" dirty="0">
                <a:latin typeface="Trebuchet MS"/>
                <a:cs typeface="Trebuchet MS"/>
              </a:rPr>
              <a:t>o</a:t>
            </a:r>
            <a:r>
              <a:rPr sz="2400" b="1" spc="-30" dirty="0">
                <a:latin typeface="Trebuchet MS"/>
                <a:cs typeface="Trebuchet MS"/>
              </a:rPr>
              <a:t>r</a:t>
            </a:r>
            <a:r>
              <a:rPr sz="2400" b="1" spc="-75" dirty="0">
                <a:latin typeface="Trebuchet MS"/>
                <a:cs typeface="Trebuchet MS"/>
              </a:rPr>
              <a:t>i</a:t>
            </a:r>
            <a:r>
              <a:rPr sz="2400" b="1" spc="-110" dirty="0">
                <a:latin typeface="Trebuchet MS"/>
                <a:cs typeface="Trebuchet MS"/>
              </a:rPr>
              <a:t>t</a:t>
            </a:r>
            <a:r>
              <a:rPr sz="2400" b="1" spc="-125" dirty="0">
                <a:latin typeface="Trebuchet MS"/>
                <a:cs typeface="Trebuchet MS"/>
              </a:rPr>
              <a:t>h</a:t>
            </a:r>
            <a:r>
              <a:rPr sz="2400" b="1" spc="-35" dirty="0">
                <a:latin typeface="Trebuchet MS"/>
                <a:cs typeface="Trebuchet MS"/>
              </a:rPr>
              <a:t>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C253C605-CA54-4BBE-93F3-84928265CA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74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bject 10">
                <a:extLst>
                  <a:ext uri="{FF2B5EF4-FFF2-40B4-BE49-F238E27FC236}">
                    <a16:creationId xmlns:a16="http://schemas.microsoft.com/office/drawing/2014/main" id="{BD71699D-7C19-4F87-9410-6063D46B67D5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53961" y="2190555"/>
                <a:ext cx="10276039" cy="358110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45" dirty="0"/>
                  <a:t> Initialize </a:t>
                </a:r>
                <a:r>
                  <a:rPr lang="en-SG" spc="-160" dirty="0"/>
                  <a:t>weights </a:t>
                </a:r>
                <a:r>
                  <a:rPr lang="en-SG" spc="-130" dirty="0"/>
                  <a:t>randomly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ℵ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AE" sz="2400" dirty="0">
                  <a:latin typeface="DejaVu Sans"/>
                  <a:cs typeface="DejaVu Sans"/>
                </a:endParaRPr>
              </a:p>
              <a:p>
                <a:pPr marL="12700" marR="1727200">
                  <a:lnSpc>
                    <a:spcPts val="4660"/>
                  </a:lnSpc>
                  <a:spcBef>
                    <a:spcPts val="425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ar-AE" spc="-105" dirty="0"/>
                  <a:t> </a:t>
                </a:r>
                <a:r>
                  <a:rPr lang="en-SG" spc="-105" dirty="0"/>
                  <a:t>Loop </a:t>
                </a:r>
                <a:r>
                  <a:rPr lang="en-SG" spc="-90" dirty="0"/>
                  <a:t>until </a:t>
                </a:r>
                <a:r>
                  <a:rPr lang="en-SG" spc="-175" dirty="0"/>
                  <a:t>convergence:  </a:t>
                </a:r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75" dirty="0"/>
                  <a:t>2.1  Pick  a batch of  </a:t>
                </a:r>
                <a14:m>
                  <m:oMath xmlns:m="http://schemas.openxmlformats.org/officeDocument/2006/math">
                    <m:r>
                      <a:rPr lang="en-SG" sz="2400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SG" sz="2400" spc="-175" dirty="0"/>
                  <a:t> single data points</a:t>
                </a:r>
                <a14:m>
                  <m:oMath xmlns:m="http://schemas.openxmlformats.org/officeDocument/2006/math">
                    <m:r>
                      <a:rPr lang="en-SG" sz="24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SG" sz="2400" spc="-100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00" dirty="0"/>
                  <a:t>2.2 Compute </a:t>
                </a:r>
                <a:r>
                  <a:rPr lang="en-SG" sz="2400" spc="-145" dirty="0"/>
                  <a:t>gradient, </a:t>
                </a:r>
                <a14:m>
                  <m:oMath xmlns:m="http://schemas.openxmlformats.org/officeDocument/2006/math">
                    <m:r>
                      <a:rPr lang="en-SG" sz="32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  <m:r>
                      <a:rPr lang="en-SG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SG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SG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4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SG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</m:e>
                    </m:nary>
                  </m:oMath>
                </a14:m>
                <a:endParaRPr lang="ar-AE" sz="2400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dirty="0"/>
                  <a:t>2</a:t>
                </a:r>
                <a:r>
                  <a:rPr lang="ar-AE" sz="2400" dirty="0"/>
                  <a:t>.</a:t>
                </a:r>
                <a:r>
                  <a:rPr lang="en-SG" sz="2400" dirty="0"/>
                  <a:t>3</a:t>
                </a:r>
                <a:r>
                  <a:rPr lang="ar-AE" sz="2400" dirty="0"/>
                  <a:t>	</a:t>
                </a:r>
                <a:r>
                  <a:rPr lang="en-SG" sz="2400" spc="-125" dirty="0"/>
                  <a:t>Update</a:t>
                </a:r>
                <a:r>
                  <a:rPr lang="en-SG" sz="2400" spc="-10" dirty="0"/>
                  <a:t> </a:t>
                </a:r>
                <a:r>
                  <a:rPr lang="en-SG" sz="2400" spc="-175" dirty="0"/>
                  <a:t>weights, </a:t>
                </a:r>
                <a14:m>
                  <m:oMath xmlns:m="http://schemas.openxmlformats.org/officeDocument/2006/math">
                    <m:r>
                      <a:rPr lang="en-SG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ar-AE" sz="2400" spc="-190" dirty="0"/>
              </a:p>
              <a:p>
                <a:pPr marL="12700">
                  <a:lnSpc>
                    <a:spcPct val="100000"/>
                  </a:lnSpc>
                  <a:spcBef>
                    <a:spcPts val="1605"/>
                  </a:spcBef>
                </a:pPr>
                <a:r>
                  <a:rPr lang="ar-AE" dirty="0"/>
                  <a:t>3</a:t>
                </a:r>
                <a:r>
                  <a:rPr lang="en-SG" dirty="0"/>
                  <a:t>. </a:t>
                </a:r>
                <a:r>
                  <a:rPr lang="en-SG" spc="-130" dirty="0"/>
                  <a:t>Return</a:t>
                </a:r>
                <a:r>
                  <a:rPr lang="en-SG" spc="-15" dirty="0"/>
                  <a:t> </a:t>
                </a:r>
                <a:r>
                  <a:rPr lang="en-SG" spc="-165" dirty="0"/>
                  <a:t>weights</a:t>
                </a:r>
              </a:p>
            </p:txBody>
          </p:sp>
        </mc:Choice>
        <mc:Fallback xmlns="">
          <p:sp>
            <p:nvSpPr>
              <p:cNvPr id="52" name="object 10">
                <a:extLst>
                  <a:ext uri="{FF2B5EF4-FFF2-40B4-BE49-F238E27FC236}">
                    <a16:creationId xmlns:a16="http://schemas.microsoft.com/office/drawing/2014/main" id="{BD71699D-7C19-4F87-9410-6063D46B67D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53961" y="2190555"/>
                <a:ext cx="10276039" cy="3581109"/>
              </a:xfrm>
              <a:prstGeom prst="rect">
                <a:avLst/>
              </a:prstGeom>
              <a:blipFill>
                <a:blip r:embed="rId3"/>
                <a:stretch>
                  <a:fillRect l="-1661" t="-1871" b="-42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28688" y="2221992"/>
            <a:ext cx="4520184" cy="2795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11209" y="3226663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74645" y="3203587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11209" y="31439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30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26271" y="3263226"/>
            <a:ext cx="21590" cy="170180"/>
          </a:xfrm>
          <a:custGeom>
            <a:avLst/>
            <a:gdLst/>
            <a:ahLst/>
            <a:cxnLst/>
            <a:rect l="l" t="t" r="r" b="b"/>
            <a:pathLst>
              <a:path w="21590" h="170179">
                <a:moveTo>
                  <a:pt x="0" y="0"/>
                </a:moveTo>
                <a:lnTo>
                  <a:pt x="21510" y="16962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32722" y="351555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96159" y="349248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32722" y="34328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63571" y="3631514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27007" y="3608444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63571" y="354881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58529" y="3508628"/>
            <a:ext cx="109220" cy="81915"/>
          </a:xfrm>
          <a:custGeom>
            <a:avLst/>
            <a:gdLst/>
            <a:ahLst/>
            <a:cxnLst/>
            <a:rect l="l" t="t" r="r" b="b"/>
            <a:pathLst>
              <a:path w="109220" h="81914">
                <a:moveTo>
                  <a:pt x="0" y="0"/>
                </a:moveTo>
                <a:lnTo>
                  <a:pt x="109073" y="8150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75738" y="3788892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39174" y="376581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75738" y="37061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08450" y="3624592"/>
            <a:ext cx="57785" cy="125095"/>
          </a:xfrm>
          <a:custGeom>
            <a:avLst/>
            <a:gdLst/>
            <a:ahLst/>
            <a:cxnLst/>
            <a:rect l="l" t="t" r="r" b="b"/>
            <a:pathLst>
              <a:path w="57784" h="125095">
                <a:moveTo>
                  <a:pt x="57623" y="0"/>
                </a:moveTo>
                <a:lnTo>
                  <a:pt x="0" y="12499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99487" y="3778582"/>
            <a:ext cx="77470" cy="120650"/>
          </a:xfrm>
          <a:custGeom>
            <a:avLst/>
            <a:gdLst/>
            <a:ahLst/>
            <a:cxnLst/>
            <a:rect l="l" t="t" r="r" b="b"/>
            <a:pathLst>
              <a:path w="77470" h="120650">
                <a:moveTo>
                  <a:pt x="77075" y="120102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77909" y="39379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41346" y="3914908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77909" y="3855275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01594" y="4095356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65018" y="407228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01594" y="401264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97632" y="432520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61056" y="430213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97632" y="424249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51404" y="4488789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14828" y="4465720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51404" y="440608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96284" y="3917324"/>
            <a:ext cx="107950" cy="140970"/>
          </a:xfrm>
          <a:custGeom>
            <a:avLst/>
            <a:gdLst/>
            <a:ahLst/>
            <a:cxnLst/>
            <a:rect l="l" t="t" r="r" b="b"/>
            <a:pathLst>
              <a:path w="107950" h="140970">
                <a:moveTo>
                  <a:pt x="107545" y="140808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028544" y="4082977"/>
            <a:ext cx="77470" cy="205104"/>
          </a:xfrm>
          <a:custGeom>
            <a:avLst/>
            <a:gdLst/>
            <a:ahLst/>
            <a:cxnLst/>
            <a:rect l="l" t="t" r="r" b="b"/>
            <a:pathLst>
              <a:path w="77470" h="205104">
                <a:moveTo>
                  <a:pt x="0" y="205000"/>
                </a:moveTo>
                <a:lnTo>
                  <a:pt x="7707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18066" y="4316209"/>
            <a:ext cx="48895" cy="90170"/>
          </a:xfrm>
          <a:custGeom>
            <a:avLst/>
            <a:gdLst/>
            <a:ahLst/>
            <a:cxnLst/>
            <a:rect l="l" t="t" r="r" b="b"/>
            <a:pathLst>
              <a:path w="48895" h="90170">
                <a:moveTo>
                  <a:pt x="0" y="0"/>
                </a:moveTo>
                <a:lnTo>
                  <a:pt x="48396" y="8986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46397" y="3845521"/>
            <a:ext cx="2940685" cy="740410"/>
          </a:xfrm>
          <a:custGeom>
            <a:avLst/>
            <a:gdLst/>
            <a:ahLst/>
            <a:cxnLst/>
            <a:rect l="l" t="t" r="r" b="b"/>
            <a:pathLst>
              <a:path w="2940684" h="740410">
                <a:moveTo>
                  <a:pt x="2816885" y="0"/>
                </a:moveTo>
                <a:lnTo>
                  <a:pt x="123316" y="0"/>
                </a:lnTo>
                <a:lnTo>
                  <a:pt x="75314" y="9690"/>
                </a:lnTo>
                <a:lnTo>
                  <a:pt x="36117" y="36117"/>
                </a:lnTo>
                <a:lnTo>
                  <a:pt x="9690" y="75314"/>
                </a:lnTo>
                <a:lnTo>
                  <a:pt x="0" y="123316"/>
                </a:lnTo>
                <a:lnTo>
                  <a:pt x="0" y="616572"/>
                </a:lnTo>
                <a:lnTo>
                  <a:pt x="9690" y="664574"/>
                </a:lnTo>
                <a:lnTo>
                  <a:pt x="36117" y="703772"/>
                </a:lnTo>
                <a:lnTo>
                  <a:pt x="75314" y="730199"/>
                </a:lnTo>
                <a:lnTo>
                  <a:pt x="123316" y="739889"/>
                </a:lnTo>
                <a:lnTo>
                  <a:pt x="2816885" y="739889"/>
                </a:lnTo>
                <a:lnTo>
                  <a:pt x="2864887" y="730199"/>
                </a:lnTo>
                <a:lnTo>
                  <a:pt x="2904085" y="703772"/>
                </a:lnTo>
                <a:lnTo>
                  <a:pt x="2930512" y="664574"/>
                </a:lnTo>
                <a:lnTo>
                  <a:pt x="2940202" y="616572"/>
                </a:lnTo>
                <a:lnTo>
                  <a:pt x="2940202" y="123316"/>
                </a:lnTo>
                <a:lnTo>
                  <a:pt x="2930512" y="75314"/>
                </a:lnTo>
                <a:lnTo>
                  <a:pt x="2904085" y="36117"/>
                </a:lnTo>
                <a:lnTo>
                  <a:pt x="2864887" y="9690"/>
                </a:lnTo>
                <a:lnTo>
                  <a:pt x="2816885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2842412" y="269748"/>
            <a:ext cx="65074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Stochastic </a:t>
            </a:r>
            <a:r>
              <a:rPr spc="-130" dirty="0"/>
              <a:t>Gradient</a:t>
            </a:r>
            <a:r>
              <a:rPr spc="165" dirty="0"/>
              <a:t> </a:t>
            </a:r>
            <a:r>
              <a:rPr spc="-195" dirty="0"/>
              <a:t>Descent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0" dirty="0">
                <a:latin typeface="Trebuchet MS"/>
                <a:cs typeface="Trebuchet MS"/>
              </a:rPr>
              <a:t>Al</a:t>
            </a:r>
            <a:r>
              <a:rPr sz="2400" b="1" spc="20" dirty="0">
                <a:latin typeface="Trebuchet MS"/>
                <a:cs typeface="Trebuchet MS"/>
              </a:rPr>
              <a:t>g</a:t>
            </a:r>
            <a:r>
              <a:rPr sz="2400" b="1" spc="10" dirty="0">
                <a:latin typeface="Trebuchet MS"/>
                <a:cs typeface="Trebuchet MS"/>
              </a:rPr>
              <a:t>o</a:t>
            </a:r>
            <a:r>
              <a:rPr sz="2400" b="1" spc="-30" dirty="0">
                <a:latin typeface="Trebuchet MS"/>
                <a:cs typeface="Trebuchet MS"/>
              </a:rPr>
              <a:t>r</a:t>
            </a:r>
            <a:r>
              <a:rPr sz="2400" b="1" spc="-75" dirty="0">
                <a:latin typeface="Trebuchet MS"/>
                <a:cs typeface="Trebuchet MS"/>
              </a:rPr>
              <a:t>i</a:t>
            </a:r>
            <a:r>
              <a:rPr sz="2400" b="1" spc="-110" dirty="0">
                <a:latin typeface="Trebuchet MS"/>
                <a:cs typeface="Trebuchet MS"/>
              </a:rPr>
              <a:t>t</a:t>
            </a:r>
            <a:r>
              <a:rPr sz="2400" b="1" spc="-125" dirty="0">
                <a:latin typeface="Trebuchet MS"/>
                <a:cs typeface="Trebuchet MS"/>
              </a:rPr>
              <a:t>h</a:t>
            </a:r>
            <a:r>
              <a:rPr sz="2400" b="1" spc="-35" dirty="0">
                <a:latin typeface="Trebuchet MS"/>
                <a:cs typeface="Trebuchet MS"/>
              </a:rPr>
              <a:t>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059233" y="4585411"/>
            <a:ext cx="76200" cy="1140460"/>
          </a:xfrm>
          <a:custGeom>
            <a:avLst/>
            <a:gdLst/>
            <a:ahLst/>
            <a:cxnLst/>
            <a:rect l="l" t="t" r="r" b="b"/>
            <a:pathLst>
              <a:path w="76200" h="1140460">
                <a:moveTo>
                  <a:pt x="50793" y="75971"/>
                </a:moveTo>
                <a:lnTo>
                  <a:pt x="25393" y="76415"/>
                </a:lnTo>
                <a:lnTo>
                  <a:pt x="43954" y="1139916"/>
                </a:lnTo>
                <a:lnTo>
                  <a:pt x="69354" y="1139473"/>
                </a:lnTo>
                <a:lnTo>
                  <a:pt x="50793" y="75971"/>
                </a:lnTo>
                <a:close/>
              </a:path>
              <a:path w="76200" h="1140460">
                <a:moveTo>
                  <a:pt x="36766" y="0"/>
                </a:moveTo>
                <a:lnTo>
                  <a:pt x="0" y="76860"/>
                </a:lnTo>
                <a:lnTo>
                  <a:pt x="25393" y="76415"/>
                </a:lnTo>
                <a:lnTo>
                  <a:pt x="25171" y="63715"/>
                </a:lnTo>
                <a:lnTo>
                  <a:pt x="50571" y="63271"/>
                </a:lnTo>
                <a:lnTo>
                  <a:pt x="69790" y="63271"/>
                </a:lnTo>
                <a:lnTo>
                  <a:pt x="36766" y="0"/>
                </a:lnTo>
                <a:close/>
              </a:path>
              <a:path w="76200" h="1140460">
                <a:moveTo>
                  <a:pt x="50571" y="63271"/>
                </a:moveTo>
                <a:lnTo>
                  <a:pt x="25171" y="63715"/>
                </a:lnTo>
                <a:lnTo>
                  <a:pt x="25393" y="76415"/>
                </a:lnTo>
                <a:lnTo>
                  <a:pt x="50793" y="75971"/>
                </a:lnTo>
                <a:lnTo>
                  <a:pt x="50571" y="63271"/>
                </a:lnTo>
                <a:close/>
              </a:path>
              <a:path w="76200" h="1140460">
                <a:moveTo>
                  <a:pt x="69790" y="63271"/>
                </a:moveTo>
                <a:lnTo>
                  <a:pt x="50571" y="63271"/>
                </a:lnTo>
                <a:lnTo>
                  <a:pt x="50793" y="75971"/>
                </a:lnTo>
                <a:lnTo>
                  <a:pt x="76187" y="75526"/>
                </a:lnTo>
                <a:lnTo>
                  <a:pt x="69790" y="63271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831C9D92-BA14-4066-AB2F-5149BE69F4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75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bject 10">
                <a:extLst>
                  <a:ext uri="{FF2B5EF4-FFF2-40B4-BE49-F238E27FC236}">
                    <a16:creationId xmlns:a16="http://schemas.microsoft.com/office/drawing/2014/main" id="{03837378-996B-4D12-9EF7-E7EB373533C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53961" y="2190555"/>
                <a:ext cx="10276039" cy="358110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45" dirty="0"/>
                  <a:t> Initialize </a:t>
                </a:r>
                <a:r>
                  <a:rPr lang="en-SG" spc="-160" dirty="0"/>
                  <a:t>weights </a:t>
                </a:r>
                <a:r>
                  <a:rPr lang="en-SG" spc="-130" dirty="0"/>
                  <a:t>randomly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ℵ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AE" sz="2400" dirty="0">
                  <a:latin typeface="DejaVu Sans"/>
                  <a:cs typeface="DejaVu Sans"/>
                </a:endParaRPr>
              </a:p>
              <a:p>
                <a:pPr marL="12700" marR="1727200">
                  <a:lnSpc>
                    <a:spcPts val="4660"/>
                  </a:lnSpc>
                  <a:spcBef>
                    <a:spcPts val="425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ar-AE" spc="-105" dirty="0"/>
                  <a:t> </a:t>
                </a:r>
                <a:r>
                  <a:rPr lang="en-SG" spc="-105" dirty="0"/>
                  <a:t>Loop </a:t>
                </a:r>
                <a:r>
                  <a:rPr lang="en-SG" spc="-90" dirty="0"/>
                  <a:t>until </a:t>
                </a:r>
                <a:r>
                  <a:rPr lang="en-SG" spc="-175" dirty="0"/>
                  <a:t>convergence:  </a:t>
                </a:r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75" dirty="0"/>
                  <a:t>2.1  Pick  a batch of  </a:t>
                </a:r>
                <a14:m>
                  <m:oMath xmlns:m="http://schemas.openxmlformats.org/officeDocument/2006/math">
                    <m:r>
                      <a:rPr lang="en-SG" sz="2400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SG" sz="2400" spc="-175" dirty="0"/>
                  <a:t> single data points</a:t>
                </a:r>
                <a14:m>
                  <m:oMath xmlns:m="http://schemas.openxmlformats.org/officeDocument/2006/math">
                    <m:r>
                      <a:rPr lang="en-SG" sz="24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SG" sz="2400" spc="-100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00" dirty="0"/>
                  <a:t>2.2 Compute </a:t>
                </a:r>
                <a:r>
                  <a:rPr lang="en-SG" sz="2400" spc="-145" dirty="0"/>
                  <a:t>gradient, </a:t>
                </a:r>
                <a14:m>
                  <m:oMath xmlns:m="http://schemas.openxmlformats.org/officeDocument/2006/math">
                    <m:r>
                      <a:rPr lang="en-SG" sz="32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  <m:r>
                      <a:rPr lang="en-SG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SG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SG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4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SG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</m:e>
                    </m:nary>
                  </m:oMath>
                </a14:m>
                <a:endParaRPr lang="ar-AE" sz="2400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dirty="0"/>
                  <a:t>2</a:t>
                </a:r>
                <a:r>
                  <a:rPr lang="ar-AE" sz="2400" dirty="0"/>
                  <a:t>.</a:t>
                </a:r>
                <a:r>
                  <a:rPr lang="en-SG" sz="2400" dirty="0"/>
                  <a:t>3</a:t>
                </a:r>
                <a:r>
                  <a:rPr lang="ar-AE" sz="2400" dirty="0"/>
                  <a:t>	</a:t>
                </a:r>
                <a:r>
                  <a:rPr lang="en-SG" sz="2400" spc="-125" dirty="0"/>
                  <a:t>Update</a:t>
                </a:r>
                <a:r>
                  <a:rPr lang="en-SG" sz="2400" spc="-10" dirty="0"/>
                  <a:t> </a:t>
                </a:r>
                <a:r>
                  <a:rPr lang="en-SG" sz="2400" spc="-175" dirty="0"/>
                  <a:t>weights, </a:t>
                </a:r>
                <a14:m>
                  <m:oMath xmlns:m="http://schemas.openxmlformats.org/officeDocument/2006/math">
                    <m:r>
                      <a:rPr lang="en-SG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ar-AE" sz="2400" spc="-190" dirty="0"/>
              </a:p>
              <a:p>
                <a:pPr marL="12700">
                  <a:lnSpc>
                    <a:spcPct val="100000"/>
                  </a:lnSpc>
                  <a:spcBef>
                    <a:spcPts val="1605"/>
                  </a:spcBef>
                </a:pPr>
                <a:r>
                  <a:rPr lang="ar-AE" dirty="0"/>
                  <a:t>3</a:t>
                </a:r>
                <a:r>
                  <a:rPr lang="en-SG" dirty="0"/>
                  <a:t>. </a:t>
                </a:r>
                <a:r>
                  <a:rPr lang="en-SG" spc="-130" dirty="0"/>
                  <a:t>Return</a:t>
                </a:r>
                <a:r>
                  <a:rPr lang="en-SG" spc="-15" dirty="0"/>
                  <a:t> </a:t>
                </a:r>
                <a:r>
                  <a:rPr lang="en-SG" spc="-165" dirty="0"/>
                  <a:t>weights</a:t>
                </a:r>
              </a:p>
            </p:txBody>
          </p:sp>
        </mc:Choice>
        <mc:Fallback xmlns="">
          <p:sp>
            <p:nvSpPr>
              <p:cNvPr id="56" name="object 10">
                <a:extLst>
                  <a:ext uri="{FF2B5EF4-FFF2-40B4-BE49-F238E27FC236}">
                    <a16:creationId xmlns:a16="http://schemas.microsoft.com/office/drawing/2014/main" id="{03837378-996B-4D12-9EF7-E7EB373533C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53961" y="2190555"/>
                <a:ext cx="10276039" cy="3581109"/>
              </a:xfrm>
              <a:prstGeom prst="rect">
                <a:avLst/>
              </a:prstGeom>
              <a:blipFill>
                <a:blip r:embed="rId3"/>
                <a:stretch>
                  <a:fillRect l="-1661" t="-1871" b="-42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CD234237-FA59-4021-9E0B-6FBA1C977245}"/>
              </a:ext>
            </a:extLst>
          </p:cNvPr>
          <p:cNvSpPr txBox="1"/>
          <p:nvPr/>
        </p:nvSpPr>
        <p:spPr>
          <a:xfrm>
            <a:off x="4146397" y="5656644"/>
            <a:ext cx="390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Fast to compute and a much better </a:t>
            </a:r>
          </a:p>
          <a:p>
            <a:r>
              <a:rPr lang="en-SG" sz="2000" dirty="0"/>
              <a:t>estimate of the true gradient!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2287" y="269748"/>
            <a:ext cx="60680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Mini-batches </a:t>
            </a:r>
            <a:r>
              <a:rPr spc="-130" dirty="0"/>
              <a:t>while</a:t>
            </a:r>
            <a:r>
              <a:rPr spc="165" dirty="0"/>
              <a:t> </a:t>
            </a:r>
            <a:r>
              <a:rPr spc="-150" dirty="0"/>
              <a:t>training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3" name="object 3"/>
          <p:cNvSpPr txBox="1"/>
          <p:nvPr/>
        </p:nvSpPr>
        <p:spPr>
          <a:xfrm>
            <a:off x="3197605" y="2457195"/>
            <a:ext cx="5796280" cy="1179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9"/>
              </a:lnSpc>
              <a:spcBef>
                <a:spcPts val="100"/>
              </a:spcBef>
            </a:pPr>
            <a:r>
              <a:rPr sz="2800" b="1" dirty="0">
                <a:latin typeface="Trebuchet MS"/>
                <a:cs typeface="Trebuchet MS"/>
              </a:rPr>
              <a:t>More </a:t>
            </a:r>
            <a:r>
              <a:rPr sz="2800" b="1" spc="-125" dirty="0">
                <a:latin typeface="Trebuchet MS"/>
                <a:cs typeface="Trebuchet MS"/>
              </a:rPr>
              <a:t>accurate </a:t>
            </a:r>
            <a:r>
              <a:rPr sz="2800" b="1" spc="-100" dirty="0">
                <a:latin typeface="Trebuchet MS"/>
                <a:cs typeface="Trebuchet MS"/>
              </a:rPr>
              <a:t>estimation </a:t>
            </a:r>
            <a:r>
              <a:rPr sz="2800" b="1" spc="-130" dirty="0">
                <a:latin typeface="Trebuchet MS"/>
                <a:cs typeface="Trebuchet MS"/>
              </a:rPr>
              <a:t>of</a:t>
            </a:r>
            <a:r>
              <a:rPr sz="2800" b="1" spc="-90" dirty="0">
                <a:latin typeface="Trebuchet MS"/>
                <a:cs typeface="Trebuchet MS"/>
              </a:rPr>
              <a:t> </a:t>
            </a:r>
            <a:r>
              <a:rPr sz="2800" b="1" spc="-105" dirty="0">
                <a:latin typeface="Trebuchet MS"/>
                <a:cs typeface="Trebuchet MS"/>
              </a:rPr>
              <a:t>gradient</a:t>
            </a:r>
            <a:endParaRPr sz="2800">
              <a:latin typeface="Trebuchet MS"/>
              <a:cs typeface="Trebuchet MS"/>
            </a:endParaRPr>
          </a:p>
          <a:p>
            <a:pPr marL="1066165" marR="1057910" indent="-635" algn="ctr">
              <a:lnSpc>
                <a:spcPts val="2900"/>
              </a:lnSpc>
              <a:spcBef>
                <a:spcPts val="50"/>
              </a:spcBef>
            </a:pPr>
            <a:r>
              <a:rPr sz="2400" spc="-130" dirty="0">
                <a:latin typeface="Arial"/>
                <a:cs typeface="Arial"/>
              </a:rPr>
              <a:t>Smoother </a:t>
            </a:r>
            <a:r>
              <a:rPr sz="2400" spc="-170" dirty="0">
                <a:latin typeface="Arial"/>
                <a:cs typeface="Arial"/>
              </a:rPr>
              <a:t>convergence  </a:t>
            </a:r>
            <a:r>
              <a:rPr sz="2400" spc="-110" dirty="0">
                <a:latin typeface="Arial"/>
                <a:cs typeface="Arial"/>
              </a:rPr>
              <a:t>Allows </a:t>
            </a:r>
            <a:r>
              <a:rPr sz="2400" spc="-55" dirty="0">
                <a:latin typeface="Arial"/>
                <a:cs typeface="Arial"/>
              </a:rPr>
              <a:t>for </a:t>
            </a:r>
            <a:r>
              <a:rPr sz="2400" spc="-145" dirty="0">
                <a:latin typeface="Arial"/>
                <a:cs typeface="Arial"/>
              </a:rPr>
              <a:t>larger </a:t>
            </a:r>
            <a:r>
              <a:rPr sz="2400" spc="-160" dirty="0">
                <a:latin typeface="Arial"/>
                <a:cs typeface="Arial"/>
              </a:rPr>
              <a:t>learning</a:t>
            </a:r>
            <a:r>
              <a:rPr sz="2400" spc="275" dirty="0">
                <a:latin typeface="Arial"/>
                <a:cs typeface="Arial"/>
              </a:rPr>
              <a:t> </a:t>
            </a:r>
            <a:r>
              <a:rPr sz="2400" spc="-150" dirty="0">
                <a:latin typeface="Arial"/>
                <a:cs typeface="Arial"/>
              </a:rPr>
              <a:t>rates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19A17-7971-45FD-B303-3E94859FA1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76</a:t>
            </a:fld>
            <a:endParaRPr lang="en-SG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2287" y="269748"/>
            <a:ext cx="60680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Mini-batches </a:t>
            </a:r>
            <a:r>
              <a:rPr spc="-130" dirty="0"/>
              <a:t>while</a:t>
            </a:r>
            <a:r>
              <a:rPr spc="165" dirty="0"/>
              <a:t> </a:t>
            </a:r>
            <a:r>
              <a:rPr spc="-150" dirty="0"/>
              <a:t>training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3" name="object 3"/>
          <p:cNvSpPr txBox="1"/>
          <p:nvPr/>
        </p:nvSpPr>
        <p:spPr>
          <a:xfrm>
            <a:off x="3197605" y="2457195"/>
            <a:ext cx="5796280" cy="1179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9"/>
              </a:lnSpc>
              <a:spcBef>
                <a:spcPts val="100"/>
              </a:spcBef>
            </a:pPr>
            <a:r>
              <a:rPr sz="2800" b="1" dirty="0">
                <a:solidFill>
                  <a:srgbClr val="D0CECE"/>
                </a:solidFill>
                <a:latin typeface="Trebuchet MS"/>
                <a:cs typeface="Trebuchet MS"/>
              </a:rPr>
              <a:t>More </a:t>
            </a:r>
            <a:r>
              <a:rPr sz="2800" b="1" spc="-125" dirty="0">
                <a:solidFill>
                  <a:srgbClr val="D0CECE"/>
                </a:solidFill>
                <a:latin typeface="Trebuchet MS"/>
                <a:cs typeface="Trebuchet MS"/>
              </a:rPr>
              <a:t>accurate </a:t>
            </a:r>
            <a:r>
              <a:rPr sz="2800" b="1" spc="-100" dirty="0">
                <a:solidFill>
                  <a:srgbClr val="D0CECE"/>
                </a:solidFill>
                <a:latin typeface="Trebuchet MS"/>
                <a:cs typeface="Trebuchet MS"/>
              </a:rPr>
              <a:t>estimation </a:t>
            </a:r>
            <a:r>
              <a:rPr sz="2800" b="1" spc="-130" dirty="0">
                <a:solidFill>
                  <a:srgbClr val="D0CECE"/>
                </a:solidFill>
                <a:latin typeface="Trebuchet MS"/>
                <a:cs typeface="Trebuchet MS"/>
              </a:rPr>
              <a:t>of</a:t>
            </a:r>
            <a:r>
              <a:rPr sz="2800" b="1" spc="-90" dirty="0">
                <a:solidFill>
                  <a:srgbClr val="D0CECE"/>
                </a:solidFill>
                <a:latin typeface="Trebuchet MS"/>
                <a:cs typeface="Trebuchet MS"/>
              </a:rPr>
              <a:t> </a:t>
            </a:r>
            <a:r>
              <a:rPr sz="2800" b="1" spc="-105" dirty="0">
                <a:solidFill>
                  <a:srgbClr val="D0CECE"/>
                </a:solidFill>
                <a:latin typeface="Trebuchet MS"/>
                <a:cs typeface="Trebuchet MS"/>
              </a:rPr>
              <a:t>gradient</a:t>
            </a:r>
            <a:endParaRPr sz="2800">
              <a:latin typeface="Trebuchet MS"/>
              <a:cs typeface="Trebuchet MS"/>
            </a:endParaRPr>
          </a:p>
          <a:p>
            <a:pPr marL="1066165" marR="1057910" indent="-635" algn="ctr">
              <a:lnSpc>
                <a:spcPts val="2900"/>
              </a:lnSpc>
              <a:spcBef>
                <a:spcPts val="50"/>
              </a:spcBef>
            </a:pPr>
            <a:r>
              <a:rPr sz="2400" spc="-130" dirty="0">
                <a:solidFill>
                  <a:srgbClr val="D0CECE"/>
                </a:solidFill>
                <a:latin typeface="Arial"/>
                <a:cs typeface="Arial"/>
              </a:rPr>
              <a:t>Smoother </a:t>
            </a:r>
            <a:r>
              <a:rPr sz="2400" spc="-170" dirty="0">
                <a:solidFill>
                  <a:srgbClr val="D0CECE"/>
                </a:solidFill>
                <a:latin typeface="Arial"/>
                <a:cs typeface="Arial"/>
              </a:rPr>
              <a:t>convergence  </a:t>
            </a:r>
            <a:r>
              <a:rPr sz="2400" spc="-110" dirty="0">
                <a:solidFill>
                  <a:srgbClr val="D0CECE"/>
                </a:solidFill>
                <a:latin typeface="Arial"/>
                <a:cs typeface="Arial"/>
              </a:rPr>
              <a:t>Allows </a:t>
            </a:r>
            <a:r>
              <a:rPr sz="2400" spc="-55" dirty="0">
                <a:solidFill>
                  <a:srgbClr val="D0CECE"/>
                </a:solidFill>
                <a:latin typeface="Arial"/>
                <a:cs typeface="Arial"/>
              </a:rPr>
              <a:t>for </a:t>
            </a:r>
            <a:r>
              <a:rPr sz="2400" spc="-145" dirty="0">
                <a:solidFill>
                  <a:srgbClr val="D0CECE"/>
                </a:solidFill>
                <a:latin typeface="Arial"/>
                <a:cs typeface="Arial"/>
              </a:rPr>
              <a:t>larger </a:t>
            </a:r>
            <a:r>
              <a:rPr sz="2400" spc="-160" dirty="0">
                <a:solidFill>
                  <a:srgbClr val="D0CECE"/>
                </a:solidFill>
                <a:latin typeface="Arial"/>
                <a:cs typeface="Arial"/>
              </a:rPr>
              <a:t>learning</a:t>
            </a:r>
            <a:r>
              <a:rPr sz="2400" spc="275" dirty="0">
                <a:solidFill>
                  <a:srgbClr val="D0CECE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D0CECE"/>
                </a:solidFill>
                <a:latin typeface="Arial"/>
                <a:cs typeface="Arial"/>
              </a:rPr>
              <a:t>rates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0644" y="4337810"/>
            <a:ext cx="8989060" cy="82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2800" b="1" spc="-95" dirty="0">
                <a:latin typeface="Trebuchet MS"/>
                <a:cs typeface="Trebuchet MS"/>
              </a:rPr>
              <a:t>Mini-batches </a:t>
            </a:r>
            <a:r>
              <a:rPr sz="2800" b="1" spc="-135" dirty="0">
                <a:latin typeface="Trebuchet MS"/>
                <a:cs typeface="Trebuchet MS"/>
              </a:rPr>
              <a:t>lead </a:t>
            </a:r>
            <a:r>
              <a:rPr sz="2800" b="1" spc="-30" dirty="0">
                <a:latin typeface="Trebuchet MS"/>
                <a:cs typeface="Trebuchet MS"/>
              </a:rPr>
              <a:t>to </a:t>
            </a:r>
            <a:r>
              <a:rPr sz="2800" b="1" spc="-145" dirty="0">
                <a:latin typeface="Trebuchet MS"/>
                <a:cs typeface="Trebuchet MS"/>
              </a:rPr>
              <a:t>fast</a:t>
            </a:r>
            <a:r>
              <a:rPr sz="2800" b="1" spc="-30" dirty="0">
                <a:latin typeface="Trebuchet MS"/>
                <a:cs typeface="Trebuchet MS"/>
              </a:rPr>
              <a:t> </a:t>
            </a:r>
            <a:r>
              <a:rPr sz="2800" b="1" spc="-125" dirty="0">
                <a:latin typeface="Trebuchet MS"/>
                <a:cs typeface="Trebuchet MS"/>
              </a:rPr>
              <a:t>training!</a:t>
            </a:r>
            <a:endParaRPr sz="2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2400" spc="-195" dirty="0">
                <a:latin typeface="Arial"/>
                <a:cs typeface="Arial"/>
              </a:rPr>
              <a:t>Can </a:t>
            </a:r>
            <a:r>
              <a:rPr sz="2400" spc="-155" dirty="0">
                <a:latin typeface="Arial"/>
                <a:cs typeface="Arial"/>
              </a:rPr>
              <a:t>parallelize </a:t>
            </a:r>
            <a:r>
              <a:rPr sz="2400" spc="-105" dirty="0">
                <a:latin typeface="Arial"/>
                <a:cs typeface="Arial"/>
              </a:rPr>
              <a:t>computation </a:t>
            </a:r>
            <a:r>
              <a:rPr sz="2400" spc="180" dirty="0">
                <a:latin typeface="Arial"/>
                <a:cs typeface="Arial"/>
              </a:rPr>
              <a:t>+ </a:t>
            </a:r>
            <a:r>
              <a:rPr sz="2400" spc="-195" dirty="0">
                <a:latin typeface="Arial"/>
                <a:cs typeface="Arial"/>
              </a:rPr>
              <a:t>achieve </a:t>
            </a:r>
            <a:r>
              <a:rPr sz="2400" spc="-170" dirty="0">
                <a:latin typeface="Arial"/>
                <a:cs typeface="Arial"/>
              </a:rPr>
              <a:t>significant </a:t>
            </a:r>
            <a:r>
              <a:rPr sz="2400" spc="-190" dirty="0">
                <a:latin typeface="Arial"/>
                <a:cs typeface="Arial"/>
              </a:rPr>
              <a:t>speed </a:t>
            </a:r>
            <a:r>
              <a:rPr sz="2400" spc="-204" dirty="0">
                <a:latin typeface="Arial"/>
                <a:cs typeface="Arial"/>
              </a:rPr>
              <a:t>increases </a:t>
            </a:r>
            <a:r>
              <a:rPr sz="2400" spc="-100" dirty="0">
                <a:latin typeface="Arial"/>
                <a:cs typeface="Arial"/>
              </a:rPr>
              <a:t>on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229" dirty="0">
                <a:latin typeface="Arial"/>
                <a:cs typeface="Arial"/>
              </a:rPr>
              <a:t>GPU’s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7D6C0-A8CF-4D8E-A66C-C583B7E2CC6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77</a:t>
            </a:fld>
            <a:endParaRPr lang="en-SG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35005-806F-48A8-A752-17FF621C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Neural network tutorials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901D9-634F-469B-A45B-48B4EC836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4648" y="1981200"/>
            <a:ext cx="10094352" cy="12926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TensorFlow playground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dirty="0">
                <a:hlinkClick r:id="rId2"/>
              </a:rPr>
              <a:t>https://</a:t>
            </a:r>
            <a:r>
              <a:rPr lang="en-SG" dirty="0" err="1">
                <a:hlinkClick r:id="rId2"/>
              </a:rPr>
              <a:t>playground.tensorflow.org</a:t>
            </a:r>
            <a:endParaRPr lang="en-SG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5BDF44-2274-4CB0-AA72-AD674CF8CE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78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434990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0298" y="2971800"/>
            <a:ext cx="758190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pc="-210" dirty="0">
                <a:solidFill>
                  <a:srgbClr val="FFFFFF"/>
                </a:solidFill>
              </a:rPr>
              <a:t>Introduction to TensorFlow, </a:t>
            </a:r>
            <a:r>
              <a:rPr lang="en-SG" spc="-210" dirty="0" err="1">
                <a:solidFill>
                  <a:srgbClr val="FFFFFF"/>
                </a:solidFill>
              </a:rPr>
              <a:t>Keras</a:t>
            </a:r>
            <a:endParaRPr spc="-40" dirty="0">
              <a:solidFill>
                <a:srgbClr val="FFFFFF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FE31CB-C4C1-46BC-8853-B7BD3FCF131A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lang="en-SG" sz="11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8E52C-EFDB-4959-BB14-9BB1E64947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79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4828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0376" y="3025141"/>
            <a:ext cx="874382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pc="-85" dirty="0">
                <a:solidFill>
                  <a:srgbClr val="FFFFFF"/>
                </a:solidFill>
              </a:rPr>
              <a:t>Why Deep Learning and Why Now?</a:t>
            </a:r>
            <a:endParaRPr spc="-204" dirty="0">
              <a:solidFill>
                <a:srgbClr val="FFFFFF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DD2D7-9BC3-441A-8083-B7760FD302EF}"/>
              </a:ext>
            </a:extLst>
          </p:cNvPr>
          <p:cNvSpPr>
            <a:spLocks noGrp="1"/>
          </p:cNvSpPr>
          <p:nvPr>
            <p:ph type="dt" sz="half" idx="6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lang="en-SG" sz="11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7D0B7-39F6-426F-993E-25010534CCD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8</a:t>
            </a:fld>
            <a:endParaRPr lang="en-SG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EE4E-1A41-4A7C-A09F-716969F27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81200"/>
            <a:ext cx="10399152" cy="341820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b="1" dirty="0" err="1"/>
              <a:t>Keras</a:t>
            </a:r>
            <a:r>
              <a:rPr lang="en-SG" dirty="0"/>
              <a:t> is a high-level neural networks API, written in Python and capable of running on top of </a:t>
            </a:r>
            <a:r>
              <a:rPr lang="en-SG" b="1" dirty="0"/>
              <a:t>TensorFlow</a:t>
            </a:r>
            <a:r>
              <a:rPr lang="en-SG" dirty="0"/>
              <a:t>, </a:t>
            </a:r>
            <a:r>
              <a:rPr lang="en-SG" dirty="0" err="1"/>
              <a:t>CNTK</a:t>
            </a:r>
            <a:r>
              <a:rPr lang="en-SG" dirty="0"/>
              <a:t>, or </a:t>
            </a:r>
            <a:r>
              <a:rPr lang="en-SG" b="1" dirty="0" err="1"/>
              <a:t>Theano</a:t>
            </a:r>
            <a:endParaRPr lang="en-SG" dirty="0"/>
          </a:p>
          <a:p>
            <a:endParaRPr lang="en-S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 err="1"/>
              <a:t>Keras</a:t>
            </a:r>
            <a:r>
              <a:rPr lang="en-SG" dirty="0"/>
              <a:t> follows best practices for reducing cognitive load.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It is easy to learn and easy to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47383DF-9815-41D6-97AA-82F638B416FD}"/>
              </a:ext>
            </a:extLst>
          </p:cNvPr>
          <p:cNvSpPr txBox="1">
            <a:spLocks/>
          </p:cNvSpPr>
          <p:nvPr/>
        </p:nvSpPr>
        <p:spPr>
          <a:xfrm>
            <a:off x="3062287" y="269748"/>
            <a:ext cx="60680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 u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SG" dirty="0"/>
              <a:t>Why use </a:t>
            </a:r>
            <a:r>
              <a:rPr lang="en-SG" dirty="0" err="1"/>
              <a:t>Keras</a:t>
            </a:r>
            <a:r>
              <a:rPr lang="en-SG" dirty="0"/>
              <a:t>?</a:t>
            </a:r>
            <a:endParaRPr lang="en-SG" kern="0" spc="-150" dirty="0"/>
          </a:p>
        </p:txBody>
      </p:sp>
    </p:spTree>
    <p:extLst>
      <p:ext uri="{BB962C8B-B14F-4D97-AF65-F5344CB8AC3E}">
        <p14:creationId xmlns:p14="http://schemas.microsoft.com/office/powerpoint/2010/main" val="30169281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F478E-735B-44C9-AD3D-8C91A42B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Why use </a:t>
            </a:r>
            <a:r>
              <a:rPr lang="en-SG" dirty="0" err="1"/>
              <a:t>Keras</a:t>
            </a:r>
            <a:r>
              <a:rPr lang="en-SG" dirty="0"/>
              <a:t>?</a:t>
            </a:r>
          </a:p>
        </p:txBody>
      </p:sp>
      <p:pic>
        <p:nvPicPr>
          <p:cNvPr id="6" name="Picture 2" descr="https://cdn-images-1.medium.com/max/2000/1*s_BwkYxpGv34vjOHi8tDzg.png">
            <a:extLst>
              <a:ext uri="{FF2B5EF4-FFF2-40B4-BE49-F238E27FC236}">
                <a16:creationId xmlns:a16="http://schemas.microsoft.com/office/drawing/2014/main" id="{AC698156-1B9C-4C17-BD1B-7228057187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65708"/>
            <a:ext cx="7829550" cy="503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1358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>
            <a:hlinkClick r:id="" action="ppaction://media"/>
            <a:extLst>
              <a:ext uri="{FF2B5EF4-FFF2-40B4-BE49-F238E27FC236}">
                <a16:creationId xmlns:a16="http://schemas.microsoft.com/office/drawing/2014/main" id="{5FABB646-44BC-428B-9206-B6CEAB8BECB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57400" y="76200"/>
            <a:ext cx="83058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509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AD1-AE63-482C-BC19-953CB299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Tutorials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DA016-EDB5-4C6B-998E-72F009444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648" y="1828800"/>
            <a:ext cx="10018152" cy="15696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“Hello World” deep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hlinkClick r:id="rId2"/>
              </a:rPr>
              <a:t>https://</a:t>
            </a:r>
            <a:r>
              <a:rPr lang="en-SG" dirty="0" err="1">
                <a:hlinkClick r:id="rId2"/>
              </a:rPr>
              <a:t>jupyter.org</a:t>
            </a:r>
            <a:r>
              <a:rPr lang="en-SG" dirty="0">
                <a:hlinkClick r:id="rId2"/>
              </a:rPr>
              <a:t>/</a:t>
            </a:r>
            <a:r>
              <a:rPr lang="en-SG" dirty="0" err="1">
                <a:hlinkClick r:id="rId2"/>
              </a:rPr>
              <a:t>install.html</a:t>
            </a:r>
            <a:endParaRPr lang="en-SG" dirty="0"/>
          </a:p>
          <a:p>
            <a:pPr lvl="1"/>
            <a:endParaRPr lang="en-S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Basic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hlinkClick r:id="rId3"/>
              </a:rPr>
              <a:t>https://</a:t>
            </a:r>
            <a:r>
              <a:rPr lang="en-SG" dirty="0" err="1">
                <a:hlinkClick r:id="rId3"/>
              </a:rPr>
              <a:t>www.tensorflow.org</a:t>
            </a:r>
            <a:r>
              <a:rPr lang="en-SG" dirty="0">
                <a:hlinkClick r:id="rId3"/>
              </a:rPr>
              <a:t>/tutorials/</a:t>
            </a:r>
            <a:r>
              <a:rPr lang="en-SG" dirty="0" err="1">
                <a:hlinkClick r:id="rId3"/>
              </a:rPr>
              <a:t>keras</a:t>
            </a:r>
            <a:r>
              <a:rPr lang="en-SG" dirty="0">
                <a:hlinkClick r:id="rId3"/>
              </a:rPr>
              <a:t>/</a:t>
            </a:r>
            <a:r>
              <a:rPr lang="en-SG" dirty="0" err="1">
                <a:hlinkClick r:id="rId3"/>
              </a:rPr>
              <a:t>basic_classification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0574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3441" y="269748"/>
            <a:ext cx="47656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Why </a:t>
            </a:r>
            <a:r>
              <a:rPr spc="-204" dirty="0"/>
              <a:t>Deep</a:t>
            </a:r>
            <a:r>
              <a:rPr spc="35" dirty="0"/>
              <a:t> </a:t>
            </a:r>
            <a:r>
              <a:rPr spc="-335" dirty="0"/>
              <a:t>Learning?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8726" y="1401572"/>
            <a:ext cx="9689465" cy="1068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1915" marR="5080" indent="-1339850">
              <a:lnSpc>
                <a:spcPct val="142500"/>
              </a:lnSpc>
              <a:spcBef>
                <a:spcPts val="100"/>
              </a:spcBef>
            </a:pPr>
            <a:r>
              <a:rPr sz="2400" spc="-155" dirty="0">
                <a:cs typeface="Arial"/>
              </a:rPr>
              <a:t>Hand </a:t>
            </a:r>
            <a:r>
              <a:rPr sz="2400" spc="-160" dirty="0">
                <a:cs typeface="Arial"/>
              </a:rPr>
              <a:t>engineered features </a:t>
            </a:r>
            <a:r>
              <a:rPr sz="2400" spc="-170" dirty="0">
                <a:cs typeface="Arial"/>
              </a:rPr>
              <a:t>are </a:t>
            </a:r>
            <a:r>
              <a:rPr sz="2400" spc="-95" dirty="0">
                <a:cs typeface="Arial"/>
              </a:rPr>
              <a:t>time </a:t>
            </a:r>
            <a:r>
              <a:rPr sz="2400" spc="-190" dirty="0">
                <a:cs typeface="Arial"/>
              </a:rPr>
              <a:t>consuming, </a:t>
            </a:r>
            <a:r>
              <a:rPr sz="2400" spc="-45" dirty="0">
                <a:cs typeface="Arial"/>
              </a:rPr>
              <a:t>brittle </a:t>
            </a:r>
            <a:r>
              <a:rPr sz="2400" spc="-200" dirty="0">
                <a:cs typeface="Arial"/>
              </a:rPr>
              <a:t>and </a:t>
            </a:r>
            <a:r>
              <a:rPr sz="2400" spc="-50" dirty="0">
                <a:cs typeface="Arial"/>
              </a:rPr>
              <a:t>not </a:t>
            </a:r>
            <a:r>
              <a:rPr sz="2400" spc="-215" dirty="0">
                <a:cs typeface="Arial"/>
              </a:rPr>
              <a:t>scalable </a:t>
            </a:r>
            <a:r>
              <a:rPr sz="2400" spc="-125" dirty="0">
                <a:cs typeface="Arial"/>
              </a:rPr>
              <a:t>in practice</a:t>
            </a:r>
            <a:r>
              <a:rPr lang="en-SG" sz="2400" spc="-125" dirty="0">
                <a:cs typeface="Arial"/>
              </a:rPr>
              <a:t>.</a:t>
            </a:r>
          </a:p>
          <a:p>
            <a:pPr marL="1351915" marR="5080" indent="-1339850">
              <a:lnSpc>
                <a:spcPct val="142500"/>
              </a:lnSpc>
              <a:spcBef>
                <a:spcPts val="100"/>
              </a:spcBef>
            </a:pPr>
            <a:r>
              <a:rPr sz="2400" spc="-125" dirty="0">
                <a:cs typeface="Arial"/>
              </a:rPr>
              <a:t>  </a:t>
            </a:r>
            <a:r>
              <a:rPr sz="2400" spc="-195" dirty="0">
                <a:cs typeface="Arial"/>
              </a:rPr>
              <a:t>Can </a:t>
            </a:r>
            <a:r>
              <a:rPr sz="2400" spc="-130" dirty="0">
                <a:cs typeface="Arial"/>
              </a:rPr>
              <a:t>we </a:t>
            </a:r>
            <a:r>
              <a:rPr sz="2400" spc="-140" dirty="0">
                <a:cs typeface="Arial"/>
              </a:rPr>
              <a:t>learn </a:t>
            </a:r>
            <a:r>
              <a:rPr sz="2400" spc="-100" dirty="0">
                <a:cs typeface="Arial"/>
              </a:rPr>
              <a:t>the </a:t>
            </a:r>
            <a:r>
              <a:rPr sz="2400" b="1" spc="-105" dirty="0">
                <a:cs typeface="Trebuchet MS"/>
              </a:rPr>
              <a:t>underlying </a:t>
            </a:r>
            <a:r>
              <a:rPr sz="2400" b="1" spc="-125" dirty="0">
                <a:cs typeface="Trebuchet MS"/>
              </a:rPr>
              <a:t>features </a:t>
            </a:r>
            <a:r>
              <a:rPr sz="2400" spc="-105" dirty="0">
                <a:cs typeface="Arial"/>
              </a:rPr>
              <a:t>directly </a:t>
            </a:r>
            <a:r>
              <a:rPr sz="2400" spc="-75" dirty="0">
                <a:cs typeface="Arial"/>
              </a:rPr>
              <a:t>from</a:t>
            </a:r>
            <a:r>
              <a:rPr sz="2400" spc="275" dirty="0">
                <a:cs typeface="Arial"/>
              </a:rPr>
              <a:t> </a:t>
            </a:r>
            <a:r>
              <a:rPr sz="2400" spc="-270" dirty="0">
                <a:cs typeface="Arial"/>
              </a:rPr>
              <a:t>data?</a:t>
            </a:r>
            <a:endParaRPr sz="2400" dirty="0"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4672" y="3474720"/>
            <a:ext cx="10668000" cy="2249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11401" y="2907284"/>
            <a:ext cx="1972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Trebuchet MS"/>
                <a:cs typeface="Trebuchet MS"/>
              </a:rPr>
              <a:t>Low </a:t>
            </a:r>
            <a:r>
              <a:rPr sz="1800" b="1" spc="-80" dirty="0">
                <a:latin typeface="Trebuchet MS"/>
                <a:cs typeface="Trebuchet MS"/>
              </a:rPr>
              <a:t>Level</a:t>
            </a:r>
            <a:r>
              <a:rPr sz="1800" b="1" spc="-110" dirty="0">
                <a:latin typeface="Trebuchet MS"/>
                <a:cs typeface="Trebuchet MS"/>
              </a:rPr>
              <a:t> </a:t>
            </a:r>
            <a:r>
              <a:rPr sz="1800" b="1" spc="-85" dirty="0">
                <a:latin typeface="Trebuchet MS"/>
                <a:cs typeface="Trebuchet MS"/>
              </a:rPr>
              <a:t>Features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lang="en-US" spc="-110" dirty="0" err="1"/>
              <a:t>6.S191</a:t>
            </a:r>
            <a:r>
              <a:rPr lang="en-US" spc="-110" dirty="0"/>
              <a:t> Introduction to Deep Learning </a:t>
            </a:r>
            <a:r>
              <a:rPr lang="en-US" spc="-110" dirty="0" err="1"/>
              <a:t>introtodeeplearning.com</a:t>
            </a:r>
            <a:endParaRPr sz="1100" dirty="0"/>
          </a:p>
        </p:txBody>
      </p:sp>
      <p:sp>
        <p:nvSpPr>
          <p:cNvPr id="6" name="object 6"/>
          <p:cNvSpPr txBox="1"/>
          <p:nvPr/>
        </p:nvSpPr>
        <p:spPr>
          <a:xfrm>
            <a:off x="1950135" y="5897371"/>
            <a:ext cx="1263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Arial"/>
                <a:cs typeface="Arial"/>
              </a:rPr>
              <a:t>Lines </a:t>
            </a:r>
            <a:r>
              <a:rPr sz="1800" spc="-95" dirty="0">
                <a:latin typeface="Arial"/>
                <a:cs typeface="Arial"/>
              </a:rPr>
              <a:t>&amp;</a:t>
            </a:r>
            <a:r>
              <a:rPr sz="1800" spc="-254" dirty="0">
                <a:latin typeface="Arial"/>
                <a:cs typeface="Arial"/>
              </a:rPr>
              <a:t> </a:t>
            </a:r>
            <a:r>
              <a:rPr sz="1800" spc="-215" dirty="0">
                <a:latin typeface="Arial"/>
                <a:cs typeface="Arial"/>
              </a:rPr>
              <a:t>Edges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5833" y="5897371"/>
            <a:ext cx="1822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9" dirty="0">
                <a:latin typeface="Arial"/>
                <a:cs typeface="Arial"/>
              </a:rPr>
              <a:t>Eyes </a:t>
            </a:r>
            <a:r>
              <a:rPr sz="1800" spc="-95" dirty="0">
                <a:latin typeface="Arial"/>
                <a:cs typeface="Arial"/>
              </a:rPr>
              <a:t>&amp; </a:t>
            </a:r>
            <a:r>
              <a:rPr sz="1800" spc="-85" dirty="0">
                <a:latin typeface="Arial"/>
                <a:cs typeface="Arial"/>
              </a:rPr>
              <a:t>Nose </a:t>
            </a:r>
            <a:r>
              <a:rPr sz="1800" spc="-95" dirty="0">
                <a:latin typeface="Arial"/>
                <a:cs typeface="Arial"/>
              </a:rPr>
              <a:t>&amp;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-190" dirty="0">
                <a:latin typeface="Arial"/>
                <a:cs typeface="Arial"/>
              </a:rPr>
              <a:t>Ears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00819" y="5897371"/>
            <a:ext cx="140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Arial"/>
                <a:cs typeface="Arial"/>
              </a:rPr>
              <a:t>Facial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Structure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5912" y="2907284"/>
            <a:ext cx="19138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rebuchet MS"/>
                <a:cs typeface="Trebuchet MS"/>
              </a:rPr>
              <a:t>Mid </a:t>
            </a:r>
            <a:r>
              <a:rPr sz="1800" b="1" spc="-80" dirty="0">
                <a:latin typeface="Trebuchet MS"/>
                <a:cs typeface="Trebuchet MS"/>
              </a:rPr>
              <a:t>Level</a:t>
            </a:r>
            <a:r>
              <a:rPr sz="1800" b="1" spc="-140" dirty="0">
                <a:latin typeface="Trebuchet MS"/>
                <a:cs typeface="Trebuchet MS"/>
              </a:rPr>
              <a:t> </a:t>
            </a:r>
            <a:r>
              <a:rPr sz="1800" b="1" spc="-85" dirty="0">
                <a:latin typeface="Trebuchet MS"/>
                <a:cs typeface="Trebuchet MS"/>
              </a:rPr>
              <a:t>Features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70480" y="2907284"/>
            <a:ext cx="2010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Trebuchet MS"/>
                <a:cs typeface="Trebuchet MS"/>
              </a:rPr>
              <a:t>High </a:t>
            </a:r>
            <a:r>
              <a:rPr sz="1800" b="1" spc="-80" dirty="0">
                <a:latin typeface="Trebuchet MS"/>
                <a:cs typeface="Trebuchet MS"/>
              </a:rPr>
              <a:t>Level</a:t>
            </a:r>
            <a:r>
              <a:rPr sz="1800" b="1" spc="-120" dirty="0">
                <a:latin typeface="Trebuchet MS"/>
                <a:cs typeface="Trebuchet MS"/>
              </a:rPr>
              <a:t> </a:t>
            </a:r>
            <a:r>
              <a:rPr sz="1800" b="1" spc="-85" dirty="0">
                <a:latin typeface="Trebuchet MS"/>
                <a:cs typeface="Trebuchet MS"/>
              </a:rPr>
              <a:t>Features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1681445-2D34-4E16-8648-18724366A6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9</a:t>
            </a:fld>
            <a:endParaRPr lang="en-SG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Introduction to Deep Learning&amp;quot;&quot;/&gt;&lt;property id=&quot;20307&quot; value=&quot;256&quot;/&gt;&lt;/object&gt;&lt;object type=&quot;3&quot; unique_id=&quot;10005&quot;&gt;&lt;property id=&quot;20148&quot; value=&quot;5&quot;/&gt;&lt;property id=&quot;20300&quot; value=&quot;Slide 3 - &amp;quot;What is Deep Learning?&amp;quot;&quot;/&gt;&lt;property id=&quot;20307&quot; value=&quot;258&quot;/&gt;&lt;/object&gt;&lt;object type=&quot;3&quot; unique_id=&quot;10012&quot;&gt;&lt;property id=&quot;20148&quot; value=&quot;5&quot;/&gt;&lt;property id=&quot;20300&quot; value=&quot;Slide 8 - &amp;quot;Why Deep Learning and Why Now?&amp;quot;&quot;/&gt;&lt;property id=&quot;20307&quot; value=&quot;265&quot;/&gt;&lt;/object&gt;&lt;object type=&quot;3&quot; unique_id=&quot;10013&quot;&gt;&lt;property id=&quot;20148&quot; value=&quot;5&quot;/&gt;&lt;property id=&quot;20300&quot; value=&quot;Slide 9 - &amp;quot;Why Deep Learning?&amp;quot;&quot;/&gt;&lt;property id=&quot;20307&quot; value=&quot;266&quot;/&gt;&lt;/object&gt;&lt;object type=&quot;3&quot; unique_id=&quot;10014&quot;&gt;&lt;property id=&quot;20148&quot; value=&quot;5&quot;/&gt;&lt;property id=&quot;20300&quot; value=&quot;Slide 10 - &amp;quot;Why Now?&amp;quot;&quot;/&gt;&lt;property id=&quot;20307&quot; value=&quot;267&quot;/&gt;&lt;/object&gt;&lt;object type=&quot;3&quot; unique_id=&quot;10015&quot;&gt;&lt;property id=&quot;20148&quot; value=&quot;5&quot;/&gt;&lt;property id=&quot;20300&quot; value=&quot;Slide 14 - &amp;quot;The Perceptron&amp;#x0D;The structural building block of deep learning&amp;quot;&quot;/&gt;&lt;property id=&quot;20307&quot; value=&quot;268&quot;/&gt;&lt;/object&gt;&lt;object type=&quot;3&quot; unique_id=&quot;10016&quot;&gt;&lt;property id=&quot;20148&quot; value=&quot;5&quot;/&gt;&lt;property id=&quot;20300&quot; value=&quot;Slide 15 - &amp;quot;The Perceptron: Forward Propagation&amp;quot;&quot;/&gt;&lt;property id=&quot;20307&quot; value=&quot;269&quot;/&gt;&lt;/object&gt;&lt;object type=&quot;3&quot; unique_id=&quot;10017&quot;&gt;&lt;property id=&quot;20148&quot; value=&quot;5&quot;/&gt;&lt;property id=&quot;20300&quot; value=&quot;Slide 16 - &amp;quot;The Perceptron: Forward Propagation&amp;quot;&quot;/&gt;&lt;property id=&quot;20307&quot; value=&quot;270&quot;/&gt;&lt;/object&gt;&lt;object type=&quot;3&quot; unique_id=&quot;10019&quot;&gt;&lt;property id=&quot;20148&quot; value=&quot;5&quot;/&gt;&lt;property id=&quot;20300&quot; value=&quot;Slide 18 - &amp;quot;The Perceptron: Forward Propagation&amp;quot;&quot;/&gt;&lt;property id=&quot;20307&quot; value=&quot;272&quot;/&gt;&lt;/object&gt;&lt;object type=&quot;3&quot; unique_id=&quot;10020&quot;&gt;&lt;property id=&quot;20148&quot; value=&quot;5&quot;/&gt;&lt;property id=&quot;20300&quot; value=&quot;Slide 19 - &amp;quot;Common Activation Functions&amp;quot;&quot;/&gt;&lt;property id=&quot;20307&quot; value=&quot;273&quot;/&gt;&lt;/object&gt;&lt;object type=&quot;3&quot; unique_id=&quot;10021&quot;&gt;&lt;property id=&quot;20148&quot; value=&quot;5&quot;/&gt;&lt;property id=&quot;20300&quot; value=&quot;Slide 20 - &amp;quot;Importance of Activation Functions&amp;quot;&quot;/&gt;&lt;property id=&quot;20307&quot; value=&quot;274&quot;/&gt;&lt;/object&gt;&lt;object type=&quot;3&quot; unique_id=&quot;10022&quot;&gt;&lt;property id=&quot;20148&quot; value=&quot;5&quot;/&gt;&lt;property id=&quot;20300&quot; value=&quot;Slide 21 - &amp;quot;Importance of Activation Functions&amp;quot;&quot;/&gt;&lt;property id=&quot;20307&quot; value=&quot;275&quot;/&gt;&lt;/object&gt;&lt;object type=&quot;3&quot; unique_id=&quot;10023&quot;&gt;&lt;property id=&quot;20148&quot; value=&quot;5&quot;/&gt;&lt;property id=&quot;20300&quot; value=&quot;Slide 22 - &amp;quot;Importance of Activation Functions&amp;quot;&quot;/&gt;&lt;property id=&quot;20307&quot; value=&quot;276&quot;/&gt;&lt;/object&gt;&lt;object type=&quot;3&quot; unique_id=&quot;10024&quot;&gt;&lt;property id=&quot;20148&quot; value=&quot;5&quot;/&gt;&lt;property id=&quot;20300&quot; value=&quot;Slide 23 - &amp;quot;The Perceptron: Example&amp;quot;&quot;/&gt;&lt;property id=&quot;20307&quot; value=&quot;277&quot;/&gt;&lt;/object&gt;&lt;object type=&quot;3&quot; unique_id=&quot;10025&quot;&gt;&lt;property id=&quot;20148&quot; value=&quot;5&quot;/&gt;&lt;property id=&quot;20300&quot; value=&quot;Slide 24 - &amp;quot;The Perceptron: Example&amp;quot;&quot;/&gt;&lt;property id=&quot;20307&quot; value=&quot;278&quot;/&gt;&lt;/object&gt;&lt;object type=&quot;3&quot; unique_id=&quot;10026&quot;&gt;&lt;property id=&quot;20148&quot; value=&quot;5&quot;/&gt;&lt;property id=&quot;20300&quot; value=&quot;Slide 25 - &amp;quot;The Perceptron: Example&amp;quot;&quot;/&gt;&lt;property id=&quot;20307&quot; value=&quot;279&quot;/&gt;&lt;/object&gt;&lt;object type=&quot;3&quot; unique_id=&quot;10027&quot;&gt;&lt;property id=&quot;20148&quot; value=&quot;5&quot;/&gt;&lt;property id=&quot;20300&quot; value=&quot;Slide 26 - &amp;quot;The Perceptron: Example&amp;quot;&quot;/&gt;&lt;property id=&quot;20307&quot; value=&quot;280&quot;/&gt;&lt;/object&gt;&lt;object type=&quot;3&quot; unique_id=&quot;10028&quot;&gt;&lt;property id=&quot;20148&quot; value=&quot;5&quot;/&gt;&lt;property id=&quot;20300&quot; value=&quot;Slide 27 - &amp;quot;Building Neural Networks with Perceptrons&amp;quot;&quot;/&gt;&lt;property id=&quot;20307&quot; value=&quot;281&quot;/&gt;&lt;/object&gt;&lt;object type=&quot;3&quot; unique_id=&quot;10029&quot;&gt;&lt;property id=&quot;20148&quot; value=&quot;5&quot;/&gt;&lt;property id=&quot;20300&quot; value=&quot;Slide 28 - &amp;quot;The Perceptron: Simplified&amp;quot;&quot;/&gt;&lt;property id=&quot;20307&quot; value=&quot;282&quot;/&gt;&lt;/object&gt;&lt;object type=&quot;3&quot; unique_id=&quot;10030&quot;&gt;&lt;property id=&quot;20148&quot; value=&quot;5&quot;/&gt;&lt;property id=&quot;20300&quot; value=&quot;Slide 29 - &amp;quot;The Perceptron: Simplified&amp;quot;&quot;/&gt;&lt;property id=&quot;20307&quot; value=&quot;283&quot;/&gt;&lt;/object&gt;&lt;object type=&quot;3&quot; unique_id=&quot;10031&quot;&gt;&lt;property id=&quot;20148&quot; value=&quot;5&quot;/&gt;&lt;property id=&quot;20300&quot; value=&quot;Slide 30 - &amp;quot;Multi Output Perceptron&amp;quot;&quot;/&gt;&lt;property id=&quot;20307&quot; value=&quot;284&quot;/&gt;&lt;/object&gt;&lt;object type=&quot;3&quot; unique_id=&quot;10032&quot;&gt;&lt;property id=&quot;20148&quot; value=&quot;5&quot;/&gt;&lt;property id=&quot;20300&quot; value=&quot;Slide 31 - &amp;quot;Single Layer Neural Network&amp;quot;&quot;/&gt;&lt;property id=&quot;20307&quot; value=&quot;285&quot;/&gt;&lt;/object&gt;&lt;object type=&quot;3&quot; unique_id=&quot;10034&quot;&gt;&lt;property id=&quot;20148&quot; value=&quot;5&quot;/&gt;&lt;property id=&quot;20300&quot; value=&quot;Slide 32 - &amp;quot;Multi Output Perceptron&amp;quot;&quot;/&gt;&lt;property id=&quot;20307&quot; value=&quot;287&quot;/&gt;&lt;/object&gt;&lt;object type=&quot;3&quot; unique_id=&quot;10035&quot;&gt;&lt;property id=&quot;20148&quot; value=&quot;5&quot;/&gt;&lt;property id=&quot;20300&quot; value=&quot;Slide 33 - &amp;quot;Deep Neural Network&amp;quot;&quot;/&gt;&lt;property id=&quot;20307&quot; value=&quot;288&quot;/&gt;&lt;/object&gt;&lt;object type=&quot;3&quot; unique_id=&quot;10036&quot;&gt;&lt;property id=&quot;20148&quot; value=&quot;5&quot;/&gt;&lt;property id=&quot;20300&quot; value=&quot;Slide 34 - &amp;quot;Applying Neural Networks&amp;quot;&quot;/&gt;&lt;property id=&quot;20307&quot; value=&quot;289&quot;/&gt;&lt;/object&gt;&lt;object type=&quot;3&quot; unique_id=&quot;10037&quot;&gt;&lt;property id=&quot;20148&quot; value=&quot;5&quot;/&gt;&lt;property id=&quot;20300&quot; value=&quot;Slide 35 - &amp;quot;Example Problem&amp;quot;&quot;/&gt;&lt;property id=&quot;20307&quot; value=&quot;290&quot;/&gt;&lt;/object&gt;&lt;object type=&quot;3&quot; unique_id=&quot;10038&quot;&gt;&lt;property id=&quot;20148&quot; value=&quot;5&quot;/&gt;&lt;property id=&quot;20300&quot; value=&quot;Slide 36 - &amp;quot;Example Problem: Will I pass this class?&amp;quot;&quot;/&gt;&lt;property id=&quot;20307&quot; value=&quot;291&quot;/&gt;&lt;/object&gt;&lt;object type=&quot;3&quot; unique_id=&quot;10039&quot;&gt;&lt;property id=&quot;20148&quot; value=&quot;5&quot;/&gt;&lt;property id=&quot;20300&quot; value=&quot;Slide 37 - &amp;quot;Example Problem: Will I pass this class?&amp;quot;&quot;/&gt;&lt;property id=&quot;20307&quot; value=&quot;292&quot;/&gt;&lt;/object&gt;&lt;object type=&quot;3&quot; unique_id=&quot;10040&quot;&gt;&lt;property id=&quot;20148&quot; value=&quot;5&quot;/&gt;&lt;property id=&quot;20300&quot; value=&quot;Slide 38 - &amp;quot;Example Problem: Will I pass this class?&amp;quot;&quot;/&gt;&lt;property id=&quot;20307&quot; value=&quot;293&quot;/&gt;&lt;/object&gt;&lt;object type=&quot;3&quot; unique_id=&quot;10041&quot;&gt;&lt;property id=&quot;20148&quot; value=&quot;5&quot;/&gt;&lt;property id=&quot;20300&quot; value=&quot;Slide 39 - &amp;quot;Example Problem: Will I pass this class?&amp;quot;&quot;/&gt;&lt;property id=&quot;20307&quot; value=&quot;294&quot;/&gt;&lt;/object&gt;&lt;object type=&quot;3&quot; unique_id=&quot;10042&quot;&gt;&lt;property id=&quot;20148&quot; value=&quot;5&quot;/&gt;&lt;property id=&quot;20300&quot; value=&quot;Slide 40 - &amp;quot;Quantifying Loss&amp;quot;&quot;/&gt;&lt;property id=&quot;20307&quot; value=&quot;295&quot;/&gt;&lt;/object&gt;&lt;object type=&quot;3&quot; unique_id=&quot;10043&quot;&gt;&lt;property id=&quot;20148&quot; value=&quot;5&quot;/&gt;&lt;property id=&quot;20300&quot; value=&quot;Slide 41 - &amp;quot;Empirical Loss&amp;quot;&quot;/&gt;&lt;property id=&quot;20307&quot; value=&quot;296&quot;/&gt;&lt;/object&gt;&lt;object type=&quot;3&quot; unique_id=&quot;10044&quot;&gt;&lt;property id=&quot;20148&quot; value=&quot;5&quot;/&gt;&lt;property id=&quot;20300&quot; value=&quot;Slide 42 - &amp;quot;Binary Cross Entropy Loss&amp;quot;&quot;/&gt;&lt;property id=&quot;20307&quot; value=&quot;297&quot;/&gt;&lt;/object&gt;&lt;object type=&quot;3&quot; unique_id=&quot;10045&quot;&gt;&lt;property id=&quot;20148&quot; value=&quot;5&quot;/&gt;&lt;property id=&quot;20300&quot; value=&quot;Slide 43 - &amp;quot;Mean Squared Error Loss&amp;quot;&quot;/&gt;&lt;property id=&quot;20307&quot; value=&quot;298&quot;/&gt;&lt;/object&gt;&lt;object type=&quot;3&quot; unique_id=&quot;10046&quot;&gt;&lt;property id=&quot;20148&quot; value=&quot;5&quot;/&gt;&lt;property id=&quot;20300&quot; value=&quot;Slide 44 - &amp;quot;Training Neural Networks&amp;quot;&quot;/&gt;&lt;property id=&quot;20307&quot; value=&quot;299&quot;/&gt;&lt;/object&gt;&lt;object type=&quot;3&quot; unique_id=&quot;10047&quot;&gt;&lt;property id=&quot;20148&quot; value=&quot;5&quot;/&gt;&lt;property id=&quot;20300&quot; value=&quot;Slide 45 - &amp;quot;Loss Optimization&amp;quot;&quot;/&gt;&lt;property id=&quot;20307&quot; value=&quot;300&quot;/&gt;&lt;/object&gt;&lt;object type=&quot;3&quot; unique_id=&quot;10048&quot;&gt;&lt;property id=&quot;20148&quot; value=&quot;5&quot;/&gt;&lt;property id=&quot;20300&quot; value=&quot;Slide 46 - &amp;quot;Loss Optimization&amp;quot;&quot;/&gt;&lt;property id=&quot;20307&quot; value=&quot;301&quot;/&gt;&lt;/object&gt;&lt;object type=&quot;3&quot; unique_id=&quot;10049&quot;&gt;&lt;property id=&quot;20148&quot; value=&quot;5&quot;/&gt;&lt;property id=&quot;20300&quot; value=&quot;Slide 47 - &amp;quot;Loss Optimization&amp;quot;&quot;/&gt;&lt;property id=&quot;20307&quot; value=&quot;302&quot;/&gt;&lt;/object&gt;&lt;object type=&quot;3&quot; unique_id=&quot;10050&quot;&gt;&lt;property id=&quot;20148&quot; value=&quot;5&quot;/&gt;&lt;property id=&quot;20300&quot; value=&quot;Slide 48 - &amp;quot;Loss Optimization&amp;quot;&quot;/&gt;&lt;property id=&quot;20307&quot; value=&quot;303&quot;/&gt;&lt;/object&gt;&lt;object type=&quot;3&quot; unique_id=&quot;10051&quot;&gt;&lt;property id=&quot;20148&quot; value=&quot;5&quot;/&gt;&lt;property id=&quot;20300&quot; value=&quot;Slide 49 - &amp;quot;Loss Optimization&amp;quot;&quot;/&gt;&lt;property id=&quot;20307&quot; value=&quot;304&quot;/&gt;&lt;/object&gt;&lt;object type=&quot;3&quot; unique_id=&quot;10052&quot;&gt;&lt;property id=&quot;20148&quot; value=&quot;5&quot;/&gt;&lt;property id=&quot;20300&quot; value=&quot;Slide 50 - &amp;quot;Loss Optimization&amp;quot;&quot;/&gt;&lt;property id=&quot;20307&quot; value=&quot;305&quot;/&gt;&lt;/object&gt;&lt;object type=&quot;3&quot; unique_id=&quot;10053&quot;&gt;&lt;property id=&quot;20148&quot; value=&quot;5&quot;/&gt;&lt;property id=&quot;20300&quot; value=&quot;Slide 51 - &amp;quot;Gradient Descent&amp;quot;&quot;/&gt;&lt;property id=&quot;20307&quot; value=&quot;306&quot;/&gt;&lt;/object&gt;&lt;object type=&quot;3&quot; unique_id=&quot;10054&quot;&gt;&lt;property id=&quot;20148&quot; value=&quot;5&quot;/&gt;&lt;property id=&quot;20300&quot; value=&quot;Slide 52 - &amp;quot;Gradient Descent&amp;quot;&quot;/&gt;&lt;property id=&quot;20307&quot; value=&quot;307&quot;/&gt;&lt;/object&gt;&lt;object type=&quot;3&quot; unique_id=&quot;10055&quot;&gt;&lt;property id=&quot;20148&quot; value=&quot;5&quot;/&gt;&lt;property id=&quot;20300&quot; value=&quot;Slide 53 - &amp;quot;Gradient Descent&amp;quot;&quot;/&gt;&lt;property id=&quot;20307&quot; value=&quot;308&quot;/&gt;&lt;/object&gt;&lt;object type=&quot;3&quot; unique_id=&quot;10056&quot;&gt;&lt;property id=&quot;20148&quot; value=&quot;5&quot;/&gt;&lt;property id=&quot;20300&quot; value=&quot;Slide 54 - &amp;quot;Computing Gradients: Backpropagation&amp;quot;&quot;/&gt;&lt;property id=&quot;20307&quot; value=&quot;309&quot;/&gt;&lt;/object&gt;&lt;object type=&quot;3&quot; unique_id=&quot;10057&quot;&gt;&lt;property id=&quot;20148&quot; value=&quot;5&quot;/&gt;&lt;property id=&quot;20300&quot; value=&quot;Slide 55 - &amp;quot;Computing Gradients: Backpropagation&amp;quot;&quot;/&gt;&lt;property id=&quot;20307&quot; value=&quot;310&quot;/&gt;&lt;/object&gt;&lt;object type=&quot;3&quot; unique_id=&quot;10058&quot;&gt;&lt;property id=&quot;20148&quot; value=&quot;5&quot;/&gt;&lt;property id=&quot;20300&quot; value=&quot;Slide 56 - &amp;quot;Computing Gradients: Backpropagation&amp;quot;&quot;/&gt;&lt;property id=&quot;20307&quot; value=&quot;311&quot;/&gt;&lt;/object&gt;&lt;object type=&quot;3&quot; unique_id=&quot;10059&quot;&gt;&lt;property id=&quot;20148&quot; value=&quot;5&quot;/&gt;&lt;property id=&quot;20300&quot; value=&quot;Slide 57 - &amp;quot;Computing Gradients: Backpropagation&amp;quot;&quot;/&gt;&lt;property id=&quot;20307&quot; value=&quot;312&quot;/&gt;&lt;/object&gt;&lt;object type=&quot;3&quot; unique_id=&quot;10060&quot;&gt;&lt;property id=&quot;20148&quot; value=&quot;5&quot;/&gt;&lt;property id=&quot;20300&quot; value=&quot;Slide 58 - &amp;quot;Computing Gradients: Backpropagation&amp;quot;&quot;/&gt;&lt;property id=&quot;20307&quot; value=&quot;313&quot;/&gt;&lt;/object&gt;&lt;object type=&quot;3&quot; unique_id=&quot;10061&quot;&gt;&lt;property id=&quot;20148&quot; value=&quot;5&quot;/&gt;&lt;property id=&quot;20300&quot; value=&quot;Slide 59 - &amp;quot;Computing Gradients: Backpropagation&amp;quot;&quot;/&gt;&lt;property id=&quot;20307&quot; value=&quot;314&quot;/&gt;&lt;/object&gt;&lt;object type=&quot;3&quot; unique_id=&quot;10062&quot;&gt;&lt;property id=&quot;20148&quot; value=&quot;5&quot;/&gt;&lt;property id=&quot;20300&quot; value=&quot;Slide 60 - &amp;quot;Neural Networks in Practice:  Optimization&amp;quot;&quot;/&gt;&lt;property id=&quot;20307&quot; value=&quot;315&quot;/&gt;&lt;/object&gt;&lt;object type=&quot;3&quot; unique_id=&quot;10063&quot;&gt;&lt;property id=&quot;20148&quot; value=&quot;5&quot;/&gt;&lt;property id=&quot;20300&quot; value=&quot;Slide 61 - &amp;quot;Training Neural Networks is Difficult&amp;quot;&quot;/&gt;&lt;property id=&quot;20307&quot; value=&quot;316&quot;/&gt;&lt;/object&gt;&lt;object type=&quot;3&quot; unique_id=&quot;10064&quot;&gt;&lt;property id=&quot;20148&quot; value=&quot;5&quot;/&gt;&lt;property id=&quot;20300&quot; value=&quot;Slide 62 - &amp;quot;Loss Functions Can Be Difficult to Optimize&amp;quot;&quot;/&gt;&lt;property id=&quot;20307&quot; value=&quot;317&quot;/&gt;&lt;/object&gt;&lt;object type=&quot;3&quot; unique_id=&quot;10065&quot;&gt;&lt;property id=&quot;20148&quot; value=&quot;5&quot;/&gt;&lt;property id=&quot;20300&quot; value=&quot;Slide 63 - &amp;quot;Loss Functions Can Be Difficult to Optimize&amp;quot;&quot;/&gt;&lt;property id=&quot;20307&quot; value=&quot;318&quot;/&gt;&lt;/object&gt;&lt;object type=&quot;3&quot; unique_id=&quot;10066&quot;&gt;&lt;property id=&quot;20148&quot; value=&quot;5&quot;/&gt;&lt;property id=&quot;20300&quot; value=&quot;Slide 64 - &amp;quot;Setting the Learning Rate&amp;quot;&quot;/&gt;&lt;property id=&quot;20307&quot; value=&quot;319&quot;/&gt;&lt;/object&gt;&lt;object type=&quot;3&quot; unique_id=&quot;10069&quot;&gt;&lt;property id=&quot;20148&quot; value=&quot;5&quot;/&gt;&lt;property id=&quot;20300&quot; value=&quot;Slide 65 - &amp;quot;How to deal with this?&amp;quot;&quot;/&gt;&lt;property id=&quot;20307&quot; value=&quot;322&quot;/&gt;&lt;/object&gt;&lt;object type=&quot;3&quot; unique_id=&quot;10070&quot;&gt;&lt;property id=&quot;20148&quot; value=&quot;5&quot;/&gt;&lt;property id=&quot;20300&quot; value=&quot;Slide 66 - &amp;quot;How to deal with this?&amp;quot;&quot;/&gt;&lt;property id=&quot;20307&quot; value=&quot;323&quot;/&gt;&lt;/object&gt;&lt;object type=&quot;3&quot; unique_id=&quot;10071&quot;&gt;&lt;property id=&quot;20148&quot; value=&quot;5&quot;/&gt;&lt;property id=&quot;20300&quot; value=&quot;Slide 67 - &amp;quot;Adaptive Learning Rates&amp;quot;&quot;/&gt;&lt;property id=&quot;20307&quot; value=&quot;324&quot;/&gt;&lt;/object&gt;&lt;object type=&quot;3&quot; unique_id=&quot;10072&quot;&gt;&lt;property id=&quot;20148&quot; value=&quot;5&quot;/&gt;&lt;property id=&quot;20300&quot; value=&quot;Slide 68 - &amp;quot;Adaptive Learning Rate Algorithms&amp;quot;&quot;/&gt;&lt;property id=&quot;20307&quot; value=&quot;325&quot;/&gt;&lt;/object&gt;&lt;object type=&quot;3&quot; unique_id=&quot;10073&quot;&gt;&lt;property id=&quot;20148&quot; value=&quot;5&quot;/&gt;&lt;property id=&quot;20300&quot; value=&quot;Slide 69 - &amp;quot;Neural Networks in Practice:  Mini-batches&amp;quot;&quot;/&gt;&lt;property id=&quot;20307&quot; value=&quot;326&quot;/&gt;&lt;/object&gt;&lt;object type=&quot;3&quot; unique_id=&quot;10074&quot;&gt;&lt;property id=&quot;20148&quot; value=&quot;5&quot;/&gt;&lt;property id=&quot;20300&quot; value=&quot;Slide 70 - &amp;quot;Gradient Descent&amp;quot;&quot;/&gt;&lt;property id=&quot;20307&quot; value=&quot;327&quot;/&gt;&lt;/object&gt;&lt;object type=&quot;3&quot; unique_id=&quot;10075&quot;&gt;&lt;property id=&quot;20148&quot; value=&quot;5&quot;/&gt;&lt;property id=&quot;20300&quot; value=&quot;Slide 71 - &amp;quot;Gradient Descent&amp;quot;&quot;/&gt;&lt;property id=&quot;20307&quot; value=&quot;328&quot;/&gt;&lt;/object&gt;&lt;object type=&quot;3&quot; unique_id=&quot;10076&quot;&gt;&lt;property id=&quot;20148&quot; value=&quot;5&quot;/&gt;&lt;property id=&quot;20300&quot; value=&quot;Slide 72 - &amp;quot;Stochastic Gradient Descent&amp;quot;&quot;/&gt;&lt;property id=&quot;20307&quot; value=&quot;329&quot;/&gt;&lt;/object&gt;&lt;object type=&quot;3&quot; unique_id=&quot;10077&quot;&gt;&lt;property id=&quot;20148&quot; value=&quot;5&quot;/&gt;&lt;property id=&quot;20300&quot; value=&quot;Slide 73 - &amp;quot;Stochastic Gradient Descent&amp;quot;&quot;/&gt;&lt;property id=&quot;20307&quot; value=&quot;330&quot;/&gt;&lt;/object&gt;&lt;object type=&quot;3&quot; unique_id=&quot;10078&quot;&gt;&lt;property id=&quot;20148&quot; value=&quot;5&quot;/&gt;&lt;property id=&quot;20300&quot; value=&quot;Slide 74 - &amp;quot;Stochastic Gradient Descent&amp;quot;&quot;/&gt;&lt;property id=&quot;20307&quot; value=&quot;331&quot;/&gt;&lt;/object&gt;&lt;object type=&quot;3&quot; unique_id=&quot;10079&quot;&gt;&lt;property id=&quot;20148&quot; value=&quot;5&quot;/&gt;&lt;property id=&quot;20300&quot; value=&quot;Slide 75 - &amp;quot;Stochastic Gradient Descent&amp;quot;&quot;/&gt;&lt;property id=&quot;20307&quot; value=&quot;332&quot;/&gt;&lt;/object&gt;&lt;object type=&quot;3&quot; unique_id=&quot;10080&quot;&gt;&lt;property id=&quot;20148&quot; value=&quot;5&quot;/&gt;&lt;property id=&quot;20300&quot; value=&quot;Slide 76 - &amp;quot;Mini-batches while training&amp;quot;&quot;/&gt;&lt;property id=&quot;20307&quot; value=&quot;333&quot;/&gt;&lt;/object&gt;&lt;object type=&quot;3&quot; unique_id=&quot;10081&quot;&gt;&lt;property id=&quot;20148&quot; value=&quot;5&quot;/&gt;&lt;property id=&quot;20300&quot; value=&quot;Slide 77 - &amp;quot;Mini-batches while training&amp;quot;&quot;/&gt;&lt;property id=&quot;20307&quot; value=&quot;334&quot;/&gt;&lt;/object&gt;&lt;object type=&quot;3&quot; unique_id=&quot;18644&quot;&gt;&lt;property id=&quot;20148&quot; value=&quot;5&quot;/&gt;&lt;property id=&quot;20300&quot; value=&quot;Slide 17 - &amp;quot;The Perceptron: Forward Propagation&amp;quot;&quot;/&gt;&lt;property id=&quot;20307&quot; value=&quot;352&quot;/&gt;&lt;/object&gt;&lt;object type=&quot;3&quot; unique_id=&quot;19577&quot;&gt;&lt;property id=&quot;20148&quot; value=&quot;5&quot;/&gt;&lt;property id=&quot;20300&quot; value=&quot;Slide 80&quot;/&gt;&lt;property id=&quot;20307&quot; value=&quot;354&quot;/&gt;&lt;/object&gt;&lt;object type=&quot;3&quot; unique_id=&quot;19578&quot;&gt;&lt;property id=&quot;20148&quot; value=&quot;5&quot;/&gt;&lt;property id=&quot;20300&quot; value=&quot;Slide 81 - &amp;quot;Why use Keras?&amp;quot;&quot;/&gt;&lt;property id=&quot;20307&quot; value=&quot;355&quot;/&gt;&lt;/object&gt;&lt;object type=&quot;3&quot; unique_id=&quot;19579&quot;&gt;&lt;property id=&quot;20148&quot; value=&quot;5&quot;/&gt;&lt;property id=&quot;20300&quot; value=&quot;Slide 83 - &amp;quot;Tutorials&amp;quot;&quot;/&gt;&lt;property id=&quot;20307&quot; value=&quot;356&quot;/&gt;&lt;/object&gt;&lt;object type=&quot;3&quot; unique_id=&quot;20282&quot;&gt;&lt;property id=&quot;20148&quot; value=&quot;5&quot;/&gt;&lt;property id=&quot;20300&quot; value=&quot;Slide 2 - &amp;quot;Outline&amp;quot;&quot;/&gt;&lt;property id=&quot;20307&quot; value=&quot;357&quot;/&gt;&lt;/object&gt;&lt;object type=&quot;3&quot; unique_id=&quot;20283&quot;&gt;&lt;property id=&quot;20148&quot; value=&quot;5&quot;/&gt;&lt;property id=&quot;20300&quot; value=&quot;Slide 4&quot;/&gt;&lt;property id=&quot;20307&quot; value=&quot;361&quot;/&gt;&lt;/object&gt;&lt;object type=&quot;3&quot; unique_id=&quot;20284&quot;&gt;&lt;property id=&quot;20148&quot; value=&quot;5&quot;/&gt;&lt;property id=&quot;20300&quot; value=&quot;Slide 78 - &amp;quot;Neural network tutorials&amp;quot;&quot;/&gt;&lt;property id=&quot;20307&quot; value=&quot;359&quot;/&gt;&lt;/object&gt;&lt;object type=&quot;3&quot; unique_id=&quot;20285&quot;&gt;&lt;property id=&quot;20148&quot; value=&quot;5&quot;/&gt;&lt;property id=&quot;20300&quot; value=&quot;Slide 79 - &amp;quot;Introduction to TensorFlow, Keras&amp;quot;&quot;/&gt;&lt;property id=&quot;20307&quot; value=&quot;358&quot;/&gt;&lt;/object&gt;&lt;object type=&quot;3&quot; unique_id=&quot;21097&quot;&gt;&lt;property id=&quot;20148&quot; value=&quot;5&quot;/&gt;&lt;property id=&quot;20300&quot; value=&quot;Slide 5&quot;/&gt;&lt;property id=&quot;20307&quot; value=&quot;362&quot;/&gt;&lt;/object&gt;&lt;object type=&quot;3&quot; unique_id=&quot;21098&quot;&gt;&lt;property id=&quot;20148&quot; value=&quot;5&quot;/&gt;&lt;property id=&quot;20300&quot; value=&quot;Slide 6&quot;/&gt;&lt;property id=&quot;20307&quot; value=&quot;363&quot;/&gt;&lt;/object&gt;&lt;object type=&quot;3&quot; unique_id=&quot;21099&quot;&gt;&lt;property id=&quot;20148&quot; value=&quot;5&quot;/&gt;&lt;property id=&quot;20300&quot; value=&quot;Slide 7&quot;/&gt;&lt;property id=&quot;20307&quot; value=&quot;364&quot;/&gt;&lt;/object&gt;&lt;object type=&quot;3&quot; unique_id=&quot;21100&quot;&gt;&lt;property id=&quot;20148&quot; value=&quot;5&quot;/&gt;&lt;property id=&quot;20300&quot; value=&quot;Slide 11&quot;/&gt;&lt;property id=&quot;20307&quot; value=&quot;366&quot;/&gt;&lt;/object&gt;&lt;object type=&quot;3&quot; unique_id=&quot;21101&quot;&gt;&lt;property id=&quot;20148&quot; value=&quot;5&quot;/&gt;&lt;property id=&quot;20300&quot; value=&quot;Slide 12&quot;/&gt;&lt;property id=&quot;20307&quot; value=&quot;368&quot;/&gt;&lt;/object&gt;&lt;object type=&quot;3&quot; unique_id=&quot;21102&quot;&gt;&lt;property id=&quot;20148&quot; value=&quot;5&quot;/&gt;&lt;property id=&quot;20300&quot; value=&quot;Slide 13&quot;/&gt;&lt;property id=&quot;20307&quot; value=&quot;369&quot;/&gt;&lt;/object&gt;&lt;object type=&quot;3&quot; unique_id=&quot;21103&quot;&gt;&lt;property id=&quot;20148&quot; value=&quot;5&quot;/&gt;&lt;property id=&quot;20300&quot; value=&quot;Slide 82&quot;/&gt;&lt;property id=&quot;20307&quot; value=&quot;367&quot;/&gt;&lt;/object&gt;&lt;/object&gt;&lt;object type=&quot;8&quot; unique_id=&quot;1019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30114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689</TotalTime>
  <Words>3393</Words>
  <Application>Microsoft Office PowerPoint</Application>
  <PresentationFormat>Widescreen</PresentationFormat>
  <Paragraphs>834</Paragraphs>
  <Slides>83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4" baseType="lpstr">
      <vt:lpstr>Arial</vt:lpstr>
      <vt:lpstr>Calibri</vt:lpstr>
      <vt:lpstr>Cambria Math</vt:lpstr>
      <vt:lpstr>Courier New</vt:lpstr>
      <vt:lpstr>DejaVu Sans</vt:lpstr>
      <vt:lpstr>Mangal</vt:lpstr>
      <vt:lpstr>Times New Roman</vt:lpstr>
      <vt:lpstr>Trebuchet MS</vt:lpstr>
      <vt:lpstr>Verdana</vt:lpstr>
      <vt:lpstr>Wingdings</vt:lpstr>
      <vt:lpstr>Office Theme</vt:lpstr>
      <vt:lpstr>Introduction to Deep Learning</vt:lpstr>
      <vt:lpstr>Outline</vt:lpstr>
      <vt:lpstr>What is Deep Learning?</vt:lpstr>
      <vt:lpstr>PowerPoint Presentation</vt:lpstr>
      <vt:lpstr>PowerPoint Presentation</vt:lpstr>
      <vt:lpstr>PowerPoint Presentation</vt:lpstr>
      <vt:lpstr>PowerPoint Presentation</vt:lpstr>
      <vt:lpstr>Why Deep Learning and Why Now?</vt:lpstr>
      <vt:lpstr>Why Deep Learning?</vt:lpstr>
      <vt:lpstr>Why Now?</vt:lpstr>
      <vt:lpstr>PowerPoint Presentation</vt:lpstr>
      <vt:lpstr>PowerPoint Presentation</vt:lpstr>
      <vt:lpstr>PowerPoint Presentation</vt:lpstr>
      <vt:lpstr>The Perceptron The structural building block of deep learning</vt:lpstr>
      <vt:lpstr>The Perceptron: Forward Propagation</vt:lpstr>
      <vt:lpstr>The Perceptron: Forward Propagation</vt:lpstr>
      <vt:lpstr>The Perceptron: Forward Propagation</vt:lpstr>
      <vt:lpstr>The Perceptron: Forward Propagation</vt:lpstr>
      <vt:lpstr>Common Activation Functions</vt:lpstr>
      <vt:lpstr>Importance of Activation Functions</vt:lpstr>
      <vt:lpstr>Importance of Activation Functions</vt:lpstr>
      <vt:lpstr>Importance of Activation Functions</vt:lpstr>
      <vt:lpstr>The Perceptron: Example</vt:lpstr>
      <vt:lpstr>The Perceptron: Example</vt:lpstr>
      <vt:lpstr>The Perceptron: Example</vt:lpstr>
      <vt:lpstr>The Perceptron: Example</vt:lpstr>
      <vt:lpstr>Building Neural Networks with Perceptrons</vt:lpstr>
      <vt:lpstr>The Perceptron: Simplified</vt:lpstr>
      <vt:lpstr>The Perceptron: Simplified</vt:lpstr>
      <vt:lpstr>Multi Output Perceptron</vt:lpstr>
      <vt:lpstr>Single Layer Neural Network</vt:lpstr>
      <vt:lpstr>Multi Output Perceptron</vt:lpstr>
      <vt:lpstr>Deep Neural Network</vt:lpstr>
      <vt:lpstr>Applying Neural Networks</vt:lpstr>
      <vt:lpstr>Example Problem</vt:lpstr>
      <vt:lpstr>Example Problem: Will I pass this class?</vt:lpstr>
      <vt:lpstr>Example Problem: Will I pass this class?</vt:lpstr>
      <vt:lpstr>Example Problem: Will I pass this class?</vt:lpstr>
      <vt:lpstr>Example Problem: Will I pass this class?</vt:lpstr>
      <vt:lpstr>Quantifying Loss</vt:lpstr>
      <vt:lpstr>Empirical Loss</vt:lpstr>
      <vt:lpstr>Binary Cross Entropy Loss</vt:lpstr>
      <vt:lpstr>Mean Squared Error Loss</vt:lpstr>
      <vt:lpstr>Training Neural Networks</vt:lpstr>
      <vt:lpstr>Loss Optimization</vt:lpstr>
      <vt:lpstr>Loss Optimization</vt:lpstr>
      <vt:lpstr>Loss Optimization</vt:lpstr>
      <vt:lpstr>Loss Optimization</vt:lpstr>
      <vt:lpstr>Loss Optimization</vt:lpstr>
      <vt:lpstr>Loss Optimization</vt:lpstr>
      <vt:lpstr>Gradient Descent</vt:lpstr>
      <vt:lpstr>Gradient Descent</vt:lpstr>
      <vt:lpstr>Gradient Descent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Neural Networks in Practice:  Optimization</vt:lpstr>
      <vt:lpstr>Training Neural Networks is Difficult</vt:lpstr>
      <vt:lpstr>Loss Functions Can Be Difficult to Optimize</vt:lpstr>
      <vt:lpstr>Loss Functions Can Be Difficult to Optimize</vt:lpstr>
      <vt:lpstr>Setting the Learning Rate</vt:lpstr>
      <vt:lpstr>How to deal with this?</vt:lpstr>
      <vt:lpstr>How to deal with this?</vt:lpstr>
      <vt:lpstr>Adaptive Learning Rates</vt:lpstr>
      <vt:lpstr>Adaptive Learning Rate Algorithms</vt:lpstr>
      <vt:lpstr>Neural Networks in Practice:  Mini-batches</vt:lpstr>
      <vt:lpstr>Gradient Descent</vt:lpstr>
      <vt:lpstr>Gradient Descent</vt:lpstr>
      <vt:lpstr>Stochastic Gradient Descent</vt:lpstr>
      <vt:lpstr>Stochastic Gradient Descent</vt:lpstr>
      <vt:lpstr>Stochastic Gradient Descent</vt:lpstr>
      <vt:lpstr>Stochastic Gradient Descent</vt:lpstr>
      <vt:lpstr>Mini-batches while training</vt:lpstr>
      <vt:lpstr>Mini-batches while training</vt:lpstr>
      <vt:lpstr>Neural network tutorials</vt:lpstr>
      <vt:lpstr>Introduction to TensorFlow, Keras</vt:lpstr>
      <vt:lpstr>PowerPoint Presentation</vt:lpstr>
      <vt:lpstr>Why use Keras?</vt:lpstr>
      <vt:lpstr>PowerPoint Presentation</vt:lpstr>
      <vt:lpstr>Tutorials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cp:lastModifiedBy>Rang</cp:lastModifiedBy>
  <cp:revision>48</cp:revision>
  <dcterms:created xsi:type="dcterms:W3CDTF">2019-06-03T22:54:12Z</dcterms:created>
  <dcterms:modified xsi:type="dcterms:W3CDTF">2019-07-06T02:34:11Z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2019-06-03T00:00:00Z</vt:filetime>
  </property>
</Properties>
</file>